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2.xml" ContentType="application/vnd.openxmlformats-officedocument.drawingml.chart+xml"/>
  <Override PartName="/ppt/drawings/drawing1.xml" ContentType="application/vnd.openxmlformats-officedocument.drawingml.chartshapes+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drawings/drawing2.xml" ContentType="application/vnd.openxmlformats-officedocument.drawingml.chartshapes+xml"/>
  <Override PartName="/ppt/charts/chart27.xml" ContentType="application/vnd.openxmlformats-officedocument.drawingml.chart+xml"/>
  <Override PartName="/ppt/notesSlides/notesSlide3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3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4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9" r:id="rId15"/>
    <p:sldId id="269" r:id="rId16"/>
    <p:sldId id="290" r:id="rId17"/>
    <p:sldId id="302" r:id="rId18"/>
    <p:sldId id="270" r:id="rId19"/>
    <p:sldId id="271" r:id="rId20"/>
    <p:sldId id="272" r:id="rId21"/>
    <p:sldId id="273" r:id="rId22"/>
    <p:sldId id="286" r:id="rId23"/>
    <p:sldId id="287" r:id="rId24"/>
    <p:sldId id="288" r:id="rId25"/>
    <p:sldId id="291" r:id="rId26"/>
    <p:sldId id="303" r:id="rId27"/>
    <p:sldId id="304" r:id="rId28"/>
    <p:sldId id="292" r:id="rId29"/>
    <p:sldId id="293" r:id="rId30"/>
    <p:sldId id="294" r:id="rId31"/>
    <p:sldId id="295" r:id="rId32"/>
    <p:sldId id="275" r:id="rId33"/>
    <p:sldId id="276" r:id="rId34"/>
    <p:sldId id="280" r:id="rId35"/>
    <p:sldId id="305" r:id="rId36"/>
    <p:sldId id="306" r:id="rId37"/>
    <p:sldId id="297" r:id="rId38"/>
    <p:sldId id="298" r:id="rId39"/>
    <p:sldId id="299" r:id="rId40"/>
    <p:sldId id="300" r:id="rId41"/>
    <p:sldId id="278" r:id="rId42"/>
    <p:sldId id="279" r:id="rId43"/>
    <p:sldId id="281" r:id="rId44"/>
    <p:sldId id="309" r:id="rId45"/>
    <p:sldId id="307" r:id="rId46"/>
    <p:sldId id="282" r:id="rId47"/>
    <p:sldId id="310" r:id="rId48"/>
    <p:sldId id="283" r:id="rId49"/>
    <p:sldId id="284" r:id="rId50"/>
    <p:sldId id="285" r:id="rId51"/>
  </p:sldIdLst>
  <p:sldSz cx="9144000" cy="6858000" type="screen4x3"/>
  <p:notesSz cx="9296400" cy="7010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99E325A-DF85-4679-90F1-2DCBBCB6AEB1}">
  <a:tblStyle styleId="{F99E325A-DF85-4679-90F1-2DCBBCB6AEB1}"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3A56B38-0005-4DF8-BDB5-11B5A4B6F2B5}"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0E02FC4-A1D6-4565-B228-41D7EDE633F5}"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8E83B56-1EA5-48F4-A3DB-4B102BB7A52D}"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6E81E36-D93E-403B-B241-9B4D5D1D6FC5}"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8" autoAdjust="0"/>
    <p:restoredTop sz="80881" autoAdjust="0"/>
  </p:normalViewPr>
  <p:slideViewPr>
    <p:cSldViewPr snapToGrid="0" snapToObjects="1">
      <p:cViewPr varScale="1">
        <p:scale>
          <a:sx n="68" d="100"/>
          <a:sy n="68" d="100"/>
        </p:scale>
        <p:origin x="-14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 Id="rId2" Type="http://schemas.openxmlformats.org/officeDocument/2006/relationships/chartUserShapes" Target="../drawings/drawing2.xm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Macintosh%20HD:Users:skakid8085:Desktop:Capstone%20Spreadshe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Capstone%20Spreadshee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baseline="0" dirty="0" smtClean="0"/>
              <a:t>アメリカ人所得階級</a:t>
            </a:r>
            <a:endParaRPr lang="en-US" baseline="0" dirty="0" smtClean="0"/>
          </a:p>
        </c:rich>
      </c:tx>
      <c:layout/>
      <c:overlay val="0"/>
    </c:title>
    <c:autoTitleDeleted val="0"/>
    <c:plotArea>
      <c:layout/>
      <c:pieChart>
        <c:varyColors val="1"/>
        <c:ser>
          <c:idx val="0"/>
          <c:order val="0"/>
          <c:tx>
            <c:strRef>
              <c:f>Sheet1!$B$433</c:f>
              <c:strCache>
                <c:ptCount val="1"/>
                <c:pt idx="0">
                  <c:v>Americans</c:v>
                </c:pt>
              </c:strCache>
            </c:strRef>
          </c:tx>
          <c:dLbls>
            <c:dLbl>
              <c:idx val="0"/>
              <c:layout/>
              <c:tx>
                <c:rich>
                  <a:bodyPr/>
                  <a:lstStyle/>
                  <a:p>
                    <a:r>
                      <a:rPr lang="ja-JP" altLang="en-US" baseline="0" smtClean="0"/>
                      <a:t>低所得</a:t>
                    </a:r>
                    <a:r>
                      <a:rPr lang="ja-JP" altLang="en-US" baseline="0" dirty="0"/>
                      <a:t>
</a:t>
                    </a:r>
                    <a:fld id="{BEE52D84-82EA-440D-8C92-50680EE9BCE9}"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ja-JP" altLang="en-US" smtClean="0"/>
                      <a:t>中所得</a:t>
                    </a:r>
                    <a:r>
                      <a:rPr lang="ja-JP" altLang="en-US" baseline="0" dirty="0"/>
                      <a:t>
</a:t>
                    </a:r>
                    <a:fld id="{5D6E4D9A-D1D5-4A6C-BF51-D96EC2400475}"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ja-JP" altLang="en-US" smtClean="0"/>
                      <a:t>高所得</a:t>
                    </a:r>
                    <a:r>
                      <a:rPr lang="ja-JP" altLang="en-US" baseline="0" dirty="0"/>
                      <a:t>
</a:t>
                    </a:r>
                    <a:fld id="{CF24122B-5AD5-4523-898D-3E5413032310}"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Sheet1!$A$434:$A$436</c:f>
              <c:strCache>
                <c:ptCount val="3"/>
                <c:pt idx="0">
                  <c:v>Lower Income</c:v>
                </c:pt>
                <c:pt idx="1">
                  <c:v>Middle Income</c:v>
                </c:pt>
                <c:pt idx="2">
                  <c:v>High Income</c:v>
                </c:pt>
              </c:strCache>
            </c:strRef>
          </c:cat>
          <c:val>
            <c:numRef>
              <c:f>Sheet1!$B$434:$B$436</c:f>
              <c:numCache>
                <c:formatCode>General</c:formatCode>
                <c:ptCount val="3"/>
                <c:pt idx="0">
                  <c:v>17.0</c:v>
                </c:pt>
                <c:pt idx="1">
                  <c:v>30.0</c:v>
                </c:pt>
                <c:pt idx="2">
                  <c:v>7.0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日本人男性</a:t>
            </a:r>
            <a:endParaRPr lang="en-US" altLang="ja-JP" dirty="0"/>
          </a:p>
        </c:rich>
      </c:tx>
      <c:layout/>
      <c:overlay val="0"/>
    </c:title>
    <c:autoTitleDeleted val="0"/>
    <c:plotArea>
      <c:layout/>
      <c:pieChart>
        <c:varyColors val="1"/>
        <c:ser>
          <c:idx val="0"/>
          <c:order val="0"/>
          <c:tx>
            <c:strRef>
              <c:f>Sheet1!$C$10</c:f>
              <c:strCache>
                <c:ptCount val="1"/>
                <c:pt idx="0">
                  <c:v>Japanese Men</c:v>
                </c:pt>
              </c:strCache>
            </c:strRef>
          </c:tx>
          <c:dLbls>
            <c:dLbl>
              <c:idx val="0"/>
              <c:layout/>
              <c:tx>
                <c:rich>
                  <a:bodyPr/>
                  <a:lstStyle/>
                  <a:p>
                    <a:r>
                      <a:rPr lang="ja-JP" altLang="en-US" smtClean="0"/>
                      <a:t>毎日</a:t>
                    </a:r>
                    <a:r>
                      <a:rPr lang="ja-JP" altLang="en-US" baseline="0" dirty="0"/>
                      <a:t>
</a:t>
                    </a:r>
                    <a:fld id="{98BF5117-FF67-422A-98C7-61FFCFBFB845}"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altLang="ja-JP" dirty="0" smtClean="0"/>
                      <a:t>1</a:t>
                    </a:r>
                    <a:r>
                      <a:rPr lang="ja-JP" altLang="en-US" dirty="0" smtClean="0"/>
                      <a:t>週間に</a:t>
                    </a:r>
                    <a:r>
                      <a:rPr lang="en-US" altLang="ja-JP" dirty="0" smtClean="0"/>
                      <a:t>2.3</a:t>
                    </a:r>
                    <a:r>
                      <a:rPr lang="ja-JP" altLang="en-US" dirty="0" smtClean="0"/>
                      <a:t>回</a:t>
                    </a:r>
                    <a:r>
                      <a:rPr lang="ja-JP" altLang="en-US" baseline="0" dirty="0"/>
                      <a:t>
</a:t>
                    </a:r>
                    <a:fld id="{6626400D-F91C-42DC-A2D2-7B086DCA9149}"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0.118668547734734"/>
                  <c:y val="-0.193176804851637"/>
                </c:manualLayout>
              </c:layout>
              <c:tx>
                <c:rich>
                  <a:bodyPr/>
                  <a:lstStyle/>
                  <a:p>
                    <a:r>
                      <a:rPr lang="en-US" altLang="ja-JP" dirty="0" smtClean="0"/>
                      <a:t>1</a:t>
                    </a:r>
                    <a:r>
                      <a:rPr lang="ja-JP" altLang="en-US" dirty="0" smtClean="0"/>
                      <a:t>週間に</a:t>
                    </a:r>
                    <a:r>
                      <a:rPr lang="en-US" altLang="ja-JP" dirty="0" smtClean="0"/>
                      <a:t>1</a:t>
                    </a:r>
                    <a:r>
                      <a:rPr lang="ja-JP" altLang="en-US" dirty="0" smtClean="0"/>
                      <a:t>回</a:t>
                    </a:r>
                    <a:r>
                      <a:rPr lang="ja-JP" altLang="en-US" baseline="0" dirty="0"/>
                      <a:t>
</a:t>
                    </a:r>
                    <a:fld id="{77C1B16A-90CC-45DC-A7B7-400DDAB73B0B}"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158227128440802"/>
                  <c:y val="0.132528702634584"/>
                </c:manualLayout>
              </c:layout>
              <c:tx>
                <c:rich>
                  <a:bodyPr/>
                  <a:lstStyle/>
                  <a:p>
                    <a:r>
                      <a:rPr lang="en-US" altLang="ja-JP" dirty="0" smtClean="0"/>
                      <a:t>1</a:t>
                    </a:r>
                    <a:r>
                      <a:rPr lang="ja-JP" altLang="en-US" dirty="0" smtClean="0"/>
                      <a:t>ヶ月に</a:t>
                    </a:r>
                    <a:r>
                      <a:rPr lang="en-US" altLang="ja-JP" dirty="0" smtClean="0"/>
                      <a:t>1</a:t>
                    </a:r>
                    <a:r>
                      <a:rPr lang="ja-JP" altLang="en-US" dirty="0" smtClean="0"/>
                      <a:t>回</a:t>
                    </a:r>
                    <a:r>
                      <a:rPr lang="ja-JP" altLang="en-US" baseline="0" dirty="0"/>
                      <a:t>
</a:t>
                    </a:r>
                    <a:fld id="{7B074505-C3BE-4542-BA7D-671B1B045B2B}"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layout/>
              <c:tx>
                <c:rich>
                  <a:bodyPr/>
                  <a:lstStyle/>
                  <a:p>
                    <a:r>
                      <a:rPr lang="ja-JP" altLang="en-US" baseline="0" dirty="0" smtClean="0"/>
                      <a:t>運動はしない</a:t>
                    </a:r>
                    <a:r>
                      <a:rPr lang="ja-JP" altLang="en-US" baseline="0" dirty="0"/>
                      <a:t>
</a:t>
                    </a:r>
                    <a:fld id="{80AB20D7-81A4-49BE-9B88-CD686C9B29DB}"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Sheet1!$A$11:$A$15</c:f>
              <c:strCache>
                <c:ptCount val="5"/>
                <c:pt idx="0">
                  <c:v>Every day</c:v>
                </c:pt>
                <c:pt idx="1">
                  <c:v>A few times a week</c:v>
                </c:pt>
                <c:pt idx="2">
                  <c:v>Once a week</c:v>
                </c:pt>
                <c:pt idx="3">
                  <c:v>Once a month</c:v>
                </c:pt>
                <c:pt idx="4">
                  <c:v>Never</c:v>
                </c:pt>
              </c:strCache>
            </c:strRef>
          </c:cat>
          <c:val>
            <c:numRef>
              <c:f>Sheet1!$C$11:$C$15</c:f>
              <c:numCache>
                <c:formatCode>General</c:formatCode>
                <c:ptCount val="5"/>
                <c:pt idx="0">
                  <c:v>5.0</c:v>
                </c:pt>
                <c:pt idx="1">
                  <c:v>37.0</c:v>
                </c:pt>
                <c:pt idx="2">
                  <c:v>32.0</c:v>
                </c:pt>
                <c:pt idx="3">
                  <c:v>21.0</c:v>
                </c:pt>
                <c:pt idx="4">
                  <c:v>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運動をする理由　（％）</a:t>
            </a:r>
            <a:endParaRPr lang="en-US" dirty="0"/>
          </a:p>
        </c:rich>
      </c:tx>
      <c:layout/>
      <c:overlay val="0"/>
    </c:title>
    <c:autoTitleDeleted val="0"/>
    <c:plotArea>
      <c:layout/>
      <c:barChart>
        <c:barDir val="bar"/>
        <c:grouping val="clustered"/>
        <c:varyColors val="0"/>
        <c:ser>
          <c:idx val="0"/>
          <c:order val="0"/>
          <c:tx>
            <c:strRef>
              <c:f>Sheet1!$B$1</c:f>
              <c:strCache>
                <c:ptCount val="1"/>
                <c:pt idx="0">
                  <c:v>American Men</c:v>
                </c:pt>
              </c:strCache>
            </c:strRef>
          </c:tx>
          <c:invertIfNegative val="0"/>
          <c:cat>
            <c:strRef>
              <c:f>Sheet1!$A$2:$A$8</c:f>
              <c:strCache>
                <c:ptCount val="7"/>
                <c:pt idx="0">
                  <c:v>Maintain/Lose Weight</c:v>
                </c:pt>
                <c:pt idx="1">
                  <c:v>General Health</c:v>
                </c:pt>
                <c:pt idx="2">
                  <c:v>Enjoyment</c:v>
                </c:pt>
                <c:pt idx="3">
                  <c:v>Build Muscle</c:v>
                </c:pt>
                <c:pt idx="4">
                  <c:v>Stress Relief</c:v>
                </c:pt>
                <c:pt idx="5">
                  <c:v>Do not Exercise</c:v>
                </c:pt>
                <c:pt idx="6">
                  <c:v>Other</c:v>
                </c:pt>
              </c:strCache>
            </c:strRef>
          </c:cat>
          <c:val>
            <c:numRef>
              <c:f>Sheet1!$B$2:$B$8</c:f>
              <c:numCache>
                <c:formatCode>General</c:formatCode>
                <c:ptCount val="7"/>
                <c:pt idx="0">
                  <c:v>24.0</c:v>
                </c:pt>
                <c:pt idx="1">
                  <c:v>24.0</c:v>
                </c:pt>
                <c:pt idx="2">
                  <c:v>14.0</c:v>
                </c:pt>
                <c:pt idx="3">
                  <c:v>12.0</c:v>
                </c:pt>
                <c:pt idx="4">
                  <c:v>20.0</c:v>
                </c:pt>
                <c:pt idx="5">
                  <c:v>4.0</c:v>
                </c:pt>
                <c:pt idx="6">
                  <c:v>2.0</c:v>
                </c:pt>
              </c:numCache>
            </c:numRef>
          </c:val>
        </c:ser>
        <c:ser>
          <c:idx val="1"/>
          <c:order val="1"/>
          <c:tx>
            <c:strRef>
              <c:f>Sheet1!$C$1</c:f>
              <c:strCache>
                <c:ptCount val="1"/>
                <c:pt idx="0">
                  <c:v>Japanese Men</c:v>
                </c:pt>
              </c:strCache>
            </c:strRef>
          </c:tx>
          <c:invertIfNegative val="0"/>
          <c:cat>
            <c:strRef>
              <c:f>Sheet1!$A$2:$A$8</c:f>
              <c:strCache>
                <c:ptCount val="7"/>
                <c:pt idx="0">
                  <c:v>Maintain/Lose Weight</c:v>
                </c:pt>
                <c:pt idx="1">
                  <c:v>General Health</c:v>
                </c:pt>
                <c:pt idx="2">
                  <c:v>Enjoyment</c:v>
                </c:pt>
                <c:pt idx="3">
                  <c:v>Build Muscle</c:v>
                </c:pt>
                <c:pt idx="4">
                  <c:v>Stress Relief</c:v>
                </c:pt>
                <c:pt idx="5">
                  <c:v>Do not Exercise</c:v>
                </c:pt>
                <c:pt idx="6">
                  <c:v>Other</c:v>
                </c:pt>
              </c:strCache>
            </c:strRef>
          </c:cat>
          <c:val>
            <c:numRef>
              <c:f>Sheet1!$C$2:$C$8</c:f>
              <c:numCache>
                <c:formatCode>General</c:formatCode>
                <c:ptCount val="7"/>
                <c:pt idx="0">
                  <c:v>9.0</c:v>
                </c:pt>
                <c:pt idx="1">
                  <c:v>24.0</c:v>
                </c:pt>
                <c:pt idx="2">
                  <c:v>24.0</c:v>
                </c:pt>
                <c:pt idx="3">
                  <c:v>15.0</c:v>
                </c:pt>
                <c:pt idx="4">
                  <c:v>21.0</c:v>
                </c:pt>
                <c:pt idx="5">
                  <c:v>3.0</c:v>
                </c:pt>
                <c:pt idx="6">
                  <c:v>3.0</c:v>
                </c:pt>
              </c:numCache>
            </c:numRef>
          </c:val>
        </c:ser>
        <c:dLbls>
          <c:showLegendKey val="0"/>
          <c:showVal val="0"/>
          <c:showCatName val="0"/>
          <c:showSerName val="0"/>
          <c:showPercent val="0"/>
          <c:showBubbleSize val="0"/>
        </c:dLbls>
        <c:gapWidth val="150"/>
        <c:axId val="-2070886120"/>
        <c:axId val="-2070639464"/>
      </c:barChart>
      <c:catAx>
        <c:axId val="-2070886120"/>
        <c:scaling>
          <c:orientation val="minMax"/>
        </c:scaling>
        <c:delete val="0"/>
        <c:axPos val="l"/>
        <c:numFmt formatCode="General" sourceLinked="0"/>
        <c:majorTickMark val="none"/>
        <c:minorTickMark val="none"/>
        <c:tickLblPos val="nextTo"/>
        <c:txPr>
          <a:bodyPr/>
          <a:lstStyle/>
          <a:p>
            <a:pPr>
              <a:defRPr lang="ja-JP"/>
            </a:pPr>
            <a:endParaRPr lang="ja-JP"/>
          </a:p>
        </c:txPr>
        <c:crossAx val="-2070639464"/>
        <c:crosses val="autoZero"/>
        <c:auto val="1"/>
        <c:lblAlgn val="ctr"/>
        <c:lblOffset val="100"/>
        <c:noMultiLvlLbl val="0"/>
      </c:catAx>
      <c:valAx>
        <c:axId val="-2070639464"/>
        <c:scaling>
          <c:orientation val="minMax"/>
        </c:scaling>
        <c:delete val="0"/>
        <c:axPos val="b"/>
        <c:majorGridlines/>
        <c:numFmt formatCode="General" sourceLinked="1"/>
        <c:majorTickMark val="none"/>
        <c:minorTickMark val="none"/>
        <c:tickLblPos val="nextTo"/>
        <c:txPr>
          <a:bodyPr/>
          <a:lstStyle/>
          <a:p>
            <a:pPr>
              <a:defRPr lang="ja-JP"/>
            </a:pPr>
            <a:endParaRPr lang="ja-JP"/>
          </a:p>
        </c:txPr>
        <c:crossAx val="-2070886120"/>
        <c:crosses val="autoZero"/>
        <c:crossBetween val="between"/>
      </c:valAx>
    </c:plotArea>
    <c:legend>
      <c:legendPos val="r"/>
      <c:layout>
        <c:manualLayout>
          <c:xMode val="edge"/>
          <c:yMode val="edge"/>
          <c:x val="0.799633656958635"/>
          <c:y val="0.454964004292069"/>
          <c:w val="0.186506041781714"/>
          <c:h val="0.268755903471276"/>
        </c:manualLayout>
      </c:layout>
      <c:overlay val="0"/>
      <c:txPr>
        <a:bodyPr/>
        <a:lstStyle/>
        <a:p>
          <a:pPr>
            <a:defRPr lang="ja-JP"/>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sz="1600" dirty="0" smtClean="0"/>
              <a:t>どのくらいヘアサロンや美容室に通うか。</a:t>
            </a:r>
            <a:endParaRPr lang="en-US" sz="1600" baseline="0" dirty="0"/>
          </a:p>
        </c:rich>
      </c:tx>
      <c:layout>
        <c:manualLayout>
          <c:xMode val="edge"/>
          <c:yMode val="edge"/>
          <c:x val="0.111203576647409"/>
          <c:y val="0.00178262691539325"/>
        </c:manualLayout>
      </c:layout>
      <c:overlay val="0"/>
    </c:title>
    <c:autoTitleDeleted val="0"/>
    <c:plotArea>
      <c:layout>
        <c:manualLayout>
          <c:layoutTarget val="inner"/>
          <c:xMode val="edge"/>
          <c:yMode val="edge"/>
          <c:x val="0.0733681102362205"/>
          <c:y val="0.229998397331708"/>
          <c:w val="0.689706117068373"/>
          <c:h val="0.541545017591552"/>
        </c:manualLayout>
      </c:layout>
      <c:barChart>
        <c:barDir val="col"/>
        <c:grouping val="clustered"/>
        <c:varyColors val="0"/>
        <c:ser>
          <c:idx val="0"/>
          <c:order val="0"/>
          <c:tx>
            <c:strRef>
              <c:f>Sheet1!$B$17</c:f>
              <c:strCache>
                <c:ptCount val="1"/>
                <c:pt idx="0">
                  <c:v>American Men</c:v>
                </c:pt>
              </c:strCache>
            </c:strRef>
          </c:tx>
          <c:invertIfNegative val="0"/>
          <c:cat>
            <c:strRef>
              <c:f>Sheet1!$A$18:$A$22</c:f>
              <c:strCache>
                <c:ptCount val="5"/>
                <c:pt idx="0">
                  <c:v>More than once a month</c:v>
                </c:pt>
                <c:pt idx="1">
                  <c:v>Once a month</c:v>
                </c:pt>
                <c:pt idx="2">
                  <c:v>A few times a year</c:v>
                </c:pt>
                <c:pt idx="3">
                  <c:v>Once a year</c:v>
                </c:pt>
                <c:pt idx="4">
                  <c:v>Less than once a year</c:v>
                </c:pt>
              </c:strCache>
            </c:strRef>
          </c:cat>
          <c:val>
            <c:numRef>
              <c:f>Sheet1!$B$18:$B$22</c:f>
              <c:numCache>
                <c:formatCode>General</c:formatCode>
                <c:ptCount val="5"/>
                <c:pt idx="0">
                  <c:v>0.0</c:v>
                </c:pt>
                <c:pt idx="1">
                  <c:v>35.0</c:v>
                </c:pt>
                <c:pt idx="2">
                  <c:v>60.0</c:v>
                </c:pt>
                <c:pt idx="3">
                  <c:v>0.0</c:v>
                </c:pt>
                <c:pt idx="4">
                  <c:v>5.0</c:v>
                </c:pt>
              </c:numCache>
            </c:numRef>
          </c:val>
        </c:ser>
        <c:ser>
          <c:idx val="1"/>
          <c:order val="1"/>
          <c:tx>
            <c:strRef>
              <c:f>Sheet1!$C$17</c:f>
              <c:strCache>
                <c:ptCount val="1"/>
                <c:pt idx="0">
                  <c:v>Japanese Men</c:v>
                </c:pt>
              </c:strCache>
            </c:strRef>
          </c:tx>
          <c:invertIfNegative val="0"/>
          <c:cat>
            <c:strRef>
              <c:f>Sheet1!$A$18:$A$22</c:f>
              <c:strCache>
                <c:ptCount val="5"/>
                <c:pt idx="0">
                  <c:v>More than once a month</c:v>
                </c:pt>
                <c:pt idx="1">
                  <c:v>Once a month</c:v>
                </c:pt>
                <c:pt idx="2">
                  <c:v>A few times a year</c:v>
                </c:pt>
                <c:pt idx="3">
                  <c:v>Once a year</c:v>
                </c:pt>
                <c:pt idx="4">
                  <c:v>Less than once a year</c:v>
                </c:pt>
              </c:strCache>
            </c:strRef>
          </c:cat>
          <c:val>
            <c:numRef>
              <c:f>Sheet1!$C$18:$C$22</c:f>
              <c:numCache>
                <c:formatCode>General</c:formatCode>
                <c:ptCount val="5"/>
                <c:pt idx="0">
                  <c:v>0.0</c:v>
                </c:pt>
                <c:pt idx="1">
                  <c:v>26.0</c:v>
                </c:pt>
                <c:pt idx="2">
                  <c:v>74.0</c:v>
                </c:pt>
                <c:pt idx="3">
                  <c:v>0.0</c:v>
                </c:pt>
                <c:pt idx="4">
                  <c:v>0.0</c:v>
                </c:pt>
              </c:numCache>
            </c:numRef>
          </c:val>
        </c:ser>
        <c:dLbls>
          <c:showLegendKey val="0"/>
          <c:showVal val="0"/>
          <c:showCatName val="0"/>
          <c:showSerName val="0"/>
          <c:showPercent val="0"/>
          <c:showBubbleSize val="0"/>
        </c:dLbls>
        <c:gapWidth val="150"/>
        <c:axId val="-2070646120"/>
        <c:axId val="2115157000"/>
      </c:barChart>
      <c:catAx>
        <c:axId val="-2070646120"/>
        <c:scaling>
          <c:orientation val="minMax"/>
        </c:scaling>
        <c:delete val="0"/>
        <c:axPos val="b"/>
        <c:numFmt formatCode="General" sourceLinked="0"/>
        <c:majorTickMark val="none"/>
        <c:minorTickMark val="none"/>
        <c:tickLblPos val="nextTo"/>
        <c:txPr>
          <a:bodyPr/>
          <a:lstStyle/>
          <a:p>
            <a:pPr>
              <a:defRPr lang="ja-JP"/>
            </a:pPr>
            <a:endParaRPr lang="ja-JP"/>
          </a:p>
        </c:txPr>
        <c:crossAx val="2115157000"/>
        <c:crosses val="autoZero"/>
        <c:auto val="1"/>
        <c:lblAlgn val="ctr"/>
        <c:lblOffset val="100"/>
        <c:noMultiLvlLbl val="0"/>
      </c:catAx>
      <c:valAx>
        <c:axId val="2115157000"/>
        <c:scaling>
          <c:orientation val="minMax"/>
        </c:scaling>
        <c:delete val="0"/>
        <c:axPos val="l"/>
        <c:majorGridlines/>
        <c:numFmt formatCode="General" sourceLinked="1"/>
        <c:majorTickMark val="none"/>
        <c:minorTickMark val="none"/>
        <c:tickLblPos val="nextTo"/>
        <c:txPr>
          <a:bodyPr/>
          <a:lstStyle/>
          <a:p>
            <a:pPr>
              <a:defRPr lang="ja-JP"/>
            </a:pPr>
            <a:endParaRPr lang="ja-JP"/>
          </a:p>
        </c:txPr>
        <c:crossAx val="-2070646120"/>
        <c:crosses val="autoZero"/>
        <c:crossBetween val="between"/>
      </c:valAx>
    </c:plotArea>
    <c:legend>
      <c:legendPos val="r"/>
      <c:layout>
        <c:manualLayout>
          <c:xMode val="edge"/>
          <c:yMode val="edge"/>
          <c:x val="0.78059864391951"/>
          <c:y val="0.441031107239069"/>
          <c:w val="0.194563635328482"/>
          <c:h val="0.302026167085221"/>
        </c:manualLayout>
      </c:layout>
      <c:overlay val="0"/>
      <c:txPr>
        <a:bodyPr/>
        <a:lstStyle/>
        <a:p>
          <a:pPr>
            <a:defRPr lang="ja-JP"/>
          </a:pPr>
          <a:endParaRPr lang="ja-JP"/>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en-US" altLang="ja-JP" dirty="0" smtClean="0"/>
              <a:t>1</a:t>
            </a:r>
            <a:r>
              <a:rPr lang="ja-JP" altLang="en-US" dirty="0" smtClean="0"/>
              <a:t>度に使うヘアカットの金額（＄）</a:t>
            </a:r>
            <a:endParaRPr lang="en-US" dirty="0"/>
          </a:p>
        </c:rich>
      </c:tx>
      <c:layout/>
      <c:overlay val="0"/>
    </c:title>
    <c:autoTitleDeleted val="0"/>
    <c:plotArea>
      <c:layout/>
      <c:barChart>
        <c:barDir val="col"/>
        <c:grouping val="clustered"/>
        <c:varyColors val="0"/>
        <c:ser>
          <c:idx val="0"/>
          <c:order val="0"/>
          <c:tx>
            <c:strRef>
              <c:f>Sheet1!$B$24</c:f>
              <c:strCache>
                <c:ptCount val="1"/>
                <c:pt idx="0">
                  <c:v>American Men</c:v>
                </c:pt>
              </c:strCache>
            </c:strRef>
          </c:tx>
          <c:invertIfNegative val="0"/>
          <c:cat>
            <c:strRef>
              <c:f>Sheet1!$A$25:$A$29</c:f>
              <c:strCache>
                <c:ptCount val="5"/>
                <c:pt idx="0">
                  <c:v>Less than $10</c:v>
                </c:pt>
                <c:pt idx="1">
                  <c:v>$10-20</c:v>
                </c:pt>
                <c:pt idx="2">
                  <c:v>$20-30</c:v>
                </c:pt>
                <c:pt idx="3">
                  <c:v>$30-40</c:v>
                </c:pt>
                <c:pt idx="4">
                  <c:v>Over $40</c:v>
                </c:pt>
              </c:strCache>
            </c:strRef>
          </c:cat>
          <c:val>
            <c:numRef>
              <c:f>Sheet1!$B$25:$B$29</c:f>
              <c:numCache>
                <c:formatCode>General</c:formatCode>
                <c:ptCount val="5"/>
                <c:pt idx="0">
                  <c:v>15.0</c:v>
                </c:pt>
                <c:pt idx="1">
                  <c:v>45.0</c:v>
                </c:pt>
                <c:pt idx="2">
                  <c:v>30.0</c:v>
                </c:pt>
                <c:pt idx="3">
                  <c:v>0.0</c:v>
                </c:pt>
                <c:pt idx="4">
                  <c:v>10.0</c:v>
                </c:pt>
              </c:numCache>
            </c:numRef>
          </c:val>
        </c:ser>
        <c:ser>
          <c:idx val="1"/>
          <c:order val="1"/>
          <c:tx>
            <c:strRef>
              <c:f>Sheet1!$C$24</c:f>
              <c:strCache>
                <c:ptCount val="1"/>
                <c:pt idx="0">
                  <c:v>Japanese Men</c:v>
                </c:pt>
              </c:strCache>
            </c:strRef>
          </c:tx>
          <c:invertIfNegative val="0"/>
          <c:cat>
            <c:strRef>
              <c:f>Sheet1!$A$25:$A$29</c:f>
              <c:strCache>
                <c:ptCount val="5"/>
                <c:pt idx="0">
                  <c:v>Less than $10</c:v>
                </c:pt>
                <c:pt idx="1">
                  <c:v>$10-20</c:v>
                </c:pt>
                <c:pt idx="2">
                  <c:v>$20-30</c:v>
                </c:pt>
                <c:pt idx="3">
                  <c:v>$30-40</c:v>
                </c:pt>
                <c:pt idx="4">
                  <c:v>Over $40</c:v>
                </c:pt>
              </c:strCache>
            </c:strRef>
          </c:cat>
          <c:val>
            <c:numRef>
              <c:f>Sheet1!$C$25:$C$29</c:f>
              <c:numCache>
                <c:formatCode>General</c:formatCode>
                <c:ptCount val="5"/>
                <c:pt idx="0">
                  <c:v>0.0</c:v>
                </c:pt>
                <c:pt idx="1">
                  <c:v>26.0</c:v>
                </c:pt>
                <c:pt idx="2">
                  <c:v>26.0</c:v>
                </c:pt>
                <c:pt idx="3">
                  <c:v>26.0</c:v>
                </c:pt>
                <c:pt idx="4">
                  <c:v>21.0</c:v>
                </c:pt>
              </c:numCache>
            </c:numRef>
          </c:val>
        </c:ser>
        <c:dLbls>
          <c:showLegendKey val="0"/>
          <c:showVal val="0"/>
          <c:showCatName val="0"/>
          <c:showSerName val="0"/>
          <c:showPercent val="0"/>
          <c:showBubbleSize val="0"/>
        </c:dLbls>
        <c:gapWidth val="150"/>
        <c:axId val="-2070468968"/>
        <c:axId val="-2070465960"/>
      </c:barChart>
      <c:catAx>
        <c:axId val="-2070468968"/>
        <c:scaling>
          <c:orientation val="minMax"/>
        </c:scaling>
        <c:delete val="0"/>
        <c:axPos val="b"/>
        <c:numFmt formatCode="General" sourceLinked="0"/>
        <c:majorTickMark val="none"/>
        <c:minorTickMark val="none"/>
        <c:tickLblPos val="nextTo"/>
        <c:txPr>
          <a:bodyPr/>
          <a:lstStyle/>
          <a:p>
            <a:pPr>
              <a:defRPr lang="ja-JP"/>
            </a:pPr>
            <a:endParaRPr lang="ja-JP"/>
          </a:p>
        </c:txPr>
        <c:crossAx val="-2070465960"/>
        <c:crosses val="autoZero"/>
        <c:auto val="1"/>
        <c:lblAlgn val="ctr"/>
        <c:lblOffset val="100"/>
        <c:noMultiLvlLbl val="0"/>
      </c:catAx>
      <c:valAx>
        <c:axId val="-2070465960"/>
        <c:scaling>
          <c:orientation val="minMax"/>
        </c:scaling>
        <c:delete val="0"/>
        <c:axPos val="l"/>
        <c:majorGridlines/>
        <c:numFmt formatCode="General" sourceLinked="1"/>
        <c:majorTickMark val="none"/>
        <c:minorTickMark val="none"/>
        <c:tickLblPos val="nextTo"/>
        <c:txPr>
          <a:bodyPr/>
          <a:lstStyle/>
          <a:p>
            <a:pPr>
              <a:defRPr lang="ja-JP"/>
            </a:pPr>
            <a:endParaRPr lang="ja-JP"/>
          </a:p>
        </c:txPr>
        <c:crossAx val="-2070468968"/>
        <c:crosses val="autoZero"/>
        <c:crossBetween val="between"/>
      </c:valAx>
    </c:plotArea>
    <c:legend>
      <c:legendPos val="r"/>
      <c:layout>
        <c:manualLayout>
          <c:xMode val="edge"/>
          <c:yMode val="edge"/>
          <c:x val="0.799049971350245"/>
          <c:y val="0.496383790673378"/>
          <c:w val="0.18338678368121"/>
          <c:h val="0.307740283067507"/>
        </c:manualLayout>
      </c:layout>
      <c:overlay val="0"/>
      <c:txPr>
        <a:bodyPr/>
        <a:lstStyle/>
        <a:p>
          <a:pPr>
            <a:defRPr lang="ja-JP"/>
          </a:pPr>
          <a:endParaRPr lang="ja-JP"/>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アメリカ人男性</a:t>
            </a:r>
            <a:endParaRPr lang="en-US" dirty="0"/>
          </a:p>
        </c:rich>
      </c:tx>
      <c:layout/>
      <c:overlay val="0"/>
    </c:title>
    <c:autoTitleDeleted val="0"/>
    <c:plotArea>
      <c:layout/>
      <c:barChart>
        <c:barDir val="col"/>
        <c:grouping val="percentStacked"/>
        <c:varyColors val="0"/>
        <c:ser>
          <c:idx val="0"/>
          <c:order val="0"/>
          <c:tx>
            <c:strRef>
              <c:f>Sheet1!$B$45</c:f>
              <c:strCache>
                <c:ptCount val="1"/>
                <c:pt idx="0">
                  <c:v>Under $25</c:v>
                </c:pt>
              </c:strCache>
            </c:strRef>
          </c:tx>
          <c:invertIfNegative val="0"/>
          <c:cat>
            <c:strRef>
              <c:f>Sheet1!$A$46:$A$50</c:f>
              <c:strCache>
                <c:ptCount val="5"/>
                <c:pt idx="0">
                  <c:v>Skin Care</c:v>
                </c:pt>
                <c:pt idx="1">
                  <c:v>Hair Care</c:v>
                </c:pt>
                <c:pt idx="2">
                  <c:v>Fragrances</c:v>
                </c:pt>
                <c:pt idx="3">
                  <c:v>Bath and Body</c:v>
                </c:pt>
                <c:pt idx="4">
                  <c:v>Shaving/Facial Hair</c:v>
                </c:pt>
              </c:strCache>
            </c:strRef>
          </c:cat>
          <c:val>
            <c:numRef>
              <c:f>Sheet1!$B$46:$B$50</c:f>
              <c:numCache>
                <c:formatCode>General</c:formatCode>
                <c:ptCount val="5"/>
                <c:pt idx="0">
                  <c:v>100.0</c:v>
                </c:pt>
                <c:pt idx="1">
                  <c:v>95.0</c:v>
                </c:pt>
                <c:pt idx="2">
                  <c:v>90.0</c:v>
                </c:pt>
                <c:pt idx="3">
                  <c:v>95.0</c:v>
                </c:pt>
                <c:pt idx="4">
                  <c:v>90.0</c:v>
                </c:pt>
              </c:numCache>
            </c:numRef>
          </c:val>
        </c:ser>
        <c:ser>
          <c:idx val="1"/>
          <c:order val="1"/>
          <c:tx>
            <c:strRef>
              <c:f>Sheet1!$C$45</c:f>
              <c:strCache>
                <c:ptCount val="1"/>
                <c:pt idx="0">
                  <c:v>$25-50</c:v>
                </c:pt>
              </c:strCache>
            </c:strRef>
          </c:tx>
          <c:invertIfNegative val="0"/>
          <c:cat>
            <c:strRef>
              <c:f>Sheet1!$A$46:$A$50</c:f>
              <c:strCache>
                <c:ptCount val="5"/>
                <c:pt idx="0">
                  <c:v>Skin Care</c:v>
                </c:pt>
                <c:pt idx="1">
                  <c:v>Hair Care</c:v>
                </c:pt>
                <c:pt idx="2">
                  <c:v>Fragrances</c:v>
                </c:pt>
                <c:pt idx="3">
                  <c:v>Bath and Body</c:v>
                </c:pt>
                <c:pt idx="4">
                  <c:v>Shaving/Facial Hair</c:v>
                </c:pt>
              </c:strCache>
            </c:strRef>
          </c:cat>
          <c:val>
            <c:numRef>
              <c:f>Sheet1!$C$46:$C$50</c:f>
              <c:numCache>
                <c:formatCode>General</c:formatCode>
                <c:ptCount val="5"/>
                <c:pt idx="0">
                  <c:v>0.0</c:v>
                </c:pt>
                <c:pt idx="1">
                  <c:v>5.0</c:v>
                </c:pt>
                <c:pt idx="2">
                  <c:v>5.0</c:v>
                </c:pt>
                <c:pt idx="3">
                  <c:v>5.0</c:v>
                </c:pt>
                <c:pt idx="4">
                  <c:v>5.0</c:v>
                </c:pt>
              </c:numCache>
            </c:numRef>
          </c:val>
        </c:ser>
        <c:ser>
          <c:idx val="2"/>
          <c:order val="2"/>
          <c:tx>
            <c:strRef>
              <c:f>Sheet1!$D$45</c:f>
              <c:strCache>
                <c:ptCount val="1"/>
                <c:pt idx="0">
                  <c:v>$50-75</c:v>
                </c:pt>
              </c:strCache>
            </c:strRef>
          </c:tx>
          <c:invertIfNegative val="0"/>
          <c:cat>
            <c:strRef>
              <c:f>Sheet1!$A$46:$A$50</c:f>
              <c:strCache>
                <c:ptCount val="5"/>
                <c:pt idx="0">
                  <c:v>Skin Care</c:v>
                </c:pt>
                <c:pt idx="1">
                  <c:v>Hair Care</c:v>
                </c:pt>
                <c:pt idx="2">
                  <c:v>Fragrances</c:v>
                </c:pt>
                <c:pt idx="3">
                  <c:v>Bath and Body</c:v>
                </c:pt>
                <c:pt idx="4">
                  <c:v>Shaving/Facial Hair</c:v>
                </c:pt>
              </c:strCache>
            </c:strRef>
          </c:cat>
          <c:val>
            <c:numRef>
              <c:f>Sheet1!$D$46:$D$50</c:f>
              <c:numCache>
                <c:formatCode>General</c:formatCode>
                <c:ptCount val="5"/>
                <c:pt idx="0">
                  <c:v>0.0</c:v>
                </c:pt>
                <c:pt idx="1">
                  <c:v>0.0</c:v>
                </c:pt>
                <c:pt idx="2">
                  <c:v>5.0</c:v>
                </c:pt>
                <c:pt idx="3">
                  <c:v>0.0</c:v>
                </c:pt>
                <c:pt idx="4">
                  <c:v>5.0</c:v>
                </c:pt>
              </c:numCache>
            </c:numRef>
          </c:val>
        </c:ser>
        <c:ser>
          <c:idx val="3"/>
          <c:order val="3"/>
          <c:tx>
            <c:strRef>
              <c:f>Sheet1!$E$45</c:f>
              <c:strCache>
                <c:ptCount val="1"/>
                <c:pt idx="0">
                  <c:v>$75-100</c:v>
                </c:pt>
              </c:strCache>
            </c:strRef>
          </c:tx>
          <c:invertIfNegative val="0"/>
          <c:cat>
            <c:strRef>
              <c:f>Sheet1!$A$46:$A$50</c:f>
              <c:strCache>
                <c:ptCount val="5"/>
                <c:pt idx="0">
                  <c:v>Skin Care</c:v>
                </c:pt>
                <c:pt idx="1">
                  <c:v>Hair Care</c:v>
                </c:pt>
                <c:pt idx="2">
                  <c:v>Fragrances</c:v>
                </c:pt>
                <c:pt idx="3">
                  <c:v>Bath and Body</c:v>
                </c:pt>
                <c:pt idx="4">
                  <c:v>Shaving/Facial Hair</c:v>
                </c:pt>
              </c:strCache>
            </c:strRef>
          </c:cat>
          <c:val>
            <c:numRef>
              <c:f>Sheet1!$E$46:$E$50</c:f>
              <c:numCache>
                <c:formatCode>General</c:formatCode>
                <c:ptCount val="5"/>
                <c:pt idx="0">
                  <c:v>0.0</c:v>
                </c:pt>
                <c:pt idx="1">
                  <c:v>0.0</c:v>
                </c:pt>
                <c:pt idx="2">
                  <c:v>0.0</c:v>
                </c:pt>
                <c:pt idx="3">
                  <c:v>0.0</c:v>
                </c:pt>
                <c:pt idx="4">
                  <c:v>0.0</c:v>
                </c:pt>
              </c:numCache>
            </c:numRef>
          </c:val>
        </c:ser>
        <c:ser>
          <c:idx val="4"/>
          <c:order val="4"/>
          <c:tx>
            <c:strRef>
              <c:f>Sheet1!$F$45</c:f>
              <c:strCache>
                <c:ptCount val="1"/>
                <c:pt idx="0">
                  <c:v>Over $100</c:v>
                </c:pt>
              </c:strCache>
            </c:strRef>
          </c:tx>
          <c:invertIfNegative val="0"/>
          <c:cat>
            <c:strRef>
              <c:f>Sheet1!$A$46:$A$50</c:f>
              <c:strCache>
                <c:ptCount val="5"/>
                <c:pt idx="0">
                  <c:v>Skin Care</c:v>
                </c:pt>
                <c:pt idx="1">
                  <c:v>Hair Care</c:v>
                </c:pt>
                <c:pt idx="2">
                  <c:v>Fragrances</c:v>
                </c:pt>
                <c:pt idx="3">
                  <c:v>Bath and Body</c:v>
                </c:pt>
                <c:pt idx="4">
                  <c:v>Shaving/Facial Hair</c:v>
                </c:pt>
              </c:strCache>
            </c:strRef>
          </c:cat>
          <c:val>
            <c:numRef>
              <c:f>Sheet1!$F$46:$F$50</c:f>
              <c:numCache>
                <c:formatCode>General</c:formatCode>
                <c:ptCount val="5"/>
                <c:pt idx="0">
                  <c:v>0.0</c:v>
                </c:pt>
                <c:pt idx="1">
                  <c:v>0.0</c:v>
                </c:pt>
                <c:pt idx="2">
                  <c:v>0.0</c:v>
                </c:pt>
                <c:pt idx="3">
                  <c:v>0.0</c:v>
                </c:pt>
                <c:pt idx="4">
                  <c:v>0.0</c:v>
                </c:pt>
              </c:numCache>
            </c:numRef>
          </c:val>
        </c:ser>
        <c:dLbls>
          <c:showLegendKey val="0"/>
          <c:showVal val="0"/>
          <c:showCatName val="0"/>
          <c:showSerName val="0"/>
          <c:showPercent val="0"/>
          <c:showBubbleSize val="0"/>
        </c:dLbls>
        <c:gapWidth val="55"/>
        <c:overlap val="100"/>
        <c:axId val="-2085561928"/>
        <c:axId val="-2084790232"/>
      </c:barChart>
      <c:catAx>
        <c:axId val="-2085561928"/>
        <c:scaling>
          <c:orientation val="minMax"/>
        </c:scaling>
        <c:delete val="0"/>
        <c:axPos val="b"/>
        <c:numFmt formatCode="General" sourceLinked="0"/>
        <c:majorTickMark val="none"/>
        <c:minorTickMark val="none"/>
        <c:tickLblPos val="nextTo"/>
        <c:txPr>
          <a:bodyPr/>
          <a:lstStyle/>
          <a:p>
            <a:pPr>
              <a:defRPr lang="ja-JP"/>
            </a:pPr>
            <a:endParaRPr lang="ja-JP"/>
          </a:p>
        </c:txPr>
        <c:crossAx val="-2084790232"/>
        <c:crosses val="autoZero"/>
        <c:auto val="1"/>
        <c:lblAlgn val="ctr"/>
        <c:lblOffset val="100"/>
        <c:noMultiLvlLbl val="0"/>
      </c:catAx>
      <c:valAx>
        <c:axId val="-208479023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85561928"/>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日本人男性</a:t>
            </a:r>
            <a:endParaRPr lang="en-US" dirty="0"/>
          </a:p>
        </c:rich>
      </c:tx>
      <c:layout/>
      <c:overlay val="0"/>
    </c:title>
    <c:autoTitleDeleted val="0"/>
    <c:plotArea>
      <c:layout/>
      <c:barChart>
        <c:barDir val="col"/>
        <c:grouping val="percentStacked"/>
        <c:varyColors val="0"/>
        <c:ser>
          <c:idx val="0"/>
          <c:order val="0"/>
          <c:tx>
            <c:strRef>
              <c:f>Sheet1!$A$53</c:f>
              <c:strCache>
                <c:ptCount val="1"/>
                <c:pt idx="0">
                  <c:v>Under $25</c:v>
                </c:pt>
              </c:strCache>
            </c:strRef>
          </c:tx>
          <c:invertIfNegative val="0"/>
          <c:cat>
            <c:strRef>
              <c:f>Sheet1!$B$52:$F$52</c:f>
              <c:strCache>
                <c:ptCount val="5"/>
                <c:pt idx="0">
                  <c:v>Skin Care</c:v>
                </c:pt>
                <c:pt idx="1">
                  <c:v>Hair Care</c:v>
                </c:pt>
                <c:pt idx="2">
                  <c:v>Fragrances</c:v>
                </c:pt>
                <c:pt idx="3">
                  <c:v>Bath and Body</c:v>
                </c:pt>
                <c:pt idx="4">
                  <c:v>Shaving/Facial Hair</c:v>
                </c:pt>
              </c:strCache>
            </c:strRef>
          </c:cat>
          <c:val>
            <c:numRef>
              <c:f>Sheet1!$B$53:$F$53</c:f>
              <c:numCache>
                <c:formatCode>General</c:formatCode>
                <c:ptCount val="5"/>
                <c:pt idx="0">
                  <c:v>100.0</c:v>
                </c:pt>
                <c:pt idx="1">
                  <c:v>95.0</c:v>
                </c:pt>
                <c:pt idx="2">
                  <c:v>100.0</c:v>
                </c:pt>
                <c:pt idx="3">
                  <c:v>100.0</c:v>
                </c:pt>
                <c:pt idx="4">
                  <c:v>100.0</c:v>
                </c:pt>
              </c:numCache>
            </c:numRef>
          </c:val>
        </c:ser>
        <c:ser>
          <c:idx val="1"/>
          <c:order val="1"/>
          <c:tx>
            <c:strRef>
              <c:f>Sheet1!$A$54</c:f>
              <c:strCache>
                <c:ptCount val="1"/>
                <c:pt idx="0">
                  <c:v>$25-50</c:v>
                </c:pt>
              </c:strCache>
            </c:strRef>
          </c:tx>
          <c:invertIfNegative val="0"/>
          <c:cat>
            <c:strRef>
              <c:f>Sheet1!$B$52:$F$52</c:f>
              <c:strCache>
                <c:ptCount val="5"/>
                <c:pt idx="0">
                  <c:v>Skin Care</c:v>
                </c:pt>
                <c:pt idx="1">
                  <c:v>Hair Care</c:v>
                </c:pt>
                <c:pt idx="2">
                  <c:v>Fragrances</c:v>
                </c:pt>
                <c:pt idx="3">
                  <c:v>Bath and Body</c:v>
                </c:pt>
                <c:pt idx="4">
                  <c:v>Shaving/Facial Hair</c:v>
                </c:pt>
              </c:strCache>
            </c:strRef>
          </c:cat>
          <c:val>
            <c:numRef>
              <c:f>Sheet1!$B$54:$F$54</c:f>
              <c:numCache>
                <c:formatCode>General</c:formatCode>
                <c:ptCount val="5"/>
                <c:pt idx="0">
                  <c:v>0.0</c:v>
                </c:pt>
                <c:pt idx="1">
                  <c:v>5.0</c:v>
                </c:pt>
                <c:pt idx="2">
                  <c:v>0.0</c:v>
                </c:pt>
                <c:pt idx="3">
                  <c:v>0.0</c:v>
                </c:pt>
                <c:pt idx="4">
                  <c:v>0.0</c:v>
                </c:pt>
              </c:numCache>
            </c:numRef>
          </c:val>
        </c:ser>
        <c:ser>
          <c:idx val="2"/>
          <c:order val="2"/>
          <c:tx>
            <c:strRef>
              <c:f>Sheet1!$A$55</c:f>
              <c:strCache>
                <c:ptCount val="1"/>
                <c:pt idx="0">
                  <c:v>$50-75</c:v>
                </c:pt>
              </c:strCache>
            </c:strRef>
          </c:tx>
          <c:invertIfNegative val="0"/>
          <c:cat>
            <c:strRef>
              <c:f>Sheet1!$B$52:$F$52</c:f>
              <c:strCache>
                <c:ptCount val="5"/>
                <c:pt idx="0">
                  <c:v>Skin Care</c:v>
                </c:pt>
                <c:pt idx="1">
                  <c:v>Hair Care</c:v>
                </c:pt>
                <c:pt idx="2">
                  <c:v>Fragrances</c:v>
                </c:pt>
                <c:pt idx="3">
                  <c:v>Bath and Body</c:v>
                </c:pt>
                <c:pt idx="4">
                  <c:v>Shaving/Facial Hair</c:v>
                </c:pt>
              </c:strCache>
            </c:strRef>
          </c:cat>
          <c:val>
            <c:numRef>
              <c:f>Sheet1!$B$55:$F$55</c:f>
              <c:numCache>
                <c:formatCode>General</c:formatCode>
                <c:ptCount val="5"/>
                <c:pt idx="0">
                  <c:v>0.0</c:v>
                </c:pt>
                <c:pt idx="1">
                  <c:v>0.0</c:v>
                </c:pt>
                <c:pt idx="2">
                  <c:v>0.0</c:v>
                </c:pt>
                <c:pt idx="3">
                  <c:v>0.0</c:v>
                </c:pt>
                <c:pt idx="4">
                  <c:v>0.0</c:v>
                </c:pt>
              </c:numCache>
            </c:numRef>
          </c:val>
        </c:ser>
        <c:ser>
          <c:idx val="3"/>
          <c:order val="3"/>
          <c:tx>
            <c:strRef>
              <c:f>Sheet1!$A$56</c:f>
              <c:strCache>
                <c:ptCount val="1"/>
                <c:pt idx="0">
                  <c:v>$75-100</c:v>
                </c:pt>
              </c:strCache>
            </c:strRef>
          </c:tx>
          <c:invertIfNegative val="0"/>
          <c:cat>
            <c:strRef>
              <c:f>Sheet1!$B$52:$F$52</c:f>
              <c:strCache>
                <c:ptCount val="5"/>
                <c:pt idx="0">
                  <c:v>Skin Care</c:v>
                </c:pt>
                <c:pt idx="1">
                  <c:v>Hair Care</c:v>
                </c:pt>
                <c:pt idx="2">
                  <c:v>Fragrances</c:v>
                </c:pt>
                <c:pt idx="3">
                  <c:v>Bath and Body</c:v>
                </c:pt>
                <c:pt idx="4">
                  <c:v>Shaving/Facial Hair</c:v>
                </c:pt>
              </c:strCache>
            </c:strRef>
          </c:cat>
          <c:val>
            <c:numRef>
              <c:f>Sheet1!$B$56:$F$56</c:f>
              <c:numCache>
                <c:formatCode>General</c:formatCode>
                <c:ptCount val="5"/>
                <c:pt idx="0">
                  <c:v>0.0</c:v>
                </c:pt>
                <c:pt idx="1">
                  <c:v>0.0</c:v>
                </c:pt>
                <c:pt idx="2">
                  <c:v>0.0</c:v>
                </c:pt>
                <c:pt idx="3">
                  <c:v>0.0</c:v>
                </c:pt>
                <c:pt idx="4">
                  <c:v>0.0</c:v>
                </c:pt>
              </c:numCache>
            </c:numRef>
          </c:val>
        </c:ser>
        <c:ser>
          <c:idx val="4"/>
          <c:order val="4"/>
          <c:tx>
            <c:strRef>
              <c:f>Sheet1!$A$57</c:f>
              <c:strCache>
                <c:ptCount val="1"/>
                <c:pt idx="0">
                  <c:v>Over $100</c:v>
                </c:pt>
              </c:strCache>
            </c:strRef>
          </c:tx>
          <c:invertIfNegative val="0"/>
          <c:cat>
            <c:strRef>
              <c:f>Sheet1!$B$52:$F$52</c:f>
              <c:strCache>
                <c:ptCount val="5"/>
                <c:pt idx="0">
                  <c:v>Skin Care</c:v>
                </c:pt>
                <c:pt idx="1">
                  <c:v>Hair Care</c:v>
                </c:pt>
                <c:pt idx="2">
                  <c:v>Fragrances</c:v>
                </c:pt>
                <c:pt idx="3">
                  <c:v>Bath and Body</c:v>
                </c:pt>
                <c:pt idx="4">
                  <c:v>Shaving/Facial Hair</c:v>
                </c:pt>
              </c:strCache>
            </c:strRef>
          </c:cat>
          <c:val>
            <c:numRef>
              <c:f>Sheet1!$B$57:$F$57</c:f>
              <c:numCache>
                <c:formatCode>General</c:formatCode>
                <c:ptCount val="5"/>
                <c:pt idx="0">
                  <c:v>0.0</c:v>
                </c:pt>
                <c:pt idx="1">
                  <c:v>0.0</c:v>
                </c:pt>
                <c:pt idx="2">
                  <c:v>0.0</c:v>
                </c:pt>
                <c:pt idx="3">
                  <c:v>0.0</c:v>
                </c:pt>
                <c:pt idx="4">
                  <c:v>0.0</c:v>
                </c:pt>
              </c:numCache>
            </c:numRef>
          </c:val>
        </c:ser>
        <c:dLbls>
          <c:showLegendKey val="0"/>
          <c:showVal val="0"/>
          <c:showCatName val="0"/>
          <c:showSerName val="0"/>
          <c:showPercent val="0"/>
          <c:showBubbleSize val="0"/>
        </c:dLbls>
        <c:gapWidth val="55"/>
        <c:overlap val="100"/>
        <c:axId val="-2084904584"/>
        <c:axId val="-2085023832"/>
      </c:barChart>
      <c:catAx>
        <c:axId val="-2084904584"/>
        <c:scaling>
          <c:orientation val="minMax"/>
        </c:scaling>
        <c:delete val="0"/>
        <c:axPos val="b"/>
        <c:numFmt formatCode="General" sourceLinked="0"/>
        <c:majorTickMark val="none"/>
        <c:minorTickMark val="none"/>
        <c:tickLblPos val="nextTo"/>
        <c:txPr>
          <a:bodyPr/>
          <a:lstStyle/>
          <a:p>
            <a:pPr>
              <a:defRPr lang="ja-JP"/>
            </a:pPr>
            <a:endParaRPr lang="ja-JP"/>
          </a:p>
        </c:txPr>
        <c:crossAx val="-2085023832"/>
        <c:crosses val="autoZero"/>
        <c:auto val="1"/>
        <c:lblAlgn val="ctr"/>
        <c:lblOffset val="100"/>
        <c:noMultiLvlLbl val="0"/>
      </c:catAx>
      <c:valAx>
        <c:axId val="-208502383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84904584"/>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どのくらい洋服を買いますか？</a:t>
            </a:r>
            <a:endParaRPr lang="en-US" dirty="0"/>
          </a:p>
        </c:rich>
      </c:tx>
      <c:layout/>
      <c:overlay val="0"/>
    </c:title>
    <c:autoTitleDeleted val="0"/>
    <c:plotArea>
      <c:layout/>
      <c:barChart>
        <c:barDir val="col"/>
        <c:grouping val="clustered"/>
        <c:varyColors val="0"/>
        <c:ser>
          <c:idx val="0"/>
          <c:order val="0"/>
          <c:tx>
            <c:strRef>
              <c:f>Sheet1!$B$59</c:f>
              <c:strCache>
                <c:ptCount val="1"/>
                <c:pt idx="0">
                  <c:v>American Men</c:v>
                </c:pt>
              </c:strCache>
            </c:strRef>
          </c:tx>
          <c:invertIfNegative val="0"/>
          <c:cat>
            <c:strRef>
              <c:f>Sheet1!$A$60:$A$64</c:f>
              <c:strCache>
                <c:ptCount val="5"/>
                <c:pt idx="0">
                  <c:v>More than once a month</c:v>
                </c:pt>
                <c:pt idx="1">
                  <c:v>Once a month</c:v>
                </c:pt>
                <c:pt idx="2">
                  <c:v>A few times a year</c:v>
                </c:pt>
                <c:pt idx="3">
                  <c:v>Once a year</c:v>
                </c:pt>
                <c:pt idx="4">
                  <c:v>Less than once a year</c:v>
                </c:pt>
              </c:strCache>
            </c:strRef>
          </c:cat>
          <c:val>
            <c:numRef>
              <c:f>Sheet1!$B$60:$B$64</c:f>
              <c:numCache>
                <c:formatCode>General</c:formatCode>
                <c:ptCount val="5"/>
                <c:pt idx="0">
                  <c:v>5.0</c:v>
                </c:pt>
                <c:pt idx="1">
                  <c:v>5.0</c:v>
                </c:pt>
                <c:pt idx="2">
                  <c:v>75.0</c:v>
                </c:pt>
                <c:pt idx="3">
                  <c:v>15.0</c:v>
                </c:pt>
                <c:pt idx="4">
                  <c:v>0.0</c:v>
                </c:pt>
              </c:numCache>
            </c:numRef>
          </c:val>
        </c:ser>
        <c:ser>
          <c:idx val="1"/>
          <c:order val="1"/>
          <c:tx>
            <c:strRef>
              <c:f>Sheet1!$C$59</c:f>
              <c:strCache>
                <c:ptCount val="1"/>
                <c:pt idx="0">
                  <c:v>Japanese Men</c:v>
                </c:pt>
              </c:strCache>
            </c:strRef>
          </c:tx>
          <c:invertIfNegative val="0"/>
          <c:cat>
            <c:strRef>
              <c:f>Sheet1!$A$60:$A$64</c:f>
              <c:strCache>
                <c:ptCount val="5"/>
                <c:pt idx="0">
                  <c:v>More than once a month</c:v>
                </c:pt>
                <c:pt idx="1">
                  <c:v>Once a month</c:v>
                </c:pt>
                <c:pt idx="2">
                  <c:v>A few times a year</c:v>
                </c:pt>
                <c:pt idx="3">
                  <c:v>Once a year</c:v>
                </c:pt>
                <c:pt idx="4">
                  <c:v>Less than once a year</c:v>
                </c:pt>
              </c:strCache>
            </c:strRef>
          </c:cat>
          <c:val>
            <c:numRef>
              <c:f>Sheet1!$C$60:$C$64</c:f>
              <c:numCache>
                <c:formatCode>General</c:formatCode>
                <c:ptCount val="5"/>
                <c:pt idx="0">
                  <c:v>5.0</c:v>
                </c:pt>
                <c:pt idx="1">
                  <c:v>26.0</c:v>
                </c:pt>
                <c:pt idx="2">
                  <c:v>58.0</c:v>
                </c:pt>
                <c:pt idx="3">
                  <c:v>0.0</c:v>
                </c:pt>
                <c:pt idx="4">
                  <c:v>2.0</c:v>
                </c:pt>
              </c:numCache>
            </c:numRef>
          </c:val>
        </c:ser>
        <c:dLbls>
          <c:showLegendKey val="0"/>
          <c:showVal val="0"/>
          <c:showCatName val="0"/>
          <c:showSerName val="0"/>
          <c:showPercent val="0"/>
          <c:showBubbleSize val="0"/>
        </c:dLbls>
        <c:gapWidth val="150"/>
        <c:axId val="-2085325992"/>
        <c:axId val="-2085077000"/>
      </c:barChart>
      <c:catAx>
        <c:axId val="-2085325992"/>
        <c:scaling>
          <c:orientation val="minMax"/>
        </c:scaling>
        <c:delete val="0"/>
        <c:axPos val="b"/>
        <c:numFmt formatCode="General" sourceLinked="0"/>
        <c:majorTickMark val="none"/>
        <c:minorTickMark val="none"/>
        <c:tickLblPos val="nextTo"/>
        <c:txPr>
          <a:bodyPr/>
          <a:lstStyle/>
          <a:p>
            <a:pPr>
              <a:defRPr lang="ja-JP"/>
            </a:pPr>
            <a:endParaRPr lang="ja-JP"/>
          </a:p>
        </c:txPr>
        <c:crossAx val="-2085077000"/>
        <c:crosses val="autoZero"/>
        <c:auto val="1"/>
        <c:lblAlgn val="ctr"/>
        <c:lblOffset val="100"/>
        <c:noMultiLvlLbl val="0"/>
      </c:catAx>
      <c:valAx>
        <c:axId val="-2085077000"/>
        <c:scaling>
          <c:orientation val="minMax"/>
        </c:scaling>
        <c:delete val="0"/>
        <c:axPos val="l"/>
        <c:majorGridlines/>
        <c:numFmt formatCode="General" sourceLinked="1"/>
        <c:majorTickMark val="none"/>
        <c:minorTickMark val="none"/>
        <c:tickLblPos val="nextTo"/>
        <c:txPr>
          <a:bodyPr/>
          <a:lstStyle/>
          <a:p>
            <a:pPr>
              <a:defRPr lang="ja-JP"/>
            </a:pPr>
            <a:endParaRPr lang="ja-JP"/>
          </a:p>
        </c:txPr>
        <c:crossAx val="-2085325992"/>
        <c:crosses val="autoZero"/>
        <c:crossBetween val="between"/>
      </c:valAx>
    </c:plotArea>
    <c:legend>
      <c:legendPos val="r"/>
      <c:layout>
        <c:manualLayout>
          <c:xMode val="edge"/>
          <c:yMode val="edge"/>
          <c:x val="0.739868110236221"/>
          <c:y val="0.527382163714797"/>
          <c:w val="0.226798556430446"/>
          <c:h val="0.114843609229758"/>
        </c:manualLayout>
      </c:layout>
      <c:overlay val="0"/>
      <c:txPr>
        <a:bodyPr/>
        <a:lstStyle/>
        <a:p>
          <a:pPr>
            <a:defRPr lang="ja-JP"/>
          </a:pPr>
          <a:endParaRPr lang="ja-JP"/>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en-US" altLang="ja-JP" dirty="0" smtClean="0"/>
              <a:t>1</a:t>
            </a:r>
            <a:r>
              <a:rPr lang="ja-JP" altLang="en-US" dirty="0" smtClean="0"/>
              <a:t>ヶ月に服に費やす金額（＄）</a:t>
            </a:r>
            <a:endParaRPr lang="en-US" dirty="0"/>
          </a:p>
        </c:rich>
      </c:tx>
      <c:layout/>
      <c:overlay val="0"/>
    </c:title>
    <c:autoTitleDeleted val="0"/>
    <c:plotArea>
      <c:layout>
        <c:manualLayout>
          <c:layoutTarget val="inner"/>
          <c:xMode val="edge"/>
          <c:yMode val="edge"/>
          <c:x val="0.0704086844170252"/>
          <c:y val="0.204269876095689"/>
          <c:w val="0.705022264050112"/>
          <c:h val="0.650312145590215"/>
        </c:manualLayout>
      </c:layout>
      <c:barChart>
        <c:barDir val="col"/>
        <c:grouping val="clustered"/>
        <c:varyColors val="0"/>
        <c:ser>
          <c:idx val="0"/>
          <c:order val="0"/>
          <c:tx>
            <c:strRef>
              <c:f>Sheet1!$B$66</c:f>
              <c:strCache>
                <c:ptCount val="1"/>
                <c:pt idx="0">
                  <c:v>American Men</c:v>
                </c:pt>
              </c:strCache>
            </c:strRef>
          </c:tx>
          <c:invertIfNegative val="0"/>
          <c:cat>
            <c:strRef>
              <c:f>Sheet1!$A$67:$A$71</c:f>
              <c:strCache>
                <c:ptCount val="5"/>
                <c:pt idx="0">
                  <c:v>Less than $50</c:v>
                </c:pt>
                <c:pt idx="1">
                  <c:v>$50-100</c:v>
                </c:pt>
                <c:pt idx="2">
                  <c:v>$100-150</c:v>
                </c:pt>
                <c:pt idx="3">
                  <c:v>$150-200</c:v>
                </c:pt>
                <c:pt idx="4">
                  <c:v>Over $200</c:v>
                </c:pt>
              </c:strCache>
            </c:strRef>
          </c:cat>
          <c:val>
            <c:numRef>
              <c:f>Sheet1!$B$67:$B$71</c:f>
              <c:numCache>
                <c:formatCode>General</c:formatCode>
                <c:ptCount val="5"/>
                <c:pt idx="0">
                  <c:v>65.0</c:v>
                </c:pt>
                <c:pt idx="1">
                  <c:v>20.0</c:v>
                </c:pt>
                <c:pt idx="2">
                  <c:v>10.0</c:v>
                </c:pt>
                <c:pt idx="3">
                  <c:v>5.0</c:v>
                </c:pt>
                <c:pt idx="4">
                  <c:v>0.0</c:v>
                </c:pt>
              </c:numCache>
            </c:numRef>
          </c:val>
        </c:ser>
        <c:ser>
          <c:idx val="1"/>
          <c:order val="1"/>
          <c:tx>
            <c:strRef>
              <c:f>Sheet1!$C$66</c:f>
              <c:strCache>
                <c:ptCount val="1"/>
                <c:pt idx="0">
                  <c:v>Japanese Men</c:v>
                </c:pt>
              </c:strCache>
            </c:strRef>
          </c:tx>
          <c:invertIfNegative val="0"/>
          <c:cat>
            <c:strRef>
              <c:f>Sheet1!$A$67:$A$71</c:f>
              <c:strCache>
                <c:ptCount val="5"/>
                <c:pt idx="0">
                  <c:v>Less than $50</c:v>
                </c:pt>
                <c:pt idx="1">
                  <c:v>$50-100</c:v>
                </c:pt>
                <c:pt idx="2">
                  <c:v>$100-150</c:v>
                </c:pt>
                <c:pt idx="3">
                  <c:v>$150-200</c:v>
                </c:pt>
                <c:pt idx="4">
                  <c:v>Over $200</c:v>
                </c:pt>
              </c:strCache>
            </c:strRef>
          </c:cat>
          <c:val>
            <c:numRef>
              <c:f>Sheet1!$C$67:$C$71</c:f>
              <c:numCache>
                <c:formatCode>General</c:formatCode>
                <c:ptCount val="5"/>
                <c:pt idx="0">
                  <c:v>53.0</c:v>
                </c:pt>
                <c:pt idx="1">
                  <c:v>37.0</c:v>
                </c:pt>
                <c:pt idx="2">
                  <c:v>5.0</c:v>
                </c:pt>
                <c:pt idx="3">
                  <c:v>0.0</c:v>
                </c:pt>
                <c:pt idx="4">
                  <c:v>5.0</c:v>
                </c:pt>
              </c:numCache>
            </c:numRef>
          </c:val>
        </c:ser>
        <c:dLbls>
          <c:showLegendKey val="0"/>
          <c:showVal val="0"/>
          <c:showCatName val="0"/>
          <c:showSerName val="0"/>
          <c:showPercent val="0"/>
          <c:showBubbleSize val="0"/>
        </c:dLbls>
        <c:gapWidth val="150"/>
        <c:axId val="-2084597592"/>
        <c:axId val="-2084606664"/>
      </c:barChart>
      <c:catAx>
        <c:axId val="-2084597592"/>
        <c:scaling>
          <c:orientation val="minMax"/>
        </c:scaling>
        <c:delete val="0"/>
        <c:axPos val="b"/>
        <c:numFmt formatCode="General" sourceLinked="0"/>
        <c:majorTickMark val="none"/>
        <c:minorTickMark val="none"/>
        <c:tickLblPos val="nextTo"/>
        <c:txPr>
          <a:bodyPr/>
          <a:lstStyle/>
          <a:p>
            <a:pPr>
              <a:defRPr lang="ja-JP"/>
            </a:pPr>
            <a:endParaRPr lang="ja-JP"/>
          </a:p>
        </c:txPr>
        <c:crossAx val="-2084606664"/>
        <c:crosses val="autoZero"/>
        <c:auto val="1"/>
        <c:lblAlgn val="ctr"/>
        <c:lblOffset val="100"/>
        <c:noMultiLvlLbl val="0"/>
      </c:catAx>
      <c:valAx>
        <c:axId val="-2084606664"/>
        <c:scaling>
          <c:orientation val="minMax"/>
        </c:scaling>
        <c:delete val="0"/>
        <c:axPos val="l"/>
        <c:majorGridlines/>
        <c:numFmt formatCode="General" sourceLinked="1"/>
        <c:majorTickMark val="none"/>
        <c:minorTickMark val="none"/>
        <c:tickLblPos val="nextTo"/>
        <c:txPr>
          <a:bodyPr/>
          <a:lstStyle/>
          <a:p>
            <a:pPr>
              <a:defRPr lang="ja-JP"/>
            </a:pPr>
            <a:endParaRPr lang="ja-JP"/>
          </a:p>
        </c:txPr>
        <c:crossAx val="-2084597592"/>
        <c:crosses val="autoZero"/>
        <c:crossBetween val="between"/>
      </c:valAx>
    </c:plotArea>
    <c:legend>
      <c:legendPos val="r"/>
      <c:layout>
        <c:manualLayout>
          <c:xMode val="edge"/>
          <c:yMode val="edge"/>
          <c:x val="0.780800364274698"/>
          <c:y val="0.52620433082133"/>
          <c:w val="0.219199635725302"/>
          <c:h val="0.114843609229758"/>
        </c:manualLayout>
      </c:layout>
      <c:overlay val="0"/>
      <c:txPr>
        <a:bodyPr/>
        <a:lstStyle/>
        <a:p>
          <a:pPr>
            <a:defRPr lang="ja-JP"/>
          </a:pPr>
          <a:endParaRPr lang="ja-JP"/>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sz="1600" dirty="0" smtClean="0"/>
              <a:t>洋服を買う時どのようなお店に行きますか？</a:t>
            </a:r>
            <a:endParaRPr lang="en-US" sz="1600" dirty="0"/>
          </a:p>
        </c:rich>
      </c:tx>
      <c:layout/>
      <c:overlay val="0"/>
    </c:title>
    <c:autoTitleDeleted val="0"/>
    <c:plotArea>
      <c:layout/>
      <c:barChart>
        <c:barDir val="bar"/>
        <c:grouping val="clustered"/>
        <c:varyColors val="0"/>
        <c:ser>
          <c:idx val="0"/>
          <c:order val="0"/>
          <c:tx>
            <c:strRef>
              <c:f>Sheet1!$B$73</c:f>
              <c:strCache>
                <c:ptCount val="1"/>
                <c:pt idx="0">
                  <c:v>American Men </c:v>
                </c:pt>
              </c:strCache>
            </c:strRef>
          </c:tx>
          <c:invertIfNegative val="0"/>
          <c:cat>
            <c:strRef>
              <c:f>Sheet1!$A$74:$A$79</c:f>
              <c:strCache>
                <c:ptCount val="6"/>
                <c:pt idx="0">
                  <c:v>Large department stores</c:v>
                </c:pt>
                <c:pt idx="1">
                  <c:v>Medium-size chains</c:v>
                </c:pt>
                <c:pt idx="2">
                  <c:v>Small Boutiques</c:v>
                </c:pt>
                <c:pt idx="3">
                  <c:v>Thrift shops</c:v>
                </c:pt>
                <c:pt idx="4">
                  <c:v>Internet</c:v>
                </c:pt>
                <c:pt idx="5">
                  <c:v>Other</c:v>
                </c:pt>
              </c:strCache>
            </c:strRef>
          </c:cat>
          <c:val>
            <c:numRef>
              <c:f>Sheet1!$B$74:$B$79</c:f>
              <c:numCache>
                <c:formatCode>General</c:formatCode>
                <c:ptCount val="6"/>
                <c:pt idx="0">
                  <c:v>36.0</c:v>
                </c:pt>
                <c:pt idx="1">
                  <c:v>26.0</c:v>
                </c:pt>
                <c:pt idx="2">
                  <c:v>8.0</c:v>
                </c:pt>
                <c:pt idx="3">
                  <c:v>16.0</c:v>
                </c:pt>
                <c:pt idx="4">
                  <c:v>14.0</c:v>
                </c:pt>
                <c:pt idx="5">
                  <c:v>0.0</c:v>
                </c:pt>
              </c:numCache>
            </c:numRef>
          </c:val>
        </c:ser>
        <c:ser>
          <c:idx val="1"/>
          <c:order val="1"/>
          <c:tx>
            <c:strRef>
              <c:f>Sheet1!$C$73</c:f>
              <c:strCache>
                <c:ptCount val="1"/>
                <c:pt idx="0">
                  <c:v>Japanese Men</c:v>
                </c:pt>
              </c:strCache>
            </c:strRef>
          </c:tx>
          <c:invertIfNegative val="0"/>
          <c:cat>
            <c:strRef>
              <c:f>Sheet1!$A$74:$A$79</c:f>
              <c:strCache>
                <c:ptCount val="6"/>
                <c:pt idx="0">
                  <c:v>Large department stores</c:v>
                </c:pt>
                <c:pt idx="1">
                  <c:v>Medium-size chains</c:v>
                </c:pt>
                <c:pt idx="2">
                  <c:v>Small Boutiques</c:v>
                </c:pt>
                <c:pt idx="3">
                  <c:v>Thrift shops</c:v>
                </c:pt>
                <c:pt idx="4">
                  <c:v>Internet</c:v>
                </c:pt>
                <c:pt idx="5">
                  <c:v>Other</c:v>
                </c:pt>
              </c:strCache>
            </c:strRef>
          </c:cat>
          <c:val>
            <c:numRef>
              <c:f>Sheet1!$C$74:$C$79</c:f>
              <c:numCache>
                <c:formatCode>General</c:formatCode>
                <c:ptCount val="6"/>
                <c:pt idx="0">
                  <c:v>30.0</c:v>
                </c:pt>
                <c:pt idx="1">
                  <c:v>27.0</c:v>
                </c:pt>
                <c:pt idx="2">
                  <c:v>21.0</c:v>
                </c:pt>
                <c:pt idx="3">
                  <c:v>6.0</c:v>
                </c:pt>
                <c:pt idx="4">
                  <c:v>12.0</c:v>
                </c:pt>
                <c:pt idx="5">
                  <c:v>1.0</c:v>
                </c:pt>
              </c:numCache>
            </c:numRef>
          </c:val>
        </c:ser>
        <c:dLbls>
          <c:showLegendKey val="0"/>
          <c:showVal val="0"/>
          <c:showCatName val="0"/>
          <c:showSerName val="0"/>
          <c:showPercent val="0"/>
          <c:showBubbleSize val="0"/>
        </c:dLbls>
        <c:gapWidth val="150"/>
        <c:axId val="-2084659128"/>
        <c:axId val="-2084660520"/>
      </c:barChart>
      <c:catAx>
        <c:axId val="-2084659128"/>
        <c:scaling>
          <c:orientation val="minMax"/>
        </c:scaling>
        <c:delete val="0"/>
        <c:axPos val="l"/>
        <c:numFmt formatCode="General" sourceLinked="0"/>
        <c:majorTickMark val="none"/>
        <c:minorTickMark val="none"/>
        <c:tickLblPos val="nextTo"/>
        <c:txPr>
          <a:bodyPr/>
          <a:lstStyle/>
          <a:p>
            <a:pPr>
              <a:defRPr lang="ja-JP"/>
            </a:pPr>
            <a:endParaRPr lang="ja-JP"/>
          </a:p>
        </c:txPr>
        <c:crossAx val="-2084660520"/>
        <c:crosses val="autoZero"/>
        <c:auto val="1"/>
        <c:lblAlgn val="ctr"/>
        <c:lblOffset val="100"/>
        <c:noMultiLvlLbl val="0"/>
      </c:catAx>
      <c:valAx>
        <c:axId val="-2084660520"/>
        <c:scaling>
          <c:orientation val="minMax"/>
        </c:scaling>
        <c:delete val="0"/>
        <c:axPos val="b"/>
        <c:majorGridlines/>
        <c:numFmt formatCode="General" sourceLinked="1"/>
        <c:majorTickMark val="none"/>
        <c:minorTickMark val="none"/>
        <c:tickLblPos val="nextTo"/>
        <c:txPr>
          <a:bodyPr/>
          <a:lstStyle/>
          <a:p>
            <a:pPr>
              <a:defRPr lang="ja-JP"/>
            </a:pPr>
            <a:endParaRPr lang="ja-JP"/>
          </a:p>
        </c:txPr>
        <c:crossAx val="-2084659128"/>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sz="1600" dirty="0" smtClean="0"/>
              <a:t>洋服を買う時に最も重要視することは何ですか？</a:t>
            </a:r>
            <a:endParaRPr lang="en-US" sz="1600" dirty="0"/>
          </a:p>
        </c:rich>
      </c:tx>
      <c:layout>
        <c:manualLayout>
          <c:xMode val="edge"/>
          <c:yMode val="edge"/>
          <c:x val="0.0592411476138959"/>
          <c:y val="0.0"/>
        </c:manualLayout>
      </c:layout>
      <c:overlay val="0"/>
    </c:title>
    <c:autoTitleDeleted val="0"/>
    <c:plotArea>
      <c:layout/>
      <c:barChart>
        <c:barDir val="bar"/>
        <c:grouping val="clustered"/>
        <c:varyColors val="0"/>
        <c:ser>
          <c:idx val="0"/>
          <c:order val="0"/>
          <c:tx>
            <c:strRef>
              <c:f>Sheet1!$B$81</c:f>
              <c:strCache>
                <c:ptCount val="1"/>
                <c:pt idx="0">
                  <c:v>American Men</c:v>
                </c:pt>
              </c:strCache>
            </c:strRef>
          </c:tx>
          <c:invertIfNegative val="0"/>
          <c:cat>
            <c:strRef>
              <c:f>Sheet1!$A$82:$A$86</c:f>
              <c:strCache>
                <c:ptCount val="5"/>
                <c:pt idx="0">
                  <c:v>Style</c:v>
                </c:pt>
                <c:pt idx="1">
                  <c:v>Comfort </c:v>
                </c:pt>
                <c:pt idx="2">
                  <c:v>Originality</c:v>
                </c:pt>
                <c:pt idx="3">
                  <c:v>Price</c:v>
                </c:pt>
                <c:pt idx="4">
                  <c:v>Other</c:v>
                </c:pt>
              </c:strCache>
            </c:strRef>
          </c:cat>
          <c:val>
            <c:numRef>
              <c:f>Sheet1!$B$82:$B$86</c:f>
              <c:numCache>
                <c:formatCode>General</c:formatCode>
                <c:ptCount val="5"/>
                <c:pt idx="0">
                  <c:v>30.0</c:v>
                </c:pt>
                <c:pt idx="1">
                  <c:v>36.0</c:v>
                </c:pt>
                <c:pt idx="2">
                  <c:v>10.0</c:v>
                </c:pt>
                <c:pt idx="3">
                  <c:v>24.0</c:v>
                </c:pt>
                <c:pt idx="4">
                  <c:v>0.0</c:v>
                </c:pt>
              </c:numCache>
            </c:numRef>
          </c:val>
        </c:ser>
        <c:ser>
          <c:idx val="1"/>
          <c:order val="1"/>
          <c:tx>
            <c:strRef>
              <c:f>Sheet1!$C$81</c:f>
              <c:strCache>
                <c:ptCount val="1"/>
                <c:pt idx="0">
                  <c:v>Japanese Men</c:v>
                </c:pt>
              </c:strCache>
            </c:strRef>
          </c:tx>
          <c:invertIfNegative val="0"/>
          <c:cat>
            <c:strRef>
              <c:f>Sheet1!$A$82:$A$86</c:f>
              <c:strCache>
                <c:ptCount val="5"/>
                <c:pt idx="0">
                  <c:v>Style</c:v>
                </c:pt>
                <c:pt idx="1">
                  <c:v>Comfort </c:v>
                </c:pt>
                <c:pt idx="2">
                  <c:v>Originality</c:v>
                </c:pt>
                <c:pt idx="3">
                  <c:v>Price</c:v>
                </c:pt>
                <c:pt idx="4">
                  <c:v>Other</c:v>
                </c:pt>
              </c:strCache>
            </c:strRef>
          </c:cat>
          <c:val>
            <c:numRef>
              <c:f>Sheet1!$C$82:$C$86</c:f>
              <c:numCache>
                <c:formatCode>General</c:formatCode>
                <c:ptCount val="5"/>
                <c:pt idx="0">
                  <c:v>34.0</c:v>
                </c:pt>
                <c:pt idx="1">
                  <c:v>21.0</c:v>
                </c:pt>
                <c:pt idx="2">
                  <c:v>11.0</c:v>
                </c:pt>
                <c:pt idx="3">
                  <c:v>32.0</c:v>
                </c:pt>
                <c:pt idx="4">
                  <c:v>3.0</c:v>
                </c:pt>
              </c:numCache>
            </c:numRef>
          </c:val>
        </c:ser>
        <c:dLbls>
          <c:showLegendKey val="0"/>
          <c:showVal val="0"/>
          <c:showCatName val="0"/>
          <c:showSerName val="0"/>
          <c:showPercent val="0"/>
          <c:showBubbleSize val="0"/>
        </c:dLbls>
        <c:gapWidth val="150"/>
        <c:axId val="-2084698456"/>
        <c:axId val="-2084702152"/>
      </c:barChart>
      <c:catAx>
        <c:axId val="-2084698456"/>
        <c:scaling>
          <c:orientation val="minMax"/>
        </c:scaling>
        <c:delete val="0"/>
        <c:axPos val="l"/>
        <c:numFmt formatCode="General" sourceLinked="0"/>
        <c:majorTickMark val="none"/>
        <c:minorTickMark val="none"/>
        <c:tickLblPos val="nextTo"/>
        <c:txPr>
          <a:bodyPr/>
          <a:lstStyle/>
          <a:p>
            <a:pPr>
              <a:defRPr lang="ja-JP"/>
            </a:pPr>
            <a:endParaRPr lang="ja-JP"/>
          </a:p>
        </c:txPr>
        <c:crossAx val="-2084702152"/>
        <c:crosses val="autoZero"/>
        <c:auto val="1"/>
        <c:lblAlgn val="ctr"/>
        <c:lblOffset val="100"/>
        <c:noMultiLvlLbl val="0"/>
      </c:catAx>
      <c:valAx>
        <c:axId val="-2084702152"/>
        <c:scaling>
          <c:orientation val="minMax"/>
        </c:scaling>
        <c:delete val="0"/>
        <c:axPos val="b"/>
        <c:majorGridlines/>
        <c:numFmt formatCode="General" sourceLinked="1"/>
        <c:majorTickMark val="none"/>
        <c:minorTickMark val="none"/>
        <c:tickLblPos val="nextTo"/>
        <c:txPr>
          <a:bodyPr/>
          <a:lstStyle/>
          <a:p>
            <a:pPr>
              <a:defRPr lang="ja-JP"/>
            </a:pPr>
            <a:endParaRPr lang="ja-JP"/>
          </a:p>
        </c:txPr>
        <c:crossAx val="-2084698456"/>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dirty="0" smtClean="0"/>
              <a:t>日本人所得階級</a:t>
            </a:r>
            <a:endParaRPr lang="en-US" dirty="0"/>
          </a:p>
        </c:rich>
      </c:tx>
      <c:layout/>
      <c:overlay val="0"/>
    </c:title>
    <c:autoTitleDeleted val="0"/>
    <c:plotArea>
      <c:layout/>
      <c:pieChart>
        <c:varyColors val="1"/>
        <c:ser>
          <c:idx val="0"/>
          <c:order val="0"/>
          <c:tx>
            <c:strRef>
              <c:f>Sheet1!$B$439</c:f>
              <c:strCache>
                <c:ptCount val="1"/>
                <c:pt idx="0">
                  <c:v>Japanese</c:v>
                </c:pt>
              </c:strCache>
            </c:strRef>
          </c:tx>
          <c:dLbls>
            <c:dLbl>
              <c:idx val="0"/>
              <c:layout/>
              <c:tx>
                <c:rich>
                  <a:bodyPr/>
                  <a:lstStyle/>
                  <a:p>
                    <a:r>
                      <a:rPr lang="ja-JP" altLang="en-US" smtClean="0"/>
                      <a:t>低所得</a:t>
                    </a:r>
                    <a:r>
                      <a:rPr lang="ja-JP" altLang="en-US" baseline="0" dirty="0"/>
                      <a:t>
</a:t>
                    </a:r>
                    <a:fld id="{1DB52DF3-EFD6-483A-ACBA-26FDF2D08EA3}"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ja-JP" altLang="en-US" baseline="0" smtClean="0"/>
                      <a:t>中所得</a:t>
                    </a:r>
                    <a:r>
                      <a:rPr lang="ja-JP" altLang="en-US" baseline="0" dirty="0"/>
                      <a:t>
</a:t>
                    </a:r>
                    <a:fld id="{C56A3AF7-64C8-4437-96CE-550F68744157}"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ja-JP" altLang="en-US" smtClean="0"/>
                      <a:t>高所得</a:t>
                    </a:r>
                    <a:r>
                      <a:rPr lang="ja-JP" altLang="en-US" baseline="0" dirty="0"/>
                      <a:t>
</a:t>
                    </a:r>
                    <a:fld id="{5B9381EF-5904-419A-B503-9969B1467AF8}"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Sheet1!$A$440:$A$442</c:f>
              <c:strCache>
                <c:ptCount val="3"/>
                <c:pt idx="0">
                  <c:v>Lower Income</c:v>
                </c:pt>
                <c:pt idx="1">
                  <c:v>Middle Income</c:v>
                </c:pt>
                <c:pt idx="2">
                  <c:v>High Income</c:v>
                </c:pt>
              </c:strCache>
            </c:strRef>
          </c:cat>
          <c:val>
            <c:numRef>
              <c:f>Sheet1!$B$440:$B$442</c:f>
              <c:numCache>
                <c:formatCode>General</c:formatCode>
                <c:ptCount val="3"/>
                <c:pt idx="0">
                  <c:v>8.0</c:v>
                </c:pt>
                <c:pt idx="1">
                  <c:v>42.0</c:v>
                </c:pt>
                <c:pt idx="2">
                  <c:v>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Sheet1!$B$89</c:f>
              <c:strCache>
                <c:ptCount val="1"/>
                <c:pt idx="0">
                  <c:v>Strongly Disagree</c:v>
                </c:pt>
              </c:strCache>
            </c:strRef>
          </c:tx>
          <c:invertIfNegative val="0"/>
          <c:cat>
            <c:strRef>
              <c:f>Sheet1!$A$90:$A$104</c:f>
              <c:strCache>
                <c:ptCount val="15"/>
                <c:pt idx="0">
                  <c:v>Having lots of muscle is attractive</c:v>
                </c:pt>
                <c:pt idx="1">
                  <c:v>Having a thin body is attractive</c:v>
                </c:pt>
                <c:pt idx="2">
                  <c:v>Having facial hair is attractive</c:v>
                </c:pt>
                <c:pt idx="3">
                  <c:v>It is important for men to be attractive physically</c:v>
                </c:pt>
                <c:pt idx="4">
                  <c:v>Being able to do household chores is attractive</c:v>
                </c:pt>
                <c:pt idx="5">
                  <c:v>Having a good sense of style is attractive</c:v>
                </c:pt>
                <c:pt idx="6">
                  <c:v>Being physically strong is attractive</c:v>
                </c:pt>
                <c:pt idx="7">
                  <c:v>Having an assertive personality is attractive</c:v>
                </c:pt>
                <c:pt idx="8">
                  <c:v>Being able to play an instrument is attractive</c:v>
                </c:pt>
                <c:pt idx="9">
                  <c:v>Having an interesting hobby is attractive</c:v>
                </c:pt>
                <c:pt idx="10">
                  <c:v>Being good with children is attractive</c:v>
                </c:pt>
                <c:pt idx="11">
                  <c:v>Being honest is attractive</c:v>
                </c:pt>
                <c:pt idx="12">
                  <c:v>Having passion in what you do is attractive</c:v>
                </c:pt>
                <c:pt idx="13">
                  <c:v>Being Confident is attractive</c:v>
                </c:pt>
                <c:pt idx="14">
                  <c:v>Having a good sense of humor is attractive</c:v>
                </c:pt>
              </c:strCache>
            </c:strRef>
          </c:cat>
          <c:val>
            <c:numRef>
              <c:f>Sheet1!$B$90:$B$104</c:f>
              <c:numCache>
                <c:formatCode>General</c:formatCode>
                <c:ptCount val="15"/>
                <c:pt idx="0">
                  <c:v>5.0</c:v>
                </c:pt>
                <c:pt idx="1">
                  <c:v>0.0</c:v>
                </c:pt>
                <c:pt idx="2">
                  <c:v>0.0</c:v>
                </c:pt>
                <c:pt idx="3">
                  <c:v>5.0</c:v>
                </c:pt>
                <c:pt idx="4">
                  <c:v>0.0</c:v>
                </c:pt>
                <c:pt idx="5">
                  <c:v>0.0</c:v>
                </c:pt>
                <c:pt idx="6">
                  <c:v>0.0</c:v>
                </c:pt>
                <c:pt idx="7">
                  <c:v>0.0</c:v>
                </c:pt>
                <c:pt idx="8">
                  <c:v>0.0</c:v>
                </c:pt>
                <c:pt idx="9">
                  <c:v>0.0</c:v>
                </c:pt>
                <c:pt idx="10">
                  <c:v>5.0</c:v>
                </c:pt>
                <c:pt idx="11">
                  <c:v>0.0</c:v>
                </c:pt>
                <c:pt idx="12">
                  <c:v>0.0</c:v>
                </c:pt>
                <c:pt idx="13">
                  <c:v>0.0</c:v>
                </c:pt>
                <c:pt idx="14">
                  <c:v>0.0</c:v>
                </c:pt>
              </c:numCache>
            </c:numRef>
          </c:val>
        </c:ser>
        <c:ser>
          <c:idx val="1"/>
          <c:order val="1"/>
          <c:tx>
            <c:strRef>
              <c:f>Sheet1!$C$89</c:f>
              <c:strCache>
                <c:ptCount val="1"/>
                <c:pt idx="0">
                  <c:v>Disagree</c:v>
                </c:pt>
              </c:strCache>
            </c:strRef>
          </c:tx>
          <c:invertIfNegative val="0"/>
          <c:cat>
            <c:strRef>
              <c:f>Sheet1!$A$90:$A$104</c:f>
              <c:strCache>
                <c:ptCount val="15"/>
                <c:pt idx="0">
                  <c:v>Having lots of muscle is attractive</c:v>
                </c:pt>
                <c:pt idx="1">
                  <c:v>Having a thin body is attractive</c:v>
                </c:pt>
                <c:pt idx="2">
                  <c:v>Having facial hair is attractive</c:v>
                </c:pt>
                <c:pt idx="3">
                  <c:v>It is important for men to be attractive physically</c:v>
                </c:pt>
                <c:pt idx="4">
                  <c:v>Being able to do household chores is attractive</c:v>
                </c:pt>
                <c:pt idx="5">
                  <c:v>Having a good sense of style is attractive</c:v>
                </c:pt>
                <c:pt idx="6">
                  <c:v>Being physically strong is attractive</c:v>
                </c:pt>
                <c:pt idx="7">
                  <c:v>Having an assertive personality is attractive</c:v>
                </c:pt>
                <c:pt idx="8">
                  <c:v>Being able to play an instrument is attractive</c:v>
                </c:pt>
                <c:pt idx="9">
                  <c:v>Having an interesting hobby is attractive</c:v>
                </c:pt>
                <c:pt idx="10">
                  <c:v>Being good with children is attractive</c:v>
                </c:pt>
                <c:pt idx="11">
                  <c:v>Being honest is attractive</c:v>
                </c:pt>
                <c:pt idx="12">
                  <c:v>Having passion in what you do is attractive</c:v>
                </c:pt>
                <c:pt idx="13">
                  <c:v>Being Confident is attractive</c:v>
                </c:pt>
                <c:pt idx="14">
                  <c:v>Having a good sense of humor is attractive</c:v>
                </c:pt>
              </c:strCache>
            </c:strRef>
          </c:cat>
          <c:val>
            <c:numRef>
              <c:f>Sheet1!$C$90:$C$104</c:f>
              <c:numCache>
                <c:formatCode>General</c:formatCode>
                <c:ptCount val="15"/>
                <c:pt idx="0">
                  <c:v>20.0</c:v>
                </c:pt>
                <c:pt idx="1">
                  <c:v>50.0</c:v>
                </c:pt>
                <c:pt idx="2">
                  <c:v>15.0</c:v>
                </c:pt>
                <c:pt idx="3">
                  <c:v>10.0</c:v>
                </c:pt>
                <c:pt idx="4">
                  <c:v>10.0</c:v>
                </c:pt>
                <c:pt idx="5">
                  <c:v>0.0</c:v>
                </c:pt>
                <c:pt idx="6">
                  <c:v>5.0</c:v>
                </c:pt>
                <c:pt idx="7">
                  <c:v>0.0</c:v>
                </c:pt>
                <c:pt idx="8">
                  <c:v>10.0</c:v>
                </c:pt>
                <c:pt idx="9">
                  <c:v>5.0</c:v>
                </c:pt>
                <c:pt idx="10">
                  <c:v>5.0</c:v>
                </c:pt>
                <c:pt idx="11">
                  <c:v>5.0</c:v>
                </c:pt>
                <c:pt idx="12">
                  <c:v>0.0</c:v>
                </c:pt>
                <c:pt idx="13">
                  <c:v>0.0</c:v>
                </c:pt>
                <c:pt idx="14">
                  <c:v>0.0</c:v>
                </c:pt>
              </c:numCache>
            </c:numRef>
          </c:val>
        </c:ser>
        <c:ser>
          <c:idx val="2"/>
          <c:order val="2"/>
          <c:tx>
            <c:strRef>
              <c:f>Sheet1!$D$89</c:f>
              <c:strCache>
                <c:ptCount val="1"/>
                <c:pt idx="0">
                  <c:v>Neutral</c:v>
                </c:pt>
              </c:strCache>
            </c:strRef>
          </c:tx>
          <c:invertIfNegative val="0"/>
          <c:cat>
            <c:strRef>
              <c:f>Sheet1!$A$90:$A$104</c:f>
              <c:strCache>
                <c:ptCount val="15"/>
                <c:pt idx="0">
                  <c:v>Having lots of muscle is attractive</c:v>
                </c:pt>
                <c:pt idx="1">
                  <c:v>Having a thin body is attractive</c:v>
                </c:pt>
                <c:pt idx="2">
                  <c:v>Having facial hair is attractive</c:v>
                </c:pt>
                <c:pt idx="3">
                  <c:v>It is important for men to be attractive physically</c:v>
                </c:pt>
                <c:pt idx="4">
                  <c:v>Being able to do household chores is attractive</c:v>
                </c:pt>
                <c:pt idx="5">
                  <c:v>Having a good sense of style is attractive</c:v>
                </c:pt>
                <c:pt idx="6">
                  <c:v>Being physically strong is attractive</c:v>
                </c:pt>
                <c:pt idx="7">
                  <c:v>Having an assertive personality is attractive</c:v>
                </c:pt>
                <c:pt idx="8">
                  <c:v>Being able to play an instrument is attractive</c:v>
                </c:pt>
                <c:pt idx="9">
                  <c:v>Having an interesting hobby is attractive</c:v>
                </c:pt>
                <c:pt idx="10">
                  <c:v>Being good with children is attractive</c:v>
                </c:pt>
                <c:pt idx="11">
                  <c:v>Being honest is attractive</c:v>
                </c:pt>
                <c:pt idx="12">
                  <c:v>Having passion in what you do is attractive</c:v>
                </c:pt>
                <c:pt idx="13">
                  <c:v>Being Confident is attractive</c:v>
                </c:pt>
                <c:pt idx="14">
                  <c:v>Having a good sense of humor is attractive</c:v>
                </c:pt>
              </c:strCache>
            </c:strRef>
          </c:cat>
          <c:val>
            <c:numRef>
              <c:f>Sheet1!$D$90:$D$104</c:f>
              <c:numCache>
                <c:formatCode>General</c:formatCode>
                <c:ptCount val="15"/>
                <c:pt idx="0">
                  <c:v>35.0</c:v>
                </c:pt>
                <c:pt idx="1">
                  <c:v>20.0</c:v>
                </c:pt>
                <c:pt idx="2">
                  <c:v>50.0</c:v>
                </c:pt>
                <c:pt idx="3">
                  <c:v>15.0</c:v>
                </c:pt>
                <c:pt idx="4">
                  <c:v>15.0</c:v>
                </c:pt>
                <c:pt idx="5">
                  <c:v>15.0</c:v>
                </c:pt>
                <c:pt idx="6">
                  <c:v>15.0</c:v>
                </c:pt>
                <c:pt idx="7">
                  <c:v>5.0</c:v>
                </c:pt>
                <c:pt idx="8">
                  <c:v>15.0</c:v>
                </c:pt>
                <c:pt idx="9">
                  <c:v>10.0</c:v>
                </c:pt>
                <c:pt idx="10">
                  <c:v>20.0</c:v>
                </c:pt>
                <c:pt idx="11">
                  <c:v>0.0</c:v>
                </c:pt>
                <c:pt idx="12">
                  <c:v>15.0</c:v>
                </c:pt>
                <c:pt idx="13">
                  <c:v>0.0</c:v>
                </c:pt>
                <c:pt idx="14">
                  <c:v>5.0</c:v>
                </c:pt>
              </c:numCache>
            </c:numRef>
          </c:val>
        </c:ser>
        <c:ser>
          <c:idx val="3"/>
          <c:order val="3"/>
          <c:tx>
            <c:strRef>
              <c:f>Sheet1!$E$89</c:f>
              <c:strCache>
                <c:ptCount val="1"/>
                <c:pt idx="0">
                  <c:v>Agree</c:v>
                </c:pt>
              </c:strCache>
            </c:strRef>
          </c:tx>
          <c:invertIfNegative val="0"/>
          <c:cat>
            <c:strRef>
              <c:f>Sheet1!$A$90:$A$104</c:f>
              <c:strCache>
                <c:ptCount val="15"/>
                <c:pt idx="0">
                  <c:v>Having lots of muscle is attractive</c:v>
                </c:pt>
                <c:pt idx="1">
                  <c:v>Having a thin body is attractive</c:v>
                </c:pt>
                <c:pt idx="2">
                  <c:v>Having facial hair is attractive</c:v>
                </c:pt>
                <c:pt idx="3">
                  <c:v>It is important for men to be attractive physically</c:v>
                </c:pt>
                <c:pt idx="4">
                  <c:v>Being able to do household chores is attractive</c:v>
                </c:pt>
                <c:pt idx="5">
                  <c:v>Having a good sense of style is attractive</c:v>
                </c:pt>
                <c:pt idx="6">
                  <c:v>Being physically strong is attractive</c:v>
                </c:pt>
                <c:pt idx="7">
                  <c:v>Having an assertive personality is attractive</c:v>
                </c:pt>
                <c:pt idx="8">
                  <c:v>Being able to play an instrument is attractive</c:v>
                </c:pt>
                <c:pt idx="9">
                  <c:v>Having an interesting hobby is attractive</c:v>
                </c:pt>
                <c:pt idx="10">
                  <c:v>Being good with children is attractive</c:v>
                </c:pt>
                <c:pt idx="11">
                  <c:v>Being honest is attractive</c:v>
                </c:pt>
                <c:pt idx="12">
                  <c:v>Having passion in what you do is attractive</c:v>
                </c:pt>
                <c:pt idx="13">
                  <c:v>Being Confident is attractive</c:v>
                </c:pt>
                <c:pt idx="14">
                  <c:v>Having a good sense of humor is attractive</c:v>
                </c:pt>
              </c:strCache>
            </c:strRef>
          </c:cat>
          <c:val>
            <c:numRef>
              <c:f>Sheet1!$E$90:$E$104</c:f>
              <c:numCache>
                <c:formatCode>General</c:formatCode>
                <c:ptCount val="15"/>
                <c:pt idx="0">
                  <c:v>35.0</c:v>
                </c:pt>
                <c:pt idx="1">
                  <c:v>25.0</c:v>
                </c:pt>
                <c:pt idx="2">
                  <c:v>30.0</c:v>
                </c:pt>
                <c:pt idx="3">
                  <c:v>60.0</c:v>
                </c:pt>
                <c:pt idx="4">
                  <c:v>55.0</c:v>
                </c:pt>
                <c:pt idx="5">
                  <c:v>55.0</c:v>
                </c:pt>
                <c:pt idx="6">
                  <c:v>50.0</c:v>
                </c:pt>
                <c:pt idx="7">
                  <c:v>65.0</c:v>
                </c:pt>
                <c:pt idx="8">
                  <c:v>45.0</c:v>
                </c:pt>
                <c:pt idx="9">
                  <c:v>45.0</c:v>
                </c:pt>
                <c:pt idx="10">
                  <c:v>25.0</c:v>
                </c:pt>
                <c:pt idx="11">
                  <c:v>40.0</c:v>
                </c:pt>
                <c:pt idx="12">
                  <c:v>20.0</c:v>
                </c:pt>
                <c:pt idx="13">
                  <c:v>35.0</c:v>
                </c:pt>
                <c:pt idx="14">
                  <c:v>15.0</c:v>
                </c:pt>
              </c:numCache>
            </c:numRef>
          </c:val>
        </c:ser>
        <c:ser>
          <c:idx val="4"/>
          <c:order val="4"/>
          <c:tx>
            <c:strRef>
              <c:f>Sheet1!$F$89</c:f>
              <c:strCache>
                <c:ptCount val="1"/>
                <c:pt idx="0">
                  <c:v>Strongly Agree</c:v>
                </c:pt>
              </c:strCache>
            </c:strRef>
          </c:tx>
          <c:invertIfNegative val="0"/>
          <c:cat>
            <c:strRef>
              <c:f>Sheet1!$A$90:$A$104</c:f>
              <c:strCache>
                <c:ptCount val="15"/>
                <c:pt idx="0">
                  <c:v>Having lots of muscle is attractive</c:v>
                </c:pt>
                <c:pt idx="1">
                  <c:v>Having a thin body is attractive</c:v>
                </c:pt>
                <c:pt idx="2">
                  <c:v>Having facial hair is attractive</c:v>
                </c:pt>
                <c:pt idx="3">
                  <c:v>It is important for men to be attractive physically</c:v>
                </c:pt>
                <c:pt idx="4">
                  <c:v>Being able to do household chores is attractive</c:v>
                </c:pt>
                <c:pt idx="5">
                  <c:v>Having a good sense of style is attractive</c:v>
                </c:pt>
                <c:pt idx="6">
                  <c:v>Being physically strong is attractive</c:v>
                </c:pt>
                <c:pt idx="7">
                  <c:v>Having an assertive personality is attractive</c:v>
                </c:pt>
                <c:pt idx="8">
                  <c:v>Being able to play an instrument is attractive</c:v>
                </c:pt>
                <c:pt idx="9">
                  <c:v>Having an interesting hobby is attractive</c:v>
                </c:pt>
                <c:pt idx="10">
                  <c:v>Being good with children is attractive</c:v>
                </c:pt>
                <c:pt idx="11">
                  <c:v>Being honest is attractive</c:v>
                </c:pt>
                <c:pt idx="12">
                  <c:v>Having passion in what you do is attractive</c:v>
                </c:pt>
                <c:pt idx="13">
                  <c:v>Being Confident is attractive</c:v>
                </c:pt>
                <c:pt idx="14">
                  <c:v>Having a good sense of humor is attractive</c:v>
                </c:pt>
              </c:strCache>
            </c:strRef>
          </c:cat>
          <c:val>
            <c:numRef>
              <c:f>Sheet1!$F$90:$F$104</c:f>
              <c:numCache>
                <c:formatCode>General</c:formatCode>
                <c:ptCount val="15"/>
                <c:pt idx="0">
                  <c:v>5.0</c:v>
                </c:pt>
                <c:pt idx="1">
                  <c:v>5.0</c:v>
                </c:pt>
                <c:pt idx="2">
                  <c:v>5.0</c:v>
                </c:pt>
                <c:pt idx="3">
                  <c:v>10.0</c:v>
                </c:pt>
                <c:pt idx="4">
                  <c:v>20.0</c:v>
                </c:pt>
                <c:pt idx="5">
                  <c:v>30.0</c:v>
                </c:pt>
                <c:pt idx="6">
                  <c:v>30.0</c:v>
                </c:pt>
                <c:pt idx="7">
                  <c:v>30.0</c:v>
                </c:pt>
                <c:pt idx="8">
                  <c:v>30.0</c:v>
                </c:pt>
                <c:pt idx="9">
                  <c:v>40.0</c:v>
                </c:pt>
                <c:pt idx="10">
                  <c:v>45.0</c:v>
                </c:pt>
                <c:pt idx="11">
                  <c:v>55.0</c:v>
                </c:pt>
                <c:pt idx="12">
                  <c:v>65.0</c:v>
                </c:pt>
                <c:pt idx="13">
                  <c:v>65.0</c:v>
                </c:pt>
                <c:pt idx="14">
                  <c:v>80.0</c:v>
                </c:pt>
              </c:numCache>
            </c:numRef>
          </c:val>
        </c:ser>
        <c:dLbls>
          <c:showLegendKey val="0"/>
          <c:showVal val="0"/>
          <c:showCatName val="0"/>
          <c:showSerName val="0"/>
          <c:showPercent val="0"/>
          <c:showBubbleSize val="0"/>
        </c:dLbls>
        <c:gapWidth val="150"/>
        <c:overlap val="100"/>
        <c:axId val="-2084832088"/>
        <c:axId val="-2084834744"/>
      </c:barChart>
      <c:catAx>
        <c:axId val="-2084832088"/>
        <c:scaling>
          <c:orientation val="minMax"/>
        </c:scaling>
        <c:delete val="0"/>
        <c:axPos val="l"/>
        <c:numFmt formatCode="General" sourceLinked="0"/>
        <c:majorTickMark val="out"/>
        <c:minorTickMark val="none"/>
        <c:tickLblPos val="nextTo"/>
        <c:txPr>
          <a:bodyPr/>
          <a:lstStyle/>
          <a:p>
            <a:pPr>
              <a:defRPr lang="ja-JP"/>
            </a:pPr>
            <a:endParaRPr lang="ja-JP"/>
          </a:p>
        </c:txPr>
        <c:crossAx val="-2084834744"/>
        <c:crosses val="autoZero"/>
        <c:auto val="1"/>
        <c:lblAlgn val="ctr"/>
        <c:lblOffset val="100"/>
        <c:noMultiLvlLbl val="0"/>
      </c:catAx>
      <c:valAx>
        <c:axId val="-2084834744"/>
        <c:scaling>
          <c:orientation val="minMax"/>
        </c:scaling>
        <c:delete val="0"/>
        <c:axPos val="b"/>
        <c:majorGridlines/>
        <c:numFmt formatCode="0%" sourceLinked="1"/>
        <c:majorTickMark val="out"/>
        <c:minorTickMark val="none"/>
        <c:tickLblPos val="nextTo"/>
        <c:txPr>
          <a:bodyPr/>
          <a:lstStyle/>
          <a:p>
            <a:pPr>
              <a:defRPr lang="ja-JP"/>
            </a:pPr>
            <a:endParaRPr lang="ja-JP"/>
          </a:p>
        </c:txPr>
        <c:crossAx val="-2084832088"/>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Sheet1!$B$106</c:f>
              <c:strCache>
                <c:ptCount val="1"/>
                <c:pt idx="0">
                  <c:v>Strongly Disagree</c:v>
                </c:pt>
              </c:strCache>
            </c:strRef>
          </c:tx>
          <c:invertIfNegative val="0"/>
          <c:cat>
            <c:strRef>
              <c:f>Sheet1!$A$107:$A$121</c:f>
              <c:strCache>
                <c:ptCount val="15"/>
                <c:pt idx="0">
                  <c:v>Having an assertive personality is attractive</c:v>
                </c:pt>
                <c:pt idx="1">
                  <c:v>Having a thin body is attractive</c:v>
                </c:pt>
                <c:pt idx="2">
                  <c:v>Having facial hair is attractive</c:v>
                </c:pt>
                <c:pt idx="3">
                  <c:v>It is important for men to be attractive physically</c:v>
                </c:pt>
                <c:pt idx="4">
                  <c:v>Having lots of muscle is attractive</c:v>
                </c:pt>
                <c:pt idx="5">
                  <c:v>Being physically strong is attractive</c:v>
                </c:pt>
                <c:pt idx="6">
                  <c:v>Being able to do household chores is attractive</c:v>
                </c:pt>
                <c:pt idx="7">
                  <c:v>Being able to play an instrument is attractive</c:v>
                </c:pt>
                <c:pt idx="8">
                  <c:v>Being good with children is attractive</c:v>
                </c:pt>
                <c:pt idx="9">
                  <c:v>Being honest is attractive</c:v>
                </c:pt>
                <c:pt idx="10">
                  <c:v>Having passion in what you do is attractive</c:v>
                </c:pt>
                <c:pt idx="11">
                  <c:v>Having a good sense of style is attractive</c:v>
                </c:pt>
                <c:pt idx="12">
                  <c:v>Having an interesting hobby is attractive</c:v>
                </c:pt>
                <c:pt idx="13">
                  <c:v>Being Confident is attractive</c:v>
                </c:pt>
                <c:pt idx="14">
                  <c:v>Having a good sense of humor is attractive</c:v>
                </c:pt>
              </c:strCache>
            </c:strRef>
          </c:cat>
          <c:val>
            <c:numRef>
              <c:f>Sheet1!$B$107:$B$121</c:f>
              <c:numCache>
                <c:formatCode>General</c:formatCode>
                <c:ptCount val="15"/>
                <c:pt idx="0">
                  <c:v>11.0</c:v>
                </c:pt>
                <c:pt idx="1">
                  <c:v>0.0</c:v>
                </c:pt>
                <c:pt idx="2">
                  <c:v>16.0</c:v>
                </c:pt>
                <c:pt idx="3">
                  <c:v>0.0</c:v>
                </c:pt>
                <c:pt idx="4">
                  <c:v>0.0</c:v>
                </c:pt>
                <c:pt idx="5">
                  <c:v>11.0</c:v>
                </c:pt>
                <c:pt idx="6">
                  <c:v>0.0</c:v>
                </c:pt>
                <c:pt idx="7">
                  <c:v>0.0</c:v>
                </c:pt>
                <c:pt idx="8">
                  <c:v>0.0</c:v>
                </c:pt>
                <c:pt idx="9">
                  <c:v>5.0</c:v>
                </c:pt>
                <c:pt idx="10">
                  <c:v>0.0</c:v>
                </c:pt>
                <c:pt idx="11">
                  <c:v>5.0</c:v>
                </c:pt>
                <c:pt idx="12">
                  <c:v>0.0</c:v>
                </c:pt>
                <c:pt idx="13">
                  <c:v>0.0</c:v>
                </c:pt>
                <c:pt idx="14">
                  <c:v>5.0</c:v>
                </c:pt>
              </c:numCache>
            </c:numRef>
          </c:val>
        </c:ser>
        <c:ser>
          <c:idx val="1"/>
          <c:order val="1"/>
          <c:tx>
            <c:strRef>
              <c:f>Sheet1!$C$106</c:f>
              <c:strCache>
                <c:ptCount val="1"/>
                <c:pt idx="0">
                  <c:v>Disagree</c:v>
                </c:pt>
              </c:strCache>
            </c:strRef>
          </c:tx>
          <c:invertIfNegative val="0"/>
          <c:cat>
            <c:strRef>
              <c:f>Sheet1!$A$107:$A$121</c:f>
              <c:strCache>
                <c:ptCount val="15"/>
                <c:pt idx="0">
                  <c:v>Having an assertive personality is attractive</c:v>
                </c:pt>
                <c:pt idx="1">
                  <c:v>Having a thin body is attractive</c:v>
                </c:pt>
                <c:pt idx="2">
                  <c:v>Having facial hair is attractive</c:v>
                </c:pt>
                <c:pt idx="3">
                  <c:v>It is important for men to be attractive physically</c:v>
                </c:pt>
                <c:pt idx="4">
                  <c:v>Having lots of muscle is attractive</c:v>
                </c:pt>
                <c:pt idx="5">
                  <c:v>Being physically strong is attractive</c:v>
                </c:pt>
                <c:pt idx="6">
                  <c:v>Being able to do household chores is attractive</c:v>
                </c:pt>
                <c:pt idx="7">
                  <c:v>Being able to play an instrument is attractive</c:v>
                </c:pt>
                <c:pt idx="8">
                  <c:v>Being good with children is attractive</c:v>
                </c:pt>
                <c:pt idx="9">
                  <c:v>Being honest is attractive</c:v>
                </c:pt>
                <c:pt idx="10">
                  <c:v>Having passion in what you do is attractive</c:v>
                </c:pt>
                <c:pt idx="11">
                  <c:v>Having a good sense of style is attractive</c:v>
                </c:pt>
                <c:pt idx="12">
                  <c:v>Having an interesting hobby is attractive</c:v>
                </c:pt>
                <c:pt idx="13">
                  <c:v>Being Confident is attractive</c:v>
                </c:pt>
                <c:pt idx="14">
                  <c:v>Having a good sense of humor is attractive</c:v>
                </c:pt>
              </c:strCache>
            </c:strRef>
          </c:cat>
          <c:val>
            <c:numRef>
              <c:f>Sheet1!$C$107:$C$121</c:f>
              <c:numCache>
                <c:formatCode>General</c:formatCode>
                <c:ptCount val="15"/>
                <c:pt idx="0">
                  <c:v>26.0</c:v>
                </c:pt>
                <c:pt idx="1">
                  <c:v>32.0</c:v>
                </c:pt>
                <c:pt idx="2">
                  <c:v>58.0</c:v>
                </c:pt>
                <c:pt idx="3">
                  <c:v>5.0</c:v>
                </c:pt>
                <c:pt idx="4">
                  <c:v>26.0</c:v>
                </c:pt>
                <c:pt idx="5">
                  <c:v>5.0</c:v>
                </c:pt>
                <c:pt idx="6">
                  <c:v>5.0</c:v>
                </c:pt>
                <c:pt idx="7">
                  <c:v>11.0</c:v>
                </c:pt>
                <c:pt idx="8">
                  <c:v>5.0</c:v>
                </c:pt>
                <c:pt idx="9">
                  <c:v>5.0</c:v>
                </c:pt>
                <c:pt idx="10">
                  <c:v>5.0</c:v>
                </c:pt>
                <c:pt idx="11">
                  <c:v>0.0</c:v>
                </c:pt>
                <c:pt idx="12">
                  <c:v>5.0</c:v>
                </c:pt>
                <c:pt idx="13">
                  <c:v>5.0</c:v>
                </c:pt>
                <c:pt idx="14">
                  <c:v>0.0</c:v>
                </c:pt>
              </c:numCache>
            </c:numRef>
          </c:val>
        </c:ser>
        <c:ser>
          <c:idx val="2"/>
          <c:order val="2"/>
          <c:tx>
            <c:strRef>
              <c:f>Sheet1!$D$106</c:f>
              <c:strCache>
                <c:ptCount val="1"/>
                <c:pt idx="0">
                  <c:v>Neutral</c:v>
                </c:pt>
              </c:strCache>
            </c:strRef>
          </c:tx>
          <c:invertIfNegative val="0"/>
          <c:cat>
            <c:strRef>
              <c:f>Sheet1!$A$107:$A$121</c:f>
              <c:strCache>
                <c:ptCount val="15"/>
                <c:pt idx="0">
                  <c:v>Having an assertive personality is attractive</c:v>
                </c:pt>
                <c:pt idx="1">
                  <c:v>Having a thin body is attractive</c:v>
                </c:pt>
                <c:pt idx="2">
                  <c:v>Having facial hair is attractive</c:v>
                </c:pt>
                <c:pt idx="3">
                  <c:v>It is important for men to be attractive physically</c:v>
                </c:pt>
                <c:pt idx="4">
                  <c:v>Having lots of muscle is attractive</c:v>
                </c:pt>
                <c:pt idx="5">
                  <c:v>Being physically strong is attractive</c:v>
                </c:pt>
                <c:pt idx="6">
                  <c:v>Being able to do household chores is attractive</c:v>
                </c:pt>
                <c:pt idx="7">
                  <c:v>Being able to play an instrument is attractive</c:v>
                </c:pt>
                <c:pt idx="8">
                  <c:v>Being good with children is attractive</c:v>
                </c:pt>
                <c:pt idx="9">
                  <c:v>Being honest is attractive</c:v>
                </c:pt>
                <c:pt idx="10">
                  <c:v>Having passion in what you do is attractive</c:v>
                </c:pt>
                <c:pt idx="11">
                  <c:v>Having a good sense of style is attractive</c:v>
                </c:pt>
                <c:pt idx="12">
                  <c:v>Having an interesting hobby is attractive</c:v>
                </c:pt>
                <c:pt idx="13">
                  <c:v>Being Confident is attractive</c:v>
                </c:pt>
                <c:pt idx="14">
                  <c:v>Having a good sense of humor is attractive</c:v>
                </c:pt>
              </c:strCache>
            </c:strRef>
          </c:cat>
          <c:val>
            <c:numRef>
              <c:f>Sheet1!$D$107:$D$121</c:f>
              <c:numCache>
                <c:formatCode>General</c:formatCode>
                <c:ptCount val="15"/>
                <c:pt idx="0">
                  <c:v>37.0</c:v>
                </c:pt>
                <c:pt idx="1">
                  <c:v>26.0</c:v>
                </c:pt>
                <c:pt idx="2">
                  <c:v>21.0</c:v>
                </c:pt>
                <c:pt idx="3">
                  <c:v>0.0</c:v>
                </c:pt>
                <c:pt idx="4">
                  <c:v>37.0</c:v>
                </c:pt>
                <c:pt idx="5">
                  <c:v>21.0</c:v>
                </c:pt>
                <c:pt idx="6">
                  <c:v>16.0</c:v>
                </c:pt>
                <c:pt idx="7">
                  <c:v>26.0</c:v>
                </c:pt>
                <c:pt idx="8">
                  <c:v>21.0</c:v>
                </c:pt>
                <c:pt idx="9">
                  <c:v>21.0</c:v>
                </c:pt>
                <c:pt idx="10">
                  <c:v>32.0</c:v>
                </c:pt>
                <c:pt idx="11">
                  <c:v>5.0</c:v>
                </c:pt>
                <c:pt idx="12">
                  <c:v>11.0</c:v>
                </c:pt>
                <c:pt idx="13">
                  <c:v>5.0</c:v>
                </c:pt>
                <c:pt idx="14">
                  <c:v>0.0</c:v>
                </c:pt>
              </c:numCache>
            </c:numRef>
          </c:val>
        </c:ser>
        <c:ser>
          <c:idx val="3"/>
          <c:order val="3"/>
          <c:tx>
            <c:strRef>
              <c:f>Sheet1!$E$106</c:f>
              <c:strCache>
                <c:ptCount val="1"/>
                <c:pt idx="0">
                  <c:v>Agree</c:v>
                </c:pt>
              </c:strCache>
            </c:strRef>
          </c:tx>
          <c:invertIfNegative val="0"/>
          <c:cat>
            <c:strRef>
              <c:f>Sheet1!$A$107:$A$121</c:f>
              <c:strCache>
                <c:ptCount val="15"/>
                <c:pt idx="0">
                  <c:v>Having an assertive personality is attractive</c:v>
                </c:pt>
                <c:pt idx="1">
                  <c:v>Having a thin body is attractive</c:v>
                </c:pt>
                <c:pt idx="2">
                  <c:v>Having facial hair is attractive</c:v>
                </c:pt>
                <c:pt idx="3">
                  <c:v>It is important for men to be attractive physically</c:v>
                </c:pt>
                <c:pt idx="4">
                  <c:v>Having lots of muscle is attractive</c:v>
                </c:pt>
                <c:pt idx="5">
                  <c:v>Being physically strong is attractive</c:v>
                </c:pt>
                <c:pt idx="6">
                  <c:v>Being able to do household chores is attractive</c:v>
                </c:pt>
                <c:pt idx="7">
                  <c:v>Being able to play an instrument is attractive</c:v>
                </c:pt>
                <c:pt idx="8">
                  <c:v>Being good with children is attractive</c:v>
                </c:pt>
                <c:pt idx="9">
                  <c:v>Being honest is attractive</c:v>
                </c:pt>
                <c:pt idx="10">
                  <c:v>Having passion in what you do is attractive</c:v>
                </c:pt>
                <c:pt idx="11">
                  <c:v>Having a good sense of style is attractive</c:v>
                </c:pt>
                <c:pt idx="12">
                  <c:v>Having an interesting hobby is attractive</c:v>
                </c:pt>
                <c:pt idx="13">
                  <c:v>Being Confident is attractive</c:v>
                </c:pt>
                <c:pt idx="14">
                  <c:v>Having a good sense of humor is attractive</c:v>
                </c:pt>
              </c:strCache>
            </c:strRef>
          </c:cat>
          <c:val>
            <c:numRef>
              <c:f>Sheet1!$E$107:$E$121</c:f>
              <c:numCache>
                <c:formatCode>General</c:formatCode>
                <c:ptCount val="15"/>
                <c:pt idx="0">
                  <c:v>26.0</c:v>
                </c:pt>
                <c:pt idx="1">
                  <c:v>37.0</c:v>
                </c:pt>
                <c:pt idx="2">
                  <c:v>0.0</c:v>
                </c:pt>
                <c:pt idx="3">
                  <c:v>84.0</c:v>
                </c:pt>
                <c:pt idx="4">
                  <c:v>26.0</c:v>
                </c:pt>
                <c:pt idx="5">
                  <c:v>47.0</c:v>
                </c:pt>
                <c:pt idx="6">
                  <c:v>63.0</c:v>
                </c:pt>
                <c:pt idx="7">
                  <c:v>47.0</c:v>
                </c:pt>
                <c:pt idx="8">
                  <c:v>53.0</c:v>
                </c:pt>
                <c:pt idx="9">
                  <c:v>42.0</c:v>
                </c:pt>
                <c:pt idx="10">
                  <c:v>32.0</c:v>
                </c:pt>
                <c:pt idx="11">
                  <c:v>53.0</c:v>
                </c:pt>
                <c:pt idx="12">
                  <c:v>42.0</c:v>
                </c:pt>
                <c:pt idx="13">
                  <c:v>47.0</c:v>
                </c:pt>
                <c:pt idx="14">
                  <c:v>32.0</c:v>
                </c:pt>
              </c:numCache>
            </c:numRef>
          </c:val>
        </c:ser>
        <c:ser>
          <c:idx val="4"/>
          <c:order val="4"/>
          <c:tx>
            <c:strRef>
              <c:f>Sheet1!$F$106</c:f>
              <c:strCache>
                <c:ptCount val="1"/>
                <c:pt idx="0">
                  <c:v>Strongly Agree</c:v>
                </c:pt>
              </c:strCache>
            </c:strRef>
          </c:tx>
          <c:invertIfNegative val="0"/>
          <c:cat>
            <c:strRef>
              <c:f>Sheet1!$A$107:$A$121</c:f>
              <c:strCache>
                <c:ptCount val="15"/>
                <c:pt idx="0">
                  <c:v>Having an assertive personality is attractive</c:v>
                </c:pt>
                <c:pt idx="1">
                  <c:v>Having a thin body is attractive</c:v>
                </c:pt>
                <c:pt idx="2">
                  <c:v>Having facial hair is attractive</c:v>
                </c:pt>
                <c:pt idx="3">
                  <c:v>It is important for men to be attractive physically</c:v>
                </c:pt>
                <c:pt idx="4">
                  <c:v>Having lots of muscle is attractive</c:v>
                </c:pt>
                <c:pt idx="5">
                  <c:v>Being physically strong is attractive</c:v>
                </c:pt>
                <c:pt idx="6">
                  <c:v>Being able to do household chores is attractive</c:v>
                </c:pt>
                <c:pt idx="7">
                  <c:v>Being able to play an instrument is attractive</c:v>
                </c:pt>
                <c:pt idx="8">
                  <c:v>Being good with children is attractive</c:v>
                </c:pt>
                <c:pt idx="9">
                  <c:v>Being honest is attractive</c:v>
                </c:pt>
                <c:pt idx="10">
                  <c:v>Having passion in what you do is attractive</c:v>
                </c:pt>
                <c:pt idx="11">
                  <c:v>Having a good sense of style is attractive</c:v>
                </c:pt>
                <c:pt idx="12">
                  <c:v>Having an interesting hobby is attractive</c:v>
                </c:pt>
                <c:pt idx="13">
                  <c:v>Being Confident is attractive</c:v>
                </c:pt>
                <c:pt idx="14">
                  <c:v>Having a good sense of humor is attractive</c:v>
                </c:pt>
              </c:strCache>
            </c:strRef>
          </c:cat>
          <c:val>
            <c:numRef>
              <c:f>Sheet1!$F$107:$F$121</c:f>
              <c:numCache>
                <c:formatCode>General</c:formatCode>
                <c:ptCount val="15"/>
                <c:pt idx="0">
                  <c:v>0.0</c:v>
                </c:pt>
                <c:pt idx="1">
                  <c:v>5.0</c:v>
                </c:pt>
                <c:pt idx="2">
                  <c:v>5.0</c:v>
                </c:pt>
                <c:pt idx="3">
                  <c:v>11.0</c:v>
                </c:pt>
                <c:pt idx="4">
                  <c:v>11.0</c:v>
                </c:pt>
                <c:pt idx="5">
                  <c:v>16.0</c:v>
                </c:pt>
                <c:pt idx="6">
                  <c:v>16.0</c:v>
                </c:pt>
                <c:pt idx="7">
                  <c:v>16.0</c:v>
                </c:pt>
                <c:pt idx="8">
                  <c:v>21.0</c:v>
                </c:pt>
                <c:pt idx="9">
                  <c:v>26.0</c:v>
                </c:pt>
                <c:pt idx="10">
                  <c:v>32.0</c:v>
                </c:pt>
                <c:pt idx="11">
                  <c:v>37.0</c:v>
                </c:pt>
                <c:pt idx="12">
                  <c:v>42.0</c:v>
                </c:pt>
                <c:pt idx="13">
                  <c:v>42.0</c:v>
                </c:pt>
                <c:pt idx="14">
                  <c:v>63.0</c:v>
                </c:pt>
              </c:numCache>
            </c:numRef>
          </c:val>
        </c:ser>
        <c:dLbls>
          <c:showLegendKey val="0"/>
          <c:showVal val="0"/>
          <c:showCatName val="0"/>
          <c:showSerName val="0"/>
          <c:showPercent val="0"/>
          <c:showBubbleSize val="0"/>
        </c:dLbls>
        <c:gapWidth val="150"/>
        <c:overlap val="100"/>
        <c:axId val="-2084884984"/>
        <c:axId val="-2084888088"/>
      </c:barChart>
      <c:catAx>
        <c:axId val="-2084884984"/>
        <c:scaling>
          <c:orientation val="minMax"/>
        </c:scaling>
        <c:delete val="0"/>
        <c:axPos val="l"/>
        <c:numFmt formatCode="General" sourceLinked="0"/>
        <c:majorTickMark val="out"/>
        <c:minorTickMark val="none"/>
        <c:tickLblPos val="nextTo"/>
        <c:txPr>
          <a:bodyPr/>
          <a:lstStyle/>
          <a:p>
            <a:pPr>
              <a:defRPr lang="ja-JP"/>
            </a:pPr>
            <a:endParaRPr lang="ja-JP"/>
          </a:p>
        </c:txPr>
        <c:crossAx val="-2084888088"/>
        <c:crosses val="autoZero"/>
        <c:auto val="1"/>
        <c:lblAlgn val="ctr"/>
        <c:lblOffset val="100"/>
        <c:noMultiLvlLbl val="0"/>
      </c:catAx>
      <c:valAx>
        <c:axId val="-2084888088"/>
        <c:scaling>
          <c:orientation val="minMax"/>
        </c:scaling>
        <c:delete val="0"/>
        <c:axPos val="b"/>
        <c:majorGridlines/>
        <c:numFmt formatCode="0%" sourceLinked="1"/>
        <c:majorTickMark val="out"/>
        <c:minorTickMark val="none"/>
        <c:tickLblPos val="nextTo"/>
        <c:txPr>
          <a:bodyPr/>
          <a:lstStyle/>
          <a:p>
            <a:pPr>
              <a:defRPr lang="ja-JP"/>
            </a:pPr>
            <a:endParaRPr lang="ja-JP"/>
          </a:p>
        </c:txPr>
        <c:crossAx val="-2084884984"/>
        <c:crosses val="autoZero"/>
        <c:crossBetween val="between"/>
      </c:valAx>
    </c:plotArea>
    <c:legend>
      <c:legendPos val="r"/>
      <c:layout>
        <c:manualLayout>
          <c:xMode val="edge"/>
          <c:yMode val="edge"/>
          <c:x val="0.749321815106444"/>
          <c:y val="0.393473560495871"/>
          <c:w val="0.229500250781573"/>
          <c:h val="0.222390491222736"/>
        </c:manualLayout>
      </c:layout>
      <c:overlay val="0"/>
      <c:txPr>
        <a:bodyPr/>
        <a:lstStyle/>
        <a:p>
          <a:pPr>
            <a:defRPr lang="ja-JP"/>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アメリカ人男性</a:t>
            </a:r>
            <a:endParaRPr lang="en-US" dirty="0"/>
          </a:p>
        </c:rich>
      </c:tx>
      <c:layout/>
      <c:overlay val="0"/>
    </c:title>
    <c:autoTitleDeleted val="0"/>
    <c:plotArea>
      <c:layout/>
      <c:barChart>
        <c:barDir val="col"/>
        <c:grouping val="percentStacked"/>
        <c:varyColors val="0"/>
        <c:ser>
          <c:idx val="0"/>
          <c:order val="0"/>
          <c:tx>
            <c:strRef>
              <c:f>Sheet1!$B$125</c:f>
              <c:strCache>
                <c:ptCount val="1"/>
                <c:pt idx="0">
                  <c:v>Very Unimportant</c:v>
                </c:pt>
              </c:strCache>
            </c:strRef>
          </c:tx>
          <c:invertIfNegative val="0"/>
          <c:cat>
            <c:strRef>
              <c:f>Sheet1!$A$126:$A$133</c:f>
              <c:strCache>
                <c:ptCount val="8"/>
                <c:pt idx="0">
                  <c:v>Piercings</c:v>
                </c:pt>
                <c:pt idx="1">
                  <c:v>Tattoos</c:v>
                </c:pt>
                <c:pt idx="2">
                  <c:v>Facial Hair</c:v>
                </c:pt>
                <c:pt idx="3">
                  <c:v>Muscular</c:v>
                </c:pt>
                <c:pt idx="4">
                  <c:v>Thin</c:v>
                </c:pt>
                <c:pt idx="5">
                  <c:v>Clear Skin</c:v>
                </c:pt>
                <c:pt idx="6">
                  <c:v>Powerful</c:v>
                </c:pt>
                <c:pt idx="7">
                  <c:v>Tall</c:v>
                </c:pt>
              </c:strCache>
            </c:strRef>
          </c:cat>
          <c:val>
            <c:numRef>
              <c:f>Sheet1!$B$126:$B$133</c:f>
              <c:numCache>
                <c:formatCode>General</c:formatCode>
                <c:ptCount val="8"/>
                <c:pt idx="0">
                  <c:v>30.0</c:v>
                </c:pt>
                <c:pt idx="1">
                  <c:v>30.0</c:v>
                </c:pt>
                <c:pt idx="2">
                  <c:v>14.0</c:v>
                </c:pt>
                <c:pt idx="3">
                  <c:v>0.0</c:v>
                </c:pt>
                <c:pt idx="4">
                  <c:v>0.0</c:v>
                </c:pt>
                <c:pt idx="5">
                  <c:v>0.0</c:v>
                </c:pt>
                <c:pt idx="6">
                  <c:v>0.0</c:v>
                </c:pt>
                <c:pt idx="7">
                  <c:v>5.0</c:v>
                </c:pt>
              </c:numCache>
            </c:numRef>
          </c:val>
        </c:ser>
        <c:ser>
          <c:idx val="1"/>
          <c:order val="1"/>
          <c:tx>
            <c:strRef>
              <c:f>Sheet1!$C$125</c:f>
              <c:strCache>
                <c:ptCount val="1"/>
                <c:pt idx="0">
                  <c:v>Unimportant</c:v>
                </c:pt>
              </c:strCache>
            </c:strRef>
          </c:tx>
          <c:invertIfNegative val="0"/>
          <c:cat>
            <c:strRef>
              <c:f>Sheet1!$A$126:$A$133</c:f>
              <c:strCache>
                <c:ptCount val="8"/>
                <c:pt idx="0">
                  <c:v>Piercings</c:v>
                </c:pt>
                <c:pt idx="1">
                  <c:v>Tattoos</c:v>
                </c:pt>
                <c:pt idx="2">
                  <c:v>Facial Hair</c:v>
                </c:pt>
                <c:pt idx="3">
                  <c:v>Muscular</c:v>
                </c:pt>
                <c:pt idx="4">
                  <c:v>Thin</c:v>
                </c:pt>
                <c:pt idx="5">
                  <c:v>Clear Skin</c:v>
                </c:pt>
                <c:pt idx="6">
                  <c:v>Powerful</c:v>
                </c:pt>
                <c:pt idx="7">
                  <c:v>Tall</c:v>
                </c:pt>
              </c:strCache>
            </c:strRef>
          </c:cat>
          <c:val>
            <c:numRef>
              <c:f>Sheet1!$C$126:$C$133</c:f>
              <c:numCache>
                <c:formatCode>General</c:formatCode>
                <c:ptCount val="8"/>
                <c:pt idx="0">
                  <c:v>55.0</c:v>
                </c:pt>
                <c:pt idx="1">
                  <c:v>55.0</c:v>
                </c:pt>
                <c:pt idx="2">
                  <c:v>43.0</c:v>
                </c:pt>
                <c:pt idx="3">
                  <c:v>20.0</c:v>
                </c:pt>
                <c:pt idx="4">
                  <c:v>30.0</c:v>
                </c:pt>
                <c:pt idx="5">
                  <c:v>20.0</c:v>
                </c:pt>
                <c:pt idx="6">
                  <c:v>25.0</c:v>
                </c:pt>
                <c:pt idx="7">
                  <c:v>14.0</c:v>
                </c:pt>
              </c:numCache>
            </c:numRef>
          </c:val>
        </c:ser>
        <c:ser>
          <c:idx val="2"/>
          <c:order val="2"/>
          <c:tx>
            <c:strRef>
              <c:f>Sheet1!$D$125</c:f>
              <c:strCache>
                <c:ptCount val="1"/>
                <c:pt idx="0">
                  <c:v>Average</c:v>
                </c:pt>
              </c:strCache>
            </c:strRef>
          </c:tx>
          <c:invertIfNegative val="0"/>
          <c:cat>
            <c:strRef>
              <c:f>Sheet1!$A$126:$A$133</c:f>
              <c:strCache>
                <c:ptCount val="8"/>
                <c:pt idx="0">
                  <c:v>Piercings</c:v>
                </c:pt>
                <c:pt idx="1">
                  <c:v>Tattoos</c:v>
                </c:pt>
                <c:pt idx="2">
                  <c:v>Facial Hair</c:v>
                </c:pt>
                <c:pt idx="3">
                  <c:v>Muscular</c:v>
                </c:pt>
                <c:pt idx="4">
                  <c:v>Thin</c:v>
                </c:pt>
                <c:pt idx="5">
                  <c:v>Clear Skin</c:v>
                </c:pt>
                <c:pt idx="6">
                  <c:v>Powerful</c:v>
                </c:pt>
                <c:pt idx="7">
                  <c:v>Tall</c:v>
                </c:pt>
              </c:strCache>
            </c:strRef>
          </c:cat>
          <c:val>
            <c:numRef>
              <c:f>Sheet1!$D$126:$D$133</c:f>
              <c:numCache>
                <c:formatCode>General</c:formatCode>
                <c:ptCount val="8"/>
                <c:pt idx="0">
                  <c:v>10.0</c:v>
                </c:pt>
                <c:pt idx="1">
                  <c:v>10.0</c:v>
                </c:pt>
                <c:pt idx="2">
                  <c:v>29.0</c:v>
                </c:pt>
                <c:pt idx="3">
                  <c:v>25.0</c:v>
                </c:pt>
                <c:pt idx="4">
                  <c:v>40.0</c:v>
                </c:pt>
                <c:pt idx="5">
                  <c:v>35.0</c:v>
                </c:pt>
                <c:pt idx="6">
                  <c:v>30.0</c:v>
                </c:pt>
                <c:pt idx="7">
                  <c:v>19.0</c:v>
                </c:pt>
              </c:numCache>
            </c:numRef>
          </c:val>
        </c:ser>
        <c:ser>
          <c:idx val="3"/>
          <c:order val="3"/>
          <c:tx>
            <c:strRef>
              <c:f>Sheet1!$E$125</c:f>
              <c:strCache>
                <c:ptCount val="1"/>
                <c:pt idx="0">
                  <c:v>Important</c:v>
                </c:pt>
              </c:strCache>
            </c:strRef>
          </c:tx>
          <c:invertIfNegative val="0"/>
          <c:cat>
            <c:strRef>
              <c:f>Sheet1!$A$126:$A$133</c:f>
              <c:strCache>
                <c:ptCount val="8"/>
                <c:pt idx="0">
                  <c:v>Piercings</c:v>
                </c:pt>
                <c:pt idx="1">
                  <c:v>Tattoos</c:v>
                </c:pt>
                <c:pt idx="2">
                  <c:v>Facial Hair</c:v>
                </c:pt>
                <c:pt idx="3">
                  <c:v>Muscular</c:v>
                </c:pt>
                <c:pt idx="4">
                  <c:v>Thin</c:v>
                </c:pt>
                <c:pt idx="5">
                  <c:v>Clear Skin</c:v>
                </c:pt>
                <c:pt idx="6">
                  <c:v>Powerful</c:v>
                </c:pt>
                <c:pt idx="7">
                  <c:v>Tall</c:v>
                </c:pt>
              </c:strCache>
            </c:strRef>
          </c:cat>
          <c:val>
            <c:numRef>
              <c:f>Sheet1!$E$126:$E$133</c:f>
              <c:numCache>
                <c:formatCode>General</c:formatCode>
                <c:ptCount val="8"/>
                <c:pt idx="0">
                  <c:v>5.0</c:v>
                </c:pt>
                <c:pt idx="1">
                  <c:v>5.0</c:v>
                </c:pt>
                <c:pt idx="2">
                  <c:v>5.0</c:v>
                </c:pt>
                <c:pt idx="3">
                  <c:v>45.0</c:v>
                </c:pt>
                <c:pt idx="4">
                  <c:v>20.0</c:v>
                </c:pt>
                <c:pt idx="5">
                  <c:v>25.0</c:v>
                </c:pt>
                <c:pt idx="6">
                  <c:v>25.0</c:v>
                </c:pt>
                <c:pt idx="7">
                  <c:v>38.0</c:v>
                </c:pt>
              </c:numCache>
            </c:numRef>
          </c:val>
        </c:ser>
        <c:ser>
          <c:idx val="4"/>
          <c:order val="4"/>
          <c:tx>
            <c:strRef>
              <c:f>Sheet1!$F$125</c:f>
              <c:strCache>
                <c:ptCount val="1"/>
                <c:pt idx="0">
                  <c:v>Very Important</c:v>
                </c:pt>
              </c:strCache>
            </c:strRef>
          </c:tx>
          <c:invertIfNegative val="0"/>
          <c:cat>
            <c:strRef>
              <c:f>Sheet1!$A$126:$A$133</c:f>
              <c:strCache>
                <c:ptCount val="8"/>
                <c:pt idx="0">
                  <c:v>Piercings</c:v>
                </c:pt>
                <c:pt idx="1">
                  <c:v>Tattoos</c:v>
                </c:pt>
                <c:pt idx="2">
                  <c:v>Facial Hair</c:v>
                </c:pt>
                <c:pt idx="3">
                  <c:v>Muscular</c:v>
                </c:pt>
                <c:pt idx="4">
                  <c:v>Thin</c:v>
                </c:pt>
                <c:pt idx="5">
                  <c:v>Clear Skin</c:v>
                </c:pt>
                <c:pt idx="6">
                  <c:v>Powerful</c:v>
                </c:pt>
                <c:pt idx="7">
                  <c:v>Tall</c:v>
                </c:pt>
              </c:strCache>
            </c:strRef>
          </c:cat>
          <c:val>
            <c:numRef>
              <c:f>Sheet1!$F$126:$F$133</c:f>
              <c:numCache>
                <c:formatCode>General</c:formatCode>
                <c:ptCount val="8"/>
                <c:pt idx="0">
                  <c:v>0.0</c:v>
                </c:pt>
                <c:pt idx="1">
                  <c:v>0.0</c:v>
                </c:pt>
                <c:pt idx="2">
                  <c:v>10.0</c:v>
                </c:pt>
                <c:pt idx="3">
                  <c:v>10.0</c:v>
                </c:pt>
                <c:pt idx="4">
                  <c:v>10.0</c:v>
                </c:pt>
                <c:pt idx="5">
                  <c:v>20.0</c:v>
                </c:pt>
                <c:pt idx="6">
                  <c:v>20.0</c:v>
                </c:pt>
                <c:pt idx="7">
                  <c:v>24.0</c:v>
                </c:pt>
              </c:numCache>
            </c:numRef>
          </c:val>
        </c:ser>
        <c:dLbls>
          <c:showLegendKey val="0"/>
          <c:showVal val="0"/>
          <c:showCatName val="0"/>
          <c:showSerName val="0"/>
          <c:showPercent val="0"/>
          <c:showBubbleSize val="0"/>
        </c:dLbls>
        <c:gapWidth val="55"/>
        <c:overlap val="100"/>
        <c:axId val="-2097700184"/>
        <c:axId val="-2097707656"/>
      </c:barChart>
      <c:catAx>
        <c:axId val="-2097700184"/>
        <c:scaling>
          <c:orientation val="minMax"/>
        </c:scaling>
        <c:delete val="0"/>
        <c:axPos val="b"/>
        <c:numFmt formatCode="General" sourceLinked="0"/>
        <c:majorTickMark val="none"/>
        <c:minorTickMark val="none"/>
        <c:tickLblPos val="nextTo"/>
        <c:txPr>
          <a:bodyPr/>
          <a:lstStyle/>
          <a:p>
            <a:pPr>
              <a:defRPr lang="ja-JP"/>
            </a:pPr>
            <a:endParaRPr lang="ja-JP"/>
          </a:p>
        </c:txPr>
        <c:crossAx val="-2097707656"/>
        <c:crosses val="autoZero"/>
        <c:auto val="1"/>
        <c:lblAlgn val="ctr"/>
        <c:lblOffset val="100"/>
        <c:noMultiLvlLbl val="0"/>
      </c:catAx>
      <c:valAx>
        <c:axId val="-2097707656"/>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700184"/>
        <c:crosses val="autoZero"/>
        <c:crossBetween val="between"/>
      </c:valAx>
    </c:plotArea>
    <c:plotVisOnly val="1"/>
    <c:dispBlanksAs val="gap"/>
    <c:showDLblsOverMax val="0"/>
  </c:chart>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日本人男性</a:t>
            </a:r>
            <a:endParaRPr lang="en-US" dirty="0"/>
          </a:p>
        </c:rich>
      </c:tx>
      <c:layout/>
      <c:overlay val="0"/>
    </c:title>
    <c:autoTitleDeleted val="0"/>
    <c:plotArea>
      <c:layout/>
      <c:barChart>
        <c:barDir val="col"/>
        <c:grouping val="percentStacked"/>
        <c:varyColors val="0"/>
        <c:ser>
          <c:idx val="0"/>
          <c:order val="0"/>
          <c:tx>
            <c:strRef>
              <c:f>Sheet1!$B$136</c:f>
              <c:strCache>
                <c:ptCount val="1"/>
                <c:pt idx="0">
                  <c:v>Very Unimportant</c:v>
                </c:pt>
              </c:strCache>
            </c:strRef>
          </c:tx>
          <c:invertIfNegative val="0"/>
          <c:cat>
            <c:strRef>
              <c:f>Sheet1!$A$137:$A$144</c:f>
              <c:strCache>
                <c:ptCount val="8"/>
                <c:pt idx="0">
                  <c:v>Piercings</c:v>
                </c:pt>
                <c:pt idx="1">
                  <c:v>Tattoos</c:v>
                </c:pt>
                <c:pt idx="2">
                  <c:v>Thin</c:v>
                </c:pt>
                <c:pt idx="3">
                  <c:v>Facial Hair</c:v>
                </c:pt>
                <c:pt idx="4">
                  <c:v>Powerful</c:v>
                </c:pt>
                <c:pt idx="5">
                  <c:v>Tall</c:v>
                </c:pt>
                <c:pt idx="6">
                  <c:v>Clear Skin</c:v>
                </c:pt>
                <c:pt idx="7">
                  <c:v>Muscular</c:v>
                </c:pt>
              </c:strCache>
            </c:strRef>
          </c:cat>
          <c:val>
            <c:numRef>
              <c:f>Sheet1!$B$137:$B$144</c:f>
              <c:numCache>
                <c:formatCode>General</c:formatCode>
                <c:ptCount val="8"/>
                <c:pt idx="0">
                  <c:v>21.0</c:v>
                </c:pt>
                <c:pt idx="1">
                  <c:v>32.0</c:v>
                </c:pt>
                <c:pt idx="2">
                  <c:v>0.0</c:v>
                </c:pt>
                <c:pt idx="3">
                  <c:v>16.0</c:v>
                </c:pt>
                <c:pt idx="4">
                  <c:v>0.0</c:v>
                </c:pt>
                <c:pt idx="5">
                  <c:v>0.0</c:v>
                </c:pt>
                <c:pt idx="6">
                  <c:v>0.0</c:v>
                </c:pt>
                <c:pt idx="7">
                  <c:v>0.0</c:v>
                </c:pt>
              </c:numCache>
            </c:numRef>
          </c:val>
        </c:ser>
        <c:ser>
          <c:idx val="1"/>
          <c:order val="1"/>
          <c:tx>
            <c:strRef>
              <c:f>Sheet1!$C$136</c:f>
              <c:strCache>
                <c:ptCount val="1"/>
                <c:pt idx="0">
                  <c:v>Unimportant</c:v>
                </c:pt>
              </c:strCache>
            </c:strRef>
          </c:tx>
          <c:invertIfNegative val="0"/>
          <c:cat>
            <c:strRef>
              <c:f>Sheet1!$A$137:$A$144</c:f>
              <c:strCache>
                <c:ptCount val="8"/>
                <c:pt idx="0">
                  <c:v>Piercings</c:v>
                </c:pt>
                <c:pt idx="1">
                  <c:v>Tattoos</c:v>
                </c:pt>
                <c:pt idx="2">
                  <c:v>Thin</c:v>
                </c:pt>
                <c:pt idx="3">
                  <c:v>Facial Hair</c:v>
                </c:pt>
                <c:pt idx="4">
                  <c:v>Powerful</c:v>
                </c:pt>
                <c:pt idx="5">
                  <c:v>Tall</c:v>
                </c:pt>
                <c:pt idx="6">
                  <c:v>Clear Skin</c:v>
                </c:pt>
                <c:pt idx="7">
                  <c:v>Muscular</c:v>
                </c:pt>
              </c:strCache>
            </c:strRef>
          </c:cat>
          <c:val>
            <c:numRef>
              <c:f>Sheet1!$C$137:$C$144</c:f>
              <c:numCache>
                <c:formatCode>General</c:formatCode>
                <c:ptCount val="8"/>
                <c:pt idx="0">
                  <c:v>21.0</c:v>
                </c:pt>
                <c:pt idx="1">
                  <c:v>16.0</c:v>
                </c:pt>
                <c:pt idx="2">
                  <c:v>21.0</c:v>
                </c:pt>
                <c:pt idx="3">
                  <c:v>21.0</c:v>
                </c:pt>
                <c:pt idx="4">
                  <c:v>5.0</c:v>
                </c:pt>
                <c:pt idx="5">
                  <c:v>5.0</c:v>
                </c:pt>
                <c:pt idx="6">
                  <c:v>0.0</c:v>
                </c:pt>
                <c:pt idx="7">
                  <c:v>11.0</c:v>
                </c:pt>
              </c:numCache>
            </c:numRef>
          </c:val>
        </c:ser>
        <c:ser>
          <c:idx val="2"/>
          <c:order val="2"/>
          <c:tx>
            <c:strRef>
              <c:f>Sheet1!$D$136</c:f>
              <c:strCache>
                <c:ptCount val="1"/>
                <c:pt idx="0">
                  <c:v>Average</c:v>
                </c:pt>
              </c:strCache>
            </c:strRef>
          </c:tx>
          <c:invertIfNegative val="0"/>
          <c:cat>
            <c:strRef>
              <c:f>Sheet1!$A$137:$A$144</c:f>
              <c:strCache>
                <c:ptCount val="8"/>
                <c:pt idx="0">
                  <c:v>Piercings</c:v>
                </c:pt>
                <c:pt idx="1">
                  <c:v>Tattoos</c:v>
                </c:pt>
                <c:pt idx="2">
                  <c:v>Thin</c:v>
                </c:pt>
                <c:pt idx="3">
                  <c:v>Facial Hair</c:v>
                </c:pt>
                <c:pt idx="4">
                  <c:v>Powerful</c:v>
                </c:pt>
                <c:pt idx="5">
                  <c:v>Tall</c:v>
                </c:pt>
                <c:pt idx="6">
                  <c:v>Clear Skin</c:v>
                </c:pt>
                <c:pt idx="7">
                  <c:v>Muscular</c:v>
                </c:pt>
              </c:strCache>
            </c:strRef>
          </c:cat>
          <c:val>
            <c:numRef>
              <c:f>Sheet1!$D$137:$D$144</c:f>
              <c:numCache>
                <c:formatCode>General</c:formatCode>
                <c:ptCount val="8"/>
                <c:pt idx="0">
                  <c:v>58.0</c:v>
                </c:pt>
                <c:pt idx="1">
                  <c:v>53.0</c:v>
                </c:pt>
                <c:pt idx="2">
                  <c:v>32.0</c:v>
                </c:pt>
                <c:pt idx="3">
                  <c:v>53.0</c:v>
                </c:pt>
                <c:pt idx="4">
                  <c:v>32.0</c:v>
                </c:pt>
                <c:pt idx="5">
                  <c:v>11.0</c:v>
                </c:pt>
                <c:pt idx="6">
                  <c:v>26.0</c:v>
                </c:pt>
                <c:pt idx="7">
                  <c:v>21.0</c:v>
                </c:pt>
              </c:numCache>
            </c:numRef>
          </c:val>
        </c:ser>
        <c:ser>
          <c:idx val="3"/>
          <c:order val="3"/>
          <c:tx>
            <c:strRef>
              <c:f>Sheet1!$E$136</c:f>
              <c:strCache>
                <c:ptCount val="1"/>
                <c:pt idx="0">
                  <c:v>Important</c:v>
                </c:pt>
              </c:strCache>
            </c:strRef>
          </c:tx>
          <c:invertIfNegative val="0"/>
          <c:cat>
            <c:strRef>
              <c:f>Sheet1!$A$137:$A$144</c:f>
              <c:strCache>
                <c:ptCount val="8"/>
                <c:pt idx="0">
                  <c:v>Piercings</c:v>
                </c:pt>
                <c:pt idx="1">
                  <c:v>Tattoos</c:v>
                </c:pt>
                <c:pt idx="2">
                  <c:v>Thin</c:v>
                </c:pt>
                <c:pt idx="3">
                  <c:v>Facial Hair</c:v>
                </c:pt>
                <c:pt idx="4">
                  <c:v>Powerful</c:v>
                </c:pt>
                <c:pt idx="5">
                  <c:v>Tall</c:v>
                </c:pt>
                <c:pt idx="6">
                  <c:v>Clear Skin</c:v>
                </c:pt>
                <c:pt idx="7">
                  <c:v>Muscular</c:v>
                </c:pt>
              </c:strCache>
            </c:strRef>
          </c:cat>
          <c:val>
            <c:numRef>
              <c:f>Sheet1!$E$137:$E$144</c:f>
              <c:numCache>
                <c:formatCode>General</c:formatCode>
                <c:ptCount val="8"/>
                <c:pt idx="0">
                  <c:v>0.0</c:v>
                </c:pt>
                <c:pt idx="1">
                  <c:v>0.0</c:v>
                </c:pt>
                <c:pt idx="2">
                  <c:v>47.0</c:v>
                </c:pt>
                <c:pt idx="3">
                  <c:v>5.0</c:v>
                </c:pt>
                <c:pt idx="4">
                  <c:v>47.0</c:v>
                </c:pt>
                <c:pt idx="5">
                  <c:v>68.0</c:v>
                </c:pt>
                <c:pt idx="6">
                  <c:v>47.0</c:v>
                </c:pt>
                <c:pt idx="7">
                  <c:v>26.0</c:v>
                </c:pt>
              </c:numCache>
            </c:numRef>
          </c:val>
        </c:ser>
        <c:ser>
          <c:idx val="4"/>
          <c:order val="4"/>
          <c:tx>
            <c:strRef>
              <c:f>Sheet1!$F$136</c:f>
              <c:strCache>
                <c:ptCount val="1"/>
                <c:pt idx="0">
                  <c:v>Very Important</c:v>
                </c:pt>
              </c:strCache>
            </c:strRef>
          </c:tx>
          <c:invertIfNegative val="0"/>
          <c:cat>
            <c:strRef>
              <c:f>Sheet1!$A$137:$A$144</c:f>
              <c:strCache>
                <c:ptCount val="8"/>
                <c:pt idx="0">
                  <c:v>Piercings</c:v>
                </c:pt>
                <c:pt idx="1">
                  <c:v>Tattoos</c:v>
                </c:pt>
                <c:pt idx="2">
                  <c:v>Thin</c:v>
                </c:pt>
                <c:pt idx="3">
                  <c:v>Facial Hair</c:v>
                </c:pt>
                <c:pt idx="4">
                  <c:v>Powerful</c:v>
                </c:pt>
                <c:pt idx="5">
                  <c:v>Tall</c:v>
                </c:pt>
                <c:pt idx="6">
                  <c:v>Clear Skin</c:v>
                </c:pt>
                <c:pt idx="7">
                  <c:v>Muscular</c:v>
                </c:pt>
              </c:strCache>
            </c:strRef>
          </c:cat>
          <c:val>
            <c:numRef>
              <c:f>Sheet1!$F$137:$F$144</c:f>
              <c:numCache>
                <c:formatCode>General</c:formatCode>
                <c:ptCount val="8"/>
                <c:pt idx="0">
                  <c:v>0.0</c:v>
                </c:pt>
                <c:pt idx="1">
                  <c:v>0.0</c:v>
                </c:pt>
                <c:pt idx="2">
                  <c:v>0.0</c:v>
                </c:pt>
                <c:pt idx="3">
                  <c:v>5.0</c:v>
                </c:pt>
                <c:pt idx="4">
                  <c:v>16.0</c:v>
                </c:pt>
                <c:pt idx="5">
                  <c:v>16.0</c:v>
                </c:pt>
                <c:pt idx="6">
                  <c:v>26.0</c:v>
                </c:pt>
                <c:pt idx="7">
                  <c:v>42.0</c:v>
                </c:pt>
              </c:numCache>
            </c:numRef>
          </c:val>
        </c:ser>
        <c:dLbls>
          <c:showLegendKey val="0"/>
          <c:showVal val="0"/>
          <c:showCatName val="0"/>
          <c:showSerName val="0"/>
          <c:showPercent val="0"/>
          <c:showBubbleSize val="0"/>
        </c:dLbls>
        <c:gapWidth val="55"/>
        <c:overlap val="100"/>
        <c:axId val="-2097594792"/>
        <c:axId val="-2097680696"/>
      </c:barChart>
      <c:catAx>
        <c:axId val="-2097594792"/>
        <c:scaling>
          <c:orientation val="minMax"/>
        </c:scaling>
        <c:delete val="0"/>
        <c:axPos val="b"/>
        <c:numFmt formatCode="General" sourceLinked="0"/>
        <c:majorTickMark val="none"/>
        <c:minorTickMark val="none"/>
        <c:tickLblPos val="nextTo"/>
        <c:txPr>
          <a:bodyPr/>
          <a:lstStyle/>
          <a:p>
            <a:pPr>
              <a:defRPr lang="ja-JP"/>
            </a:pPr>
            <a:endParaRPr lang="ja-JP"/>
          </a:p>
        </c:txPr>
        <c:crossAx val="-2097680696"/>
        <c:crosses val="autoZero"/>
        <c:auto val="1"/>
        <c:lblAlgn val="ctr"/>
        <c:lblOffset val="100"/>
        <c:noMultiLvlLbl val="0"/>
      </c:catAx>
      <c:valAx>
        <c:axId val="-2097680696"/>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594792"/>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アメリカ人男性</a:t>
            </a:r>
            <a:endParaRPr lang="en-US" dirty="0"/>
          </a:p>
        </c:rich>
      </c:tx>
      <c:layout/>
      <c:overlay val="0"/>
    </c:title>
    <c:autoTitleDeleted val="0"/>
    <c:plotArea>
      <c:layout/>
      <c:barChart>
        <c:barDir val="col"/>
        <c:grouping val="percentStacked"/>
        <c:varyColors val="0"/>
        <c:ser>
          <c:idx val="0"/>
          <c:order val="0"/>
          <c:tx>
            <c:strRef>
              <c:f>Sheet1!$B$151</c:f>
              <c:strCache>
                <c:ptCount val="1"/>
                <c:pt idx="0">
                  <c:v>Very Unimportant</c:v>
                </c:pt>
              </c:strCache>
            </c:strRef>
          </c:tx>
          <c:invertIfNegative val="0"/>
          <c:cat>
            <c:strRef>
              <c:f>Sheet1!$A$152:$A$159</c:f>
              <c:strCache>
                <c:ptCount val="8"/>
                <c:pt idx="0">
                  <c:v>Styled Hair</c:v>
                </c:pt>
                <c:pt idx="1">
                  <c:v>Wears Cologne</c:v>
                </c:pt>
                <c:pt idx="2">
                  <c:v>Plays Musical Instrument</c:v>
                </c:pt>
                <c:pt idx="3">
                  <c:v>Does Household Chores</c:v>
                </c:pt>
                <c:pt idx="4">
                  <c:v>Can Cook</c:v>
                </c:pt>
                <c:pt idx="5">
                  <c:v>Stylish Clothing</c:v>
                </c:pt>
                <c:pt idx="6">
                  <c:v>Plays Sports</c:v>
                </c:pt>
                <c:pt idx="7">
                  <c:v>Healthy Diet</c:v>
                </c:pt>
              </c:strCache>
            </c:strRef>
          </c:cat>
          <c:val>
            <c:numRef>
              <c:f>Sheet1!$B$152:$B$159</c:f>
              <c:numCache>
                <c:formatCode>General</c:formatCode>
                <c:ptCount val="8"/>
                <c:pt idx="0">
                  <c:v>5.0</c:v>
                </c:pt>
                <c:pt idx="1">
                  <c:v>20.0</c:v>
                </c:pt>
                <c:pt idx="2">
                  <c:v>5.0</c:v>
                </c:pt>
                <c:pt idx="3">
                  <c:v>0.0</c:v>
                </c:pt>
                <c:pt idx="4">
                  <c:v>0.0</c:v>
                </c:pt>
                <c:pt idx="5">
                  <c:v>0.0</c:v>
                </c:pt>
                <c:pt idx="6">
                  <c:v>15.0</c:v>
                </c:pt>
                <c:pt idx="7">
                  <c:v>0.0</c:v>
                </c:pt>
              </c:numCache>
            </c:numRef>
          </c:val>
        </c:ser>
        <c:ser>
          <c:idx val="1"/>
          <c:order val="1"/>
          <c:tx>
            <c:strRef>
              <c:f>Sheet1!$C$151</c:f>
              <c:strCache>
                <c:ptCount val="1"/>
                <c:pt idx="0">
                  <c:v>Unimportant</c:v>
                </c:pt>
              </c:strCache>
            </c:strRef>
          </c:tx>
          <c:invertIfNegative val="0"/>
          <c:cat>
            <c:strRef>
              <c:f>Sheet1!$A$152:$A$159</c:f>
              <c:strCache>
                <c:ptCount val="8"/>
                <c:pt idx="0">
                  <c:v>Styled Hair</c:v>
                </c:pt>
                <c:pt idx="1">
                  <c:v>Wears Cologne</c:v>
                </c:pt>
                <c:pt idx="2">
                  <c:v>Plays Musical Instrument</c:v>
                </c:pt>
                <c:pt idx="3">
                  <c:v>Does Household Chores</c:v>
                </c:pt>
                <c:pt idx="4">
                  <c:v>Can Cook</c:v>
                </c:pt>
                <c:pt idx="5">
                  <c:v>Stylish Clothing</c:v>
                </c:pt>
                <c:pt idx="6">
                  <c:v>Plays Sports</c:v>
                </c:pt>
                <c:pt idx="7">
                  <c:v>Healthy Diet</c:v>
                </c:pt>
              </c:strCache>
            </c:strRef>
          </c:cat>
          <c:val>
            <c:numRef>
              <c:f>Sheet1!$C$152:$C$159</c:f>
              <c:numCache>
                <c:formatCode>General</c:formatCode>
                <c:ptCount val="8"/>
                <c:pt idx="0">
                  <c:v>35.0</c:v>
                </c:pt>
                <c:pt idx="1">
                  <c:v>20.0</c:v>
                </c:pt>
                <c:pt idx="2">
                  <c:v>25.0</c:v>
                </c:pt>
                <c:pt idx="3">
                  <c:v>15.0</c:v>
                </c:pt>
                <c:pt idx="4">
                  <c:v>5.0</c:v>
                </c:pt>
                <c:pt idx="5">
                  <c:v>20.0</c:v>
                </c:pt>
                <c:pt idx="6">
                  <c:v>15.0</c:v>
                </c:pt>
                <c:pt idx="7">
                  <c:v>0.0</c:v>
                </c:pt>
              </c:numCache>
            </c:numRef>
          </c:val>
        </c:ser>
        <c:ser>
          <c:idx val="2"/>
          <c:order val="2"/>
          <c:tx>
            <c:strRef>
              <c:f>Sheet1!$D$151</c:f>
              <c:strCache>
                <c:ptCount val="1"/>
                <c:pt idx="0">
                  <c:v>Average</c:v>
                </c:pt>
              </c:strCache>
            </c:strRef>
          </c:tx>
          <c:invertIfNegative val="0"/>
          <c:cat>
            <c:strRef>
              <c:f>Sheet1!$A$152:$A$159</c:f>
              <c:strCache>
                <c:ptCount val="8"/>
                <c:pt idx="0">
                  <c:v>Styled Hair</c:v>
                </c:pt>
                <c:pt idx="1">
                  <c:v>Wears Cologne</c:v>
                </c:pt>
                <c:pt idx="2">
                  <c:v>Plays Musical Instrument</c:v>
                </c:pt>
                <c:pt idx="3">
                  <c:v>Does Household Chores</c:v>
                </c:pt>
                <c:pt idx="4">
                  <c:v>Can Cook</c:v>
                </c:pt>
                <c:pt idx="5">
                  <c:v>Stylish Clothing</c:v>
                </c:pt>
                <c:pt idx="6">
                  <c:v>Plays Sports</c:v>
                </c:pt>
                <c:pt idx="7">
                  <c:v>Healthy Diet</c:v>
                </c:pt>
              </c:strCache>
            </c:strRef>
          </c:cat>
          <c:val>
            <c:numRef>
              <c:f>Sheet1!$D$152:$D$159</c:f>
              <c:numCache>
                <c:formatCode>General</c:formatCode>
                <c:ptCount val="8"/>
                <c:pt idx="0">
                  <c:v>25.0</c:v>
                </c:pt>
                <c:pt idx="1">
                  <c:v>45.0</c:v>
                </c:pt>
                <c:pt idx="2">
                  <c:v>60.0</c:v>
                </c:pt>
                <c:pt idx="3">
                  <c:v>25.0</c:v>
                </c:pt>
                <c:pt idx="4">
                  <c:v>30.0</c:v>
                </c:pt>
                <c:pt idx="5">
                  <c:v>40.0</c:v>
                </c:pt>
                <c:pt idx="6">
                  <c:v>35.0</c:v>
                </c:pt>
                <c:pt idx="7">
                  <c:v>40.0</c:v>
                </c:pt>
              </c:numCache>
            </c:numRef>
          </c:val>
        </c:ser>
        <c:ser>
          <c:idx val="3"/>
          <c:order val="3"/>
          <c:tx>
            <c:strRef>
              <c:f>Sheet1!$E$151</c:f>
              <c:strCache>
                <c:ptCount val="1"/>
                <c:pt idx="0">
                  <c:v>Important</c:v>
                </c:pt>
              </c:strCache>
            </c:strRef>
          </c:tx>
          <c:invertIfNegative val="0"/>
          <c:cat>
            <c:strRef>
              <c:f>Sheet1!$A$152:$A$159</c:f>
              <c:strCache>
                <c:ptCount val="8"/>
                <c:pt idx="0">
                  <c:v>Styled Hair</c:v>
                </c:pt>
                <c:pt idx="1">
                  <c:v>Wears Cologne</c:v>
                </c:pt>
                <c:pt idx="2">
                  <c:v>Plays Musical Instrument</c:v>
                </c:pt>
                <c:pt idx="3">
                  <c:v>Does Household Chores</c:v>
                </c:pt>
                <c:pt idx="4">
                  <c:v>Can Cook</c:v>
                </c:pt>
                <c:pt idx="5">
                  <c:v>Stylish Clothing</c:v>
                </c:pt>
                <c:pt idx="6">
                  <c:v>Plays Sports</c:v>
                </c:pt>
                <c:pt idx="7">
                  <c:v>Healthy Diet</c:v>
                </c:pt>
              </c:strCache>
            </c:strRef>
          </c:cat>
          <c:val>
            <c:numRef>
              <c:f>Sheet1!$E$152:$E$159</c:f>
              <c:numCache>
                <c:formatCode>General</c:formatCode>
                <c:ptCount val="8"/>
                <c:pt idx="0">
                  <c:v>35.0</c:v>
                </c:pt>
                <c:pt idx="1">
                  <c:v>15.0</c:v>
                </c:pt>
                <c:pt idx="2">
                  <c:v>2.0</c:v>
                </c:pt>
                <c:pt idx="3">
                  <c:v>60.0</c:v>
                </c:pt>
                <c:pt idx="4">
                  <c:v>65.0</c:v>
                </c:pt>
                <c:pt idx="5">
                  <c:v>35.0</c:v>
                </c:pt>
                <c:pt idx="6">
                  <c:v>30.0</c:v>
                </c:pt>
                <c:pt idx="7">
                  <c:v>35.0</c:v>
                </c:pt>
              </c:numCache>
            </c:numRef>
          </c:val>
        </c:ser>
        <c:ser>
          <c:idx val="4"/>
          <c:order val="4"/>
          <c:tx>
            <c:strRef>
              <c:f>Sheet1!$F$151</c:f>
              <c:strCache>
                <c:ptCount val="1"/>
                <c:pt idx="0">
                  <c:v>Very Important</c:v>
                </c:pt>
              </c:strCache>
            </c:strRef>
          </c:tx>
          <c:invertIfNegative val="0"/>
          <c:cat>
            <c:strRef>
              <c:f>Sheet1!$A$152:$A$159</c:f>
              <c:strCache>
                <c:ptCount val="8"/>
                <c:pt idx="0">
                  <c:v>Styled Hair</c:v>
                </c:pt>
                <c:pt idx="1">
                  <c:v>Wears Cologne</c:v>
                </c:pt>
                <c:pt idx="2">
                  <c:v>Plays Musical Instrument</c:v>
                </c:pt>
                <c:pt idx="3">
                  <c:v>Does Household Chores</c:v>
                </c:pt>
                <c:pt idx="4">
                  <c:v>Can Cook</c:v>
                </c:pt>
                <c:pt idx="5">
                  <c:v>Stylish Clothing</c:v>
                </c:pt>
                <c:pt idx="6">
                  <c:v>Plays Sports</c:v>
                </c:pt>
                <c:pt idx="7">
                  <c:v>Healthy Diet</c:v>
                </c:pt>
              </c:strCache>
            </c:strRef>
          </c:cat>
          <c:val>
            <c:numRef>
              <c:f>Sheet1!$F$152:$F$159</c:f>
              <c:numCache>
                <c:formatCode>General</c:formatCode>
                <c:ptCount val="8"/>
                <c:pt idx="0">
                  <c:v>0.0</c:v>
                </c:pt>
                <c:pt idx="1">
                  <c:v>0.0</c:v>
                </c:pt>
                <c:pt idx="2">
                  <c:v>0.0</c:v>
                </c:pt>
                <c:pt idx="3">
                  <c:v>0.0</c:v>
                </c:pt>
                <c:pt idx="4">
                  <c:v>0.0</c:v>
                </c:pt>
                <c:pt idx="5">
                  <c:v>5.0</c:v>
                </c:pt>
                <c:pt idx="6">
                  <c:v>5.0</c:v>
                </c:pt>
                <c:pt idx="7">
                  <c:v>25.0</c:v>
                </c:pt>
              </c:numCache>
            </c:numRef>
          </c:val>
        </c:ser>
        <c:dLbls>
          <c:showLegendKey val="0"/>
          <c:showVal val="0"/>
          <c:showCatName val="0"/>
          <c:showSerName val="0"/>
          <c:showPercent val="0"/>
          <c:showBubbleSize val="0"/>
        </c:dLbls>
        <c:gapWidth val="55"/>
        <c:overlap val="100"/>
        <c:axId val="-2085169928"/>
        <c:axId val="-2115466232"/>
      </c:barChart>
      <c:catAx>
        <c:axId val="-2085169928"/>
        <c:scaling>
          <c:orientation val="minMax"/>
        </c:scaling>
        <c:delete val="0"/>
        <c:axPos val="b"/>
        <c:numFmt formatCode="General" sourceLinked="0"/>
        <c:majorTickMark val="none"/>
        <c:minorTickMark val="none"/>
        <c:tickLblPos val="nextTo"/>
        <c:txPr>
          <a:bodyPr/>
          <a:lstStyle/>
          <a:p>
            <a:pPr>
              <a:defRPr lang="ja-JP"/>
            </a:pPr>
            <a:endParaRPr lang="ja-JP"/>
          </a:p>
        </c:txPr>
        <c:crossAx val="-2115466232"/>
        <c:crosses val="autoZero"/>
        <c:auto val="1"/>
        <c:lblAlgn val="ctr"/>
        <c:lblOffset val="100"/>
        <c:noMultiLvlLbl val="0"/>
      </c:catAx>
      <c:valAx>
        <c:axId val="-211546623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8516992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日本人男性</a:t>
            </a:r>
            <a:endParaRPr lang="en-US" dirty="0"/>
          </a:p>
        </c:rich>
      </c:tx>
      <c:layout/>
      <c:overlay val="0"/>
    </c:title>
    <c:autoTitleDeleted val="0"/>
    <c:plotArea>
      <c:layout/>
      <c:barChart>
        <c:barDir val="col"/>
        <c:grouping val="percentStacked"/>
        <c:varyColors val="0"/>
        <c:ser>
          <c:idx val="0"/>
          <c:order val="0"/>
          <c:tx>
            <c:strRef>
              <c:f>Sheet1!$B$163</c:f>
              <c:strCache>
                <c:ptCount val="1"/>
                <c:pt idx="0">
                  <c:v>Very Unimportant</c:v>
                </c:pt>
              </c:strCache>
            </c:strRef>
          </c:tx>
          <c:invertIfNegative val="0"/>
          <c:cat>
            <c:strRef>
              <c:f>Sheet1!$A$164:$A$171</c:f>
              <c:strCache>
                <c:ptCount val="8"/>
                <c:pt idx="0">
                  <c:v>Wears Cologne</c:v>
                </c:pt>
                <c:pt idx="1">
                  <c:v>Plays Musical Instrument</c:v>
                </c:pt>
                <c:pt idx="2">
                  <c:v>Styled Hair</c:v>
                </c:pt>
                <c:pt idx="3">
                  <c:v>Stylish Clothing</c:v>
                </c:pt>
                <c:pt idx="4">
                  <c:v>Plays Sports</c:v>
                </c:pt>
                <c:pt idx="5">
                  <c:v>Does Household Chores</c:v>
                </c:pt>
                <c:pt idx="6">
                  <c:v>Healthy Diet</c:v>
                </c:pt>
                <c:pt idx="7">
                  <c:v>Can Cook</c:v>
                </c:pt>
              </c:strCache>
            </c:strRef>
          </c:cat>
          <c:val>
            <c:numRef>
              <c:f>Sheet1!$B$164:$B$171</c:f>
              <c:numCache>
                <c:formatCode>General</c:formatCode>
                <c:ptCount val="8"/>
                <c:pt idx="0">
                  <c:v>11.0</c:v>
                </c:pt>
                <c:pt idx="1">
                  <c:v>0.0</c:v>
                </c:pt>
                <c:pt idx="2">
                  <c:v>0.0</c:v>
                </c:pt>
                <c:pt idx="3">
                  <c:v>0.0</c:v>
                </c:pt>
                <c:pt idx="4">
                  <c:v>5.0</c:v>
                </c:pt>
                <c:pt idx="5">
                  <c:v>0.0</c:v>
                </c:pt>
                <c:pt idx="6">
                  <c:v>0.0</c:v>
                </c:pt>
                <c:pt idx="7">
                  <c:v>0.0</c:v>
                </c:pt>
              </c:numCache>
            </c:numRef>
          </c:val>
        </c:ser>
        <c:ser>
          <c:idx val="1"/>
          <c:order val="1"/>
          <c:tx>
            <c:strRef>
              <c:f>Sheet1!$C$163</c:f>
              <c:strCache>
                <c:ptCount val="1"/>
                <c:pt idx="0">
                  <c:v>Unimportant</c:v>
                </c:pt>
              </c:strCache>
            </c:strRef>
          </c:tx>
          <c:invertIfNegative val="0"/>
          <c:cat>
            <c:strRef>
              <c:f>Sheet1!$A$164:$A$171</c:f>
              <c:strCache>
                <c:ptCount val="8"/>
                <c:pt idx="0">
                  <c:v>Wears Cologne</c:v>
                </c:pt>
                <c:pt idx="1">
                  <c:v>Plays Musical Instrument</c:v>
                </c:pt>
                <c:pt idx="2">
                  <c:v>Styled Hair</c:v>
                </c:pt>
                <c:pt idx="3">
                  <c:v>Stylish Clothing</c:v>
                </c:pt>
                <c:pt idx="4">
                  <c:v>Plays Sports</c:v>
                </c:pt>
                <c:pt idx="5">
                  <c:v>Does Household Chores</c:v>
                </c:pt>
                <c:pt idx="6">
                  <c:v>Healthy Diet</c:v>
                </c:pt>
                <c:pt idx="7">
                  <c:v>Can Cook</c:v>
                </c:pt>
              </c:strCache>
            </c:strRef>
          </c:cat>
          <c:val>
            <c:numRef>
              <c:f>Sheet1!$C$164:$C$171</c:f>
              <c:numCache>
                <c:formatCode>General</c:formatCode>
                <c:ptCount val="8"/>
                <c:pt idx="0">
                  <c:v>21.0</c:v>
                </c:pt>
                <c:pt idx="1">
                  <c:v>26.0</c:v>
                </c:pt>
                <c:pt idx="2">
                  <c:v>0.0</c:v>
                </c:pt>
                <c:pt idx="3">
                  <c:v>0.0</c:v>
                </c:pt>
                <c:pt idx="4">
                  <c:v>0.0</c:v>
                </c:pt>
                <c:pt idx="5">
                  <c:v>5.0</c:v>
                </c:pt>
                <c:pt idx="6">
                  <c:v>16.0</c:v>
                </c:pt>
                <c:pt idx="7">
                  <c:v>0.0</c:v>
                </c:pt>
              </c:numCache>
            </c:numRef>
          </c:val>
        </c:ser>
        <c:ser>
          <c:idx val="2"/>
          <c:order val="2"/>
          <c:tx>
            <c:strRef>
              <c:f>Sheet1!$D$163</c:f>
              <c:strCache>
                <c:ptCount val="1"/>
                <c:pt idx="0">
                  <c:v>Average</c:v>
                </c:pt>
              </c:strCache>
            </c:strRef>
          </c:tx>
          <c:invertIfNegative val="0"/>
          <c:cat>
            <c:strRef>
              <c:f>Sheet1!$A$164:$A$171</c:f>
              <c:strCache>
                <c:ptCount val="8"/>
                <c:pt idx="0">
                  <c:v>Wears Cologne</c:v>
                </c:pt>
                <c:pt idx="1">
                  <c:v>Plays Musical Instrument</c:v>
                </c:pt>
                <c:pt idx="2">
                  <c:v>Styled Hair</c:v>
                </c:pt>
                <c:pt idx="3">
                  <c:v>Stylish Clothing</c:v>
                </c:pt>
                <c:pt idx="4">
                  <c:v>Plays Sports</c:v>
                </c:pt>
                <c:pt idx="5">
                  <c:v>Does Household Chores</c:v>
                </c:pt>
                <c:pt idx="6">
                  <c:v>Healthy Diet</c:v>
                </c:pt>
                <c:pt idx="7">
                  <c:v>Can Cook</c:v>
                </c:pt>
              </c:strCache>
            </c:strRef>
          </c:cat>
          <c:val>
            <c:numRef>
              <c:f>Sheet1!$D$164:$D$171</c:f>
              <c:numCache>
                <c:formatCode>General</c:formatCode>
                <c:ptCount val="8"/>
                <c:pt idx="0">
                  <c:v>63.0</c:v>
                </c:pt>
                <c:pt idx="1">
                  <c:v>58.0</c:v>
                </c:pt>
                <c:pt idx="2">
                  <c:v>16.0</c:v>
                </c:pt>
                <c:pt idx="3">
                  <c:v>21.0</c:v>
                </c:pt>
                <c:pt idx="4">
                  <c:v>37.0</c:v>
                </c:pt>
                <c:pt idx="5">
                  <c:v>21.0</c:v>
                </c:pt>
                <c:pt idx="6">
                  <c:v>11.0</c:v>
                </c:pt>
                <c:pt idx="7">
                  <c:v>26.0</c:v>
                </c:pt>
              </c:numCache>
            </c:numRef>
          </c:val>
        </c:ser>
        <c:ser>
          <c:idx val="3"/>
          <c:order val="3"/>
          <c:tx>
            <c:strRef>
              <c:f>Sheet1!$E$163</c:f>
              <c:strCache>
                <c:ptCount val="1"/>
                <c:pt idx="0">
                  <c:v>Important</c:v>
                </c:pt>
              </c:strCache>
            </c:strRef>
          </c:tx>
          <c:invertIfNegative val="0"/>
          <c:cat>
            <c:strRef>
              <c:f>Sheet1!$A$164:$A$171</c:f>
              <c:strCache>
                <c:ptCount val="8"/>
                <c:pt idx="0">
                  <c:v>Wears Cologne</c:v>
                </c:pt>
                <c:pt idx="1">
                  <c:v>Plays Musical Instrument</c:v>
                </c:pt>
                <c:pt idx="2">
                  <c:v>Styled Hair</c:v>
                </c:pt>
                <c:pt idx="3">
                  <c:v>Stylish Clothing</c:v>
                </c:pt>
                <c:pt idx="4">
                  <c:v>Plays Sports</c:v>
                </c:pt>
                <c:pt idx="5">
                  <c:v>Does Household Chores</c:v>
                </c:pt>
                <c:pt idx="6">
                  <c:v>Healthy Diet</c:v>
                </c:pt>
                <c:pt idx="7">
                  <c:v>Can Cook</c:v>
                </c:pt>
              </c:strCache>
            </c:strRef>
          </c:cat>
          <c:val>
            <c:numRef>
              <c:f>Sheet1!$E$164:$E$171</c:f>
              <c:numCache>
                <c:formatCode>General</c:formatCode>
                <c:ptCount val="8"/>
                <c:pt idx="0">
                  <c:v>5.0</c:v>
                </c:pt>
                <c:pt idx="1">
                  <c:v>16.0</c:v>
                </c:pt>
                <c:pt idx="2">
                  <c:v>68.0</c:v>
                </c:pt>
                <c:pt idx="3">
                  <c:v>63.0</c:v>
                </c:pt>
                <c:pt idx="4">
                  <c:v>37.0</c:v>
                </c:pt>
                <c:pt idx="5">
                  <c:v>47.0</c:v>
                </c:pt>
                <c:pt idx="6">
                  <c:v>37.0</c:v>
                </c:pt>
                <c:pt idx="7">
                  <c:v>37.0</c:v>
                </c:pt>
              </c:numCache>
            </c:numRef>
          </c:val>
        </c:ser>
        <c:ser>
          <c:idx val="4"/>
          <c:order val="4"/>
          <c:tx>
            <c:strRef>
              <c:f>Sheet1!$F$163</c:f>
              <c:strCache>
                <c:ptCount val="1"/>
                <c:pt idx="0">
                  <c:v>Very Important</c:v>
                </c:pt>
              </c:strCache>
            </c:strRef>
          </c:tx>
          <c:invertIfNegative val="0"/>
          <c:cat>
            <c:strRef>
              <c:f>Sheet1!$A$164:$A$171</c:f>
              <c:strCache>
                <c:ptCount val="8"/>
                <c:pt idx="0">
                  <c:v>Wears Cologne</c:v>
                </c:pt>
                <c:pt idx="1">
                  <c:v>Plays Musical Instrument</c:v>
                </c:pt>
                <c:pt idx="2">
                  <c:v>Styled Hair</c:v>
                </c:pt>
                <c:pt idx="3">
                  <c:v>Stylish Clothing</c:v>
                </c:pt>
                <c:pt idx="4">
                  <c:v>Plays Sports</c:v>
                </c:pt>
                <c:pt idx="5">
                  <c:v>Does Household Chores</c:v>
                </c:pt>
                <c:pt idx="6">
                  <c:v>Healthy Diet</c:v>
                </c:pt>
                <c:pt idx="7">
                  <c:v>Can Cook</c:v>
                </c:pt>
              </c:strCache>
            </c:strRef>
          </c:cat>
          <c:val>
            <c:numRef>
              <c:f>Sheet1!$F$164:$F$171</c:f>
              <c:numCache>
                <c:formatCode>General</c:formatCode>
                <c:ptCount val="8"/>
                <c:pt idx="0">
                  <c:v>0.0</c:v>
                </c:pt>
                <c:pt idx="1">
                  <c:v>0.0</c:v>
                </c:pt>
                <c:pt idx="2">
                  <c:v>16.0</c:v>
                </c:pt>
                <c:pt idx="3">
                  <c:v>16.0</c:v>
                </c:pt>
                <c:pt idx="4">
                  <c:v>21.0</c:v>
                </c:pt>
                <c:pt idx="5">
                  <c:v>26.0</c:v>
                </c:pt>
                <c:pt idx="6">
                  <c:v>37.0</c:v>
                </c:pt>
                <c:pt idx="7">
                  <c:v>37.0</c:v>
                </c:pt>
              </c:numCache>
            </c:numRef>
          </c:val>
        </c:ser>
        <c:dLbls>
          <c:showLegendKey val="0"/>
          <c:showVal val="0"/>
          <c:showCatName val="0"/>
          <c:showSerName val="0"/>
          <c:showPercent val="0"/>
          <c:showBubbleSize val="0"/>
        </c:dLbls>
        <c:gapWidth val="55"/>
        <c:overlap val="100"/>
        <c:axId val="-2115226776"/>
        <c:axId val="-2115627624"/>
      </c:barChart>
      <c:catAx>
        <c:axId val="-2115226776"/>
        <c:scaling>
          <c:orientation val="minMax"/>
        </c:scaling>
        <c:delete val="0"/>
        <c:axPos val="b"/>
        <c:numFmt formatCode="General" sourceLinked="0"/>
        <c:majorTickMark val="none"/>
        <c:minorTickMark val="none"/>
        <c:tickLblPos val="nextTo"/>
        <c:txPr>
          <a:bodyPr/>
          <a:lstStyle/>
          <a:p>
            <a:pPr>
              <a:defRPr lang="ja-JP"/>
            </a:pPr>
            <a:endParaRPr lang="ja-JP"/>
          </a:p>
        </c:txPr>
        <c:crossAx val="-2115627624"/>
        <c:crosses val="autoZero"/>
        <c:auto val="1"/>
        <c:lblAlgn val="ctr"/>
        <c:lblOffset val="100"/>
        <c:noMultiLvlLbl val="0"/>
      </c:catAx>
      <c:valAx>
        <c:axId val="-2115627624"/>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115226776"/>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アメリカ人男性</a:t>
            </a:r>
            <a:endParaRPr lang="en-US" dirty="0"/>
          </a:p>
        </c:rich>
      </c:tx>
      <c:layout/>
      <c:overlay val="0"/>
    </c:title>
    <c:autoTitleDeleted val="0"/>
    <c:plotArea>
      <c:layout/>
      <c:barChart>
        <c:barDir val="col"/>
        <c:grouping val="percentStacked"/>
        <c:varyColors val="0"/>
        <c:ser>
          <c:idx val="0"/>
          <c:order val="0"/>
          <c:tx>
            <c:strRef>
              <c:f>Sheet1!$B$175</c:f>
              <c:strCache>
                <c:ptCount val="1"/>
                <c:pt idx="0">
                  <c:v>Very Unimportant</c:v>
                </c:pt>
              </c:strCache>
            </c:strRef>
          </c:tx>
          <c:invertIfNegative val="0"/>
          <c:cat>
            <c:strRef>
              <c:f>Sheet1!$A$176:$A$187</c:f>
              <c:strCache>
                <c:ptCount val="12"/>
                <c:pt idx="0">
                  <c:v>Artistic</c:v>
                </c:pt>
                <c:pt idx="1">
                  <c:v>Assertive</c:v>
                </c:pt>
                <c:pt idx="2">
                  <c:v>Good Relationship with Family</c:v>
                </c:pt>
                <c:pt idx="3">
                  <c:v>Good with Children</c:v>
                </c:pt>
                <c:pt idx="4">
                  <c:v>Passionate</c:v>
                </c:pt>
                <c:pt idx="5">
                  <c:v>Confident</c:v>
                </c:pt>
                <c:pt idx="6">
                  <c:v>Intelligent</c:v>
                </c:pt>
                <c:pt idx="7">
                  <c:v>Kind</c:v>
                </c:pt>
                <c:pt idx="8">
                  <c:v>Sense of Humor</c:v>
                </c:pt>
                <c:pt idx="9">
                  <c:v>Faithful</c:v>
                </c:pt>
                <c:pt idx="10">
                  <c:v>Respectful</c:v>
                </c:pt>
                <c:pt idx="11">
                  <c:v>Honest</c:v>
                </c:pt>
              </c:strCache>
            </c:strRef>
          </c:cat>
          <c:val>
            <c:numRef>
              <c:f>Sheet1!$B$176:$B$187</c:f>
              <c:numCache>
                <c:formatCode>General</c:formatCode>
                <c:ptCount val="12"/>
                <c:pt idx="0">
                  <c:v>5.0</c:v>
                </c:pt>
                <c:pt idx="1">
                  <c:v>0.0</c:v>
                </c:pt>
                <c:pt idx="2">
                  <c:v>0.0</c:v>
                </c:pt>
                <c:pt idx="3">
                  <c:v>5.0</c:v>
                </c:pt>
                <c:pt idx="4">
                  <c:v>0.0</c:v>
                </c:pt>
                <c:pt idx="5">
                  <c:v>0.0</c:v>
                </c:pt>
                <c:pt idx="6">
                  <c:v>0.0</c:v>
                </c:pt>
                <c:pt idx="7">
                  <c:v>5.0</c:v>
                </c:pt>
                <c:pt idx="8">
                  <c:v>0.0</c:v>
                </c:pt>
                <c:pt idx="9">
                  <c:v>0.0</c:v>
                </c:pt>
                <c:pt idx="10">
                  <c:v>0.0</c:v>
                </c:pt>
                <c:pt idx="11">
                  <c:v>0.0</c:v>
                </c:pt>
              </c:numCache>
            </c:numRef>
          </c:val>
        </c:ser>
        <c:ser>
          <c:idx val="1"/>
          <c:order val="1"/>
          <c:tx>
            <c:strRef>
              <c:f>Sheet1!$C$175</c:f>
              <c:strCache>
                <c:ptCount val="1"/>
                <c:pt idx="0">
                  <c:v>Unimportant</c:v>
                </c:pt>
              </c:strCache>
            </c:strRef>
          </c:tx>
          <c:invertIfNegative val="0"/>
          <c:cat>
            <c:strRef>
              <c:f>Sheet1!$A$176:$A$187</c:f>
              <c:strCache>
                <c:ptCount val="12"/>
                <c:pt idx="0">
                  <c:v>Artistic</c:v>
                </c:pt>
                <c:pt idx="1">
                  <c:v>Assertive</c:v>
                </c:pt>
                <c:pt idx="2">
                  <c:v>Good Relationship with Family</c:v>
                </c:pt>
                <c:pt idx="3">
                  <c:v>Good with Children</c:v>
                </c:pt>
                <c:pt idx="4">
                  <c:v>Passionate</c:v>
                </c:pt>
                <c:pt idx="5">
                  <c:v>Confident</c:v>
                </c:pt>
                <c:pt idx="6">
                  <c:v>Intelligent</c:v>
                </c:pt>
                <c:pt idx="7">
                  <c:v>Kind</c:v>
                </c:pt>
                <c:pt idx="8">
                  <c:v>Sense of Humor</c:v>
                </c:pt>
                <c:pt idx="9">
                  <c:v>Faithful</c:v>
                </c:pt>
                <c:pt idx="10">
                  <c:v>Respectful</c:v>
                </c:pt>
                <c:pt idx="11">
                  <c:v>Honest</c:v>
                </c:pt>
              </c:strCache>
            </c:strRef>
          </c:cat>
          <c:val>
            <c:numRef>
              <c:f>Sheet1!$C$176:$C$187</c:f>
              <c:numCache>
                <c:formatCode>General</c:formatCode>
                <c:ptCount val="12"/>
                <c:pt idx="0">
                  <c:v>15.0</c:v>
                </c:pt>
                <c:pt idx="1">
                  <c:v>0.0</c:v>
                </c:pt>
                <c:pt idx="2">
                  <c:v>25.0</c:v>
                </c:pt>
                <c:pt idx="3">
                  <c:v>10.0</c:v>
                </c:pt>
                <c:pt idx="4">
                  <c:v>5.0</c:v>
                </c:pt>
                <c:pt idx="5">
                  <c:v>0.0</c:v>
                </c:pt>
                <c:pt idx="6">
                  <c:v>0.0</c:v>
                </c:pt>
                <c:pt idx="7">
                  <c:v>0.0</c:v>
                </c:pt>
                <c:pt idx="8">
                  <c:v>0.0</c:v>
                </c:pt>
                <c:pt idx="9">
                  <c:v>5.0</c:v>
                </c:pt>
                <c:pt idx="10">
                  <c:v>5.0</c:v>
                </c:pt>
                <c:pt idx="11">
                  <c:v>5.0</c:v>
                </c:pt>
              </c:numCache>
            </c:numRef>
          </c:val>
        </c:ser>
        <c:ser>
          <c:idx val="2"/>
          <c:order val="2"/>
          <c:tx>
            <c:strRef>
              <c:f>Sheet1!$D$175</c:f>
              <c:strCache>
                <c:ptCount val="1"/>
                <c:pt idx="0">
                  <c:v>Average</c:v>
                </c:pt>
              </c:strCache>
            </c:strRef>
          </c:tx>
          <c:invertIfNegative val="0"/>
          <c:cat>
            <c:strRef>
              <c:f>Sheet1!$A$176:$A$187</c:f>
              <c:strCache>
                <c:ptCount val="12"/>
                <c:pt idx="0">
                  <c:v>Artistic</c:v>
                </c:pt>
                <c:pt idx="1">
                  <c:v>Assertive</c:v>
                </c:pt>
                <c:pt idx="2">
                  <c:v>Good Relationship with Family</c:v>
                </c:pt>
                <c:pt idx="3">
                  <c:v>Good with Children</c:v>
                </c:pt>
                <c:pt idx="4">
                  <c:v>Passionate</c:v>
                </c:pt>
                <c:pt idx="5">
                  <c:v>Confident</c:v>
                </c:pt>
                <c:pt idx="6">
                  <c:v>Intelligent</c:v>
                </c:pt>
                <c:pt idx="7">
                  <c:v>Kind</c:v>
                </c:pt>
                <c:pt idx="8">
                  <c:v>Sense of Humor</c:v>
                </c:pt>
                <c:pt idx="9">
                  <c:v>Faithful</c:v>
                </c:pt>
                <c:pt idx="10">
                  <c:v>Respectful</c:v>
                </c:pt>
                <c:pt idx="11">
                  <c:v>Honest</c:v>
                </c:pt>
              </c:strCache>
            </c:strRef>
          </c:cat>
          <c:val>
            <c:numRef>
              <c:f>Sheet1!$D$176:$D$187</c:f>
              <c:numCache>
                <c:formatCode>General</c:formatCode>
                <c:ptCount val="12"/>
                <c:pt idx="0">
                  <c:v>45.0</c:v>
                </c:pt>
                <c:pt idx="1">
                  <c:v>20.0</c:v>
                </c:pt>
                <c:pt idx="2">
                  <c:v>30.0</c:v>
                </c:pt>
                <c:pt idx="3">
                  <c:v>30.0</c:v>
                </c:pt>
                <c:pt idx="4">
                  <c:v>25.0</c:v>
                </c:pt>
                <c:pt idx="5">
                  <c:v>10.0</c:v>
                </c:pt>
                <c:pt idx="6">
                  <c:v>5.0</c:v>
                </c:pt>
                <c:pt idx="7">
                  <c:v>5.0</c:v>
                </c:pt>
                <c:pt idx="8">
                  <c:v>5.0</c:v>
                </c:pt>
                <c:pt idx="9">
                  <c:v>20.0</c:v>
                </c:pt>
                <c:pt idx="10">
                  <c:v>5.0</c:v>
                </c:pt>
                <c:pt idx="11">
                  <c:v>0.0</c:v>
                </c:pt>
              </c:numCache>
            </c:numRef>
          </c:val>
        </c:ser>
        <c:ser>
          <c:idx val="3"/>
          <c:order val="3"/>
          <c:tx>
            <c:strRef>
              <c:f>Sheet1!$E$175</c:f>
              <c:strCache>
                <c:ptCount val="1"/>
                <c:pt idx="0">
                  <c:v>Important</c:v>
                </c:pt>
              </c:strCache>
            </c:strRef>
          </c:tx>
          <c:invertIfNegative val="0"/>
          <c:cat>
            <c:strRef>
              <c:f>Sheet1!$A$176:$A$187</c:f>
              <c:strCache>
                <c:ptCount val="12"/>
                <c:pt idx="0">
                  <c:v>Artistic</c:v>
                </c:pt>
                <c:pt idx="1">
                  <c:v>Assertive</c:v>
                </c:pt>
                <c:pt idx="2">
                  <c:v>Good Relationship with Family</c:v>
                </c:pt>
                <c:pt idx="3">
                  <c:v>Good with Children</c:v>
                </c:pt>
                <c:pt idx="4">
                  <c:v>Passionate</c:v>
                </c:pt>
                <c:pt idx="5">
                  <c:v>Confident</c:v>
                </c:pt>
                <c:pt idx="6">
                  <c:v>Intelligent</c:v>
                </c:pt>
                <c:pt idx="7">
                  <c:v>Kind</c:v>
                </c:pt>
                <c:pt idx="8">
                  <c:v>Sense of Humor</c:v>
                </c:pt>
                <c:pt idx="9">
                  <c:v>Faithful</c:v>
                </c:pt>
                <c:pt idx="10">
                  <c:v>Respectful</c:v>
                </c:pt>
                <c:pt idx="11">
                  <c:v>Honest</c:v>
                </c:pt>
              </c:strCache>
            </c:strRef>
          </c:cat>
          <c:val>
            <c:numRef>
              <c:f>Sheet1!$E$176:$E$187</c:f>
              <c:numCache>
                <c:formatCode>General</c:formatCode>
                <c:ptCount val="12"/>
                <c:pt idx="0">
                  <c:v>35.0</c:v>
                </c:pt>
                <c:pt idx="1">
                  <c:v>75.0</c:v>
                </c:pt>
                <c:pt idx="2">
                  <c:v>20.0</c:v>
                </c:pt>
                <c:pt idx="3">
                  <c:v>30.0</c:v>
                </c:pt>
                <c:pt idx="4">
                  <c:v>25.0</c:v>
                </c:pt>
                <c:pt idx="5">
                  <c:v>40.0</c:v>
                </c:pt>
                <c:pt idx="6">
                  <c:v>35.0</c:v>
                </c:pt>
                <c:pt idx="7">
                  <c:v>25.0</c:v>
                </c:pt>
                <c:pt idx="8">
                  <c:v>30.0</c:v>
                </c:pt>
                <c:pt idx="9">
                  <c:v>5.0</c:v>
                </c:pt>
                <c:pt idx="10">
                  <c:v>20.0</c:v>
                </c:pt>
                <c:pt idx="11">
                  <c:v>10.0</c:v>
                </c:pt>
              </c:numCache>
            </c:numRef>
          </c:val>
        </c:ser>
        <c:ser>
          <c:idx val="4"/>
          <c:order val="4"/>
          <c:tx>
            <c:strRef>
              <c:f>Sheet1!$F$175</c:f>
              <c:strCache>
                <c:ptCount val="1"/>
                <c:pt idx="0">
                  <c:v>Very Important</c:v>
                </c:pt>
              </c:strCache>
            </c:strRef>
          </c:tx>
          <c:invertIfNegative val="0"/>
          <c:cat>
            <c:strRef>
              <c:f>Sheet1!$A$176:$A$187</c:f>
              <c:strCache>
                <c:ptCount val="12"/>
                <c:pt idx="0">
                  <c:v>Artistic</c:v>
                </c:pt>
                <c:pt idx="1">
                  <c:v>Assertive</c:v>
                </c:pt>
                <c:pt idx="2">
                  <c:v>Good Relationship with Family</c:v>
                </c:pt>
                <c:pt idx="3">
                  <c:v>Good with Children</c:v>
                </c:pt>
                <c:pt idx="4">
                  <c:v>Passionate</c:v>
                </c:pt>
                <c:pt idx="5">
                  <c:v>Confident</c:v>
                </c:pt>
                <c:pt idx="6">
                  <c:v>Intelligent</c:v>
                </c:pt>
                <c:pt idx="7">
                  <c:v>Kind</c:v>
                </c:pt>
                <c:pt idx="8">
                  <c:v>Sense of Humor</c:v>
                </c:pt>
                <c:pt idx="9">
                  <c:v>Faithful</c:v>
                </c:pt>
                <c:pt idx="10">
                  <c:v>Respectful</c:v>
                </c:pt>
                <c:pt idx="11">
                  <c:v>Honest</c:v>
                </c:pt>
              </c:strCache>
            </c:strRef>
          </c:cat>
          <c:val>
            <c:numRef>
              <c:f>Sheet1!$F$176:$F$187</c:f>
              <c:numCache>
                <c:formatCode>General</c:formatCode>
                <c:ptCount val="12"/>
                <c:pt idx="0">
                  <c:v>0.0</c:v>
                </c:pt>
                <c:pt idx="1">
                  <c:v>5.0</c:v>
                </c:pt>
                <c:pt idx="2">
                  <c:v>25.0</c:v>
                </c:pt>
                <c:pt idx="3">
                  <c:v>25.0</c:v>
                </c:pt>
                <c:pt idx="4">
                  <c:v>45.0</c:v>
                </c:pt>
                <c:pt idx="5">
                  <c:v>50.0</c:v>
                </c:pt>
                <c:pt idx="6">
                  <c:v>60.0</c:v>
                </c:pt>
                <c:pt idx="7">
                  <c:v>65.0</c:v>
                </c:pt>
                <c:pt idx="8">
                  <c:v>65.0</c:v>
                </c:pt>
                <c:pt idx="9">
                  <c:v>70.0</c:v>
                </c:pt>
                <c:pt idx="10">
                  <c:v>70.0</c:v>
                </c:pt>
                <c:pt idx="11">
                  <c:v>85.0</c:v>
                </c:pt>
              </c:numCache>
            </c:numRef>
          </c:val>
        </c:ser>
        <c:dLbls>
          <c:showLegendKey val="0"/>
          <c:showVal val="0"/>
          <c:showCatName val="0"/>
          <c:showSerName val="0"/>
          <c:showPercent val="0"/>
          <c:showBubbleSize val="0"/>
        </c:dLbls>
        <c:gapWidth val="55"/>
        <c:overlap val="100"/>
        <c:axId val="-2097507608"/>
        <c:axId val="-2097504552"/>
      </c:barChart>
      <c:catAx>
        <c:axId val="-2097507608"/>
        <c:scaling>
          <c:orientation val="minMax"/>
        </c:scaling>
        <c:delete val="0"/>
        <c:axPos val="b"/>
        <c:numFmt formatCode="General" sourceLinked="0"/>
        <c:majorTickMark val="none"/>
        <c:minorTickMark val="none"/>
        <c:tickLblPos val="nextTo"/>
        <c:txPr>
          <a:bodyPr/>
          <a:lstStyle/>
          <a:p>
            <a:pPr>
              <a:defRPr lang="ja-JP"/>
            </a:pPr>
            <a:endParaRPr lang="ja-JP"/>
          </a:p>
        </c:txPr>
        <c:crossAx val="-2097504552"/>
        <c:crosses val="autoZero"/>
        <c:auto val="1"/>
        <c:lblAlgn val="ctr"/>
        <c:lblOffset val="100"/>
        <c:noMultiLvlLbl val="0"/>
      </c:catAx>
      <c:valAx>
        <c:axId val="-209750455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507608"/>
        <c:crosses val="autoZero"/>
        <c:crossBetween val="between"/>
      </c:valAx>
    </c:plotArea>
    <c:plotVisOnly val="1"/>
    <c:dispBlanksAs val="gap"/>
    <c:showDLblsOverMax val="0"/>
  </c:chart>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日本人男性</a:t>
            </a:r>
            <a:endParaRPr lang="en-US" dirty="0"/>
          </a:p>
        </c:rich>
      </c:tx>
      <c:layout/>
      <c:overlay val="0"/>
    </c:title>
    <c:autoTitleDeleted val="0"/>
    <c:plotArea>
      <c:layout/>
      <c:barChart>
        <c:barDir val="col"/>
        <c:grouping val="percentStacked"/>
        <c:varyColors val="0"/>
        <c:ser>
          <c:idx val="0"/>
          <c:order val="0"/>
          <c:tx>
            <c:strRef>
              <c:f>Sheet1!$B$193</c:f>
              <c:strCache>
                <c:ptCount val="1"/>
                <c:pt idx="0">
                  <c:v>Very Unimportant</c:v>
                </c:pt>
              </c:strCache>
            </c:strRef>
          </c:tx>
          <c:invertIfNegative val="0"/>
          <c:cat>
            <c:strRef>
              <c:f>Sheet1!$A$194:$A$205</c:f>
              <c:strCache>
                <c:ptCount val="12"/>
                <c:pt idx="0">
                  <c:v>Assertive</c:v>
                </c:pt>
                <c:pt idx="1">
                  <c:v>Artistic</c:v>
                </c:pt>
                <c:pt idx="2">
                  <c:v>Good with Children</c:v>
                </c:pt>
                <c:pt idx="3">
                  <c:v>Passionate</c:v>
                </c:pt>
                <c:pt idx="4">
                  <c:v>Honest</c:v>
                </c:pt>
                <c:pt idx="5">
                  <c:v>Good Relationship with Family</c:v>
                </c:pt>
                <c:pt idx="6">
                  <c:v>Intelligent</c:v>
                </c:pt>
                <c:pt idx="7">
                  <c:v>Confident</c:v>
                </c:pt>
                <c:pt idx="8">
                  <c:v>Sense of Humor</c:v>
                </c:pt>
                <c:pt idx="9">
                  <c:v>Respectful</c:v>
                </c:pt>
                <c:pt idx="10">
                  <c:v>Kind</c:v>
                </c:pt>
                <c:pt idx="11">
                  <c:v>Faithful</c:v>
                </c:pt>
              </c:strCache>
            </c:strRef>
          </c:cat>
          <c:val>
            <c:numRef>
              <c:f>Sheet1!$B$194:$B$205</c:f>
              <c:numCache>
                <c:formatCode>General</c:formatCode>
                <c:ptCount val="12"/>
                <c:pt idx="0">
                  <c:v>0.0</c:v>
                </c:pt>
                <c:pt idx="1">
                  <c:v>5.0</c:v>
                </c:pt>
                <c:pt idx="2">
                  <c:v>0.0</c:v>
                </c:pt>
                <c:pt idx="3">
                  <c:v>0.0</c:v>
                </c:pt>
                <c:pt idx="4">
                  <c:v>0.0</c:v>
                </c:pt>
                <c:pt idx="5">
                  <c:v>0.0</c:v>
                </c:pt>
                <c:pt idx="6">
                  <c:v>0.0</c:v>
                </c:pt>
                <c:pt idx="7">
                  <c:v>0.0</c:v>
                </c:pt>
                <c:pt idx="8">
                  <c:v>0.0</c:v>
                </c:pt>
                <c:pt idx="9">
                  <c:v>0.0</c:v>
                </c:pt>
                <c:pt idx="10">
                  <c:v>0.0</c:v>
                </c:pt>
                <c:pt idx="11">
                  <c:v>0.0</c:v>
                </c:pt>
              </c:numCache>
            </c:numRef>
          </c:val>
        </c:ser>
        <c:ser>
          <c:idx val="1"/>
          <c:order val="1"/>
          <c:tx>
            <c:strRef>
              <c:f>Sheet1!$C$193</c:f>
              <c:strCache>
                <c:ptCount val="1"/>
                <c:pt idx="0">
                  <c:v>Unimportant</c:v>
                </c:pt>
              </c:strCache>
            </c:strRef>
          </c:tx>
          <c:invertIfNegative val="0"/>
          <c:cat>
            <c:strRef>
              <c:f>Sheet1!$A$194:$A$205</c:f>
              <c:strCache>
                <c:ptCount val="12"/>
                <c:pt idx="0">
                  <c:v>Assertive</c:v>
                </c:pt>
                <c:pt idx="1">
                  <c:v>Artistic</c:v>
                </c:pt>
                <c:pt idx="2">
                  <c:v>Good with Children</c:v>
                </c:pt>
                <c:pt idx="3">
                  <c:v>Passionate</c:v>
                </c:pt>
                <c:pt idx="4">
                  <c:v>Honest</c:v>
                </c:pt>
                <c:pt idx="5">
                  <c:v>Good Relationship with Family</c:v>
                </c:pt>
                <c:pt idx="6">
                  <c:v>Intelligent</c:v>
                </c:pt>
                <c:pt idx="7">
                  <c:v>Confident</c:v>
                </c:pt>
                <c:pt idx="8">
                  <c:v>Sense of Humor</c:v>
                </c:pt>
                <c:pt idx="9">
                  <c:v>Respectful</c:v>
                </c:pt>
                <c:pt idx="10">
                  <c:v>Kind</c:v>
                </c:pt>
                <c:pt idx="11">
                  <c:v>Faithful</c:v>
                </c:pt>
              </c:strCache>
            </c:strRef>
          </c:cat>
          <c:val>
            <c:numRef>
              <c:f>Sheet1!$C$194:$C$205</c:f>
              <c:numCache>
                <c:formatCode>General</c:formatCode>
                <c:ptCount val="12"/>
                <c:pt idx="0">
                  <c:v>0.0</c:v>
                </c:pt>
                <c:pt idx="1">
                  <c:v>11.0</c:v>
                </c:pt>
                <c:pt idx="2">
                  <c:v>5.0</c:v>
                </c:pt>
                <c:pt idx="3">
                  <c:v>0.0</c:v>
                </c:pt>
                <c:pt idx="4">
                  <c:v>0.0</c:v>
                </c:pt>
                <c:pt idx="5">
                  <c:v>5.0</c:v>
                </c:pt>
                <c:pt idx="6">
                  <c:v>0.0</c:v>
                </c:pt>
                <c:pt idx="7">
                  <c:v>0.0</c:v>
                </c:pt>
                <c:pt idx="8">
                  <c:v>0.0</c:v>
                </c:pt>
                <c:pt idx="9">
                  <c:v>0.0</c:v>
                </c:pt>
                <c:pt idx="10">
                  <c:v>0.0</c:v>
                </c:pt>
                <c:pt idx="11">
                  <c:v>0.0</c:v>
                </c:pt>
              </c:numCache>
            </c:numRef>
          </c:val>
        </c:ser>
        <c:ser>
          <c:idx val="2"/>
          <c:order val="2"/>
          <c:tx>
            <c:strRef>
              <c:f>Sheet1!$D$193</c:f>
              <c:strCache>
                <c:ptCount val="1"/>
                <c:pt idx="0">
                  <c:v>Average</c:v>
                </c:pt>
              </c:strCache>
            </c:strRef>
          </c:tx>
          <c:invertIfNegative val="0"/>
          <c:cat>
            <c:strRef>
              <c:f>Sheet1!$A$194:$A$205</c:f>
              <c:strCache>
                <c:ptCount val="12"/>
                <c:pt idx="0">
                  <c:v>Assertive</c:v>
                </c:pt>
                <c:pt idx="1">
                  <c:v>Artistic</c:v>
                </c:pt>
                <c:pt idx="2">
                  <c:v>Good with Children</c:v>
                </c:pt>
                <c:pt idx="3">
                  <c:v>Passionate</c:v>
                </c:pt>
                <c:pt idx="4">
                  <c:v>Honest</c:v>
                </c:pt>
                <c:pt idx="5">
                  <c:v>Good Relationship with Family</c:v>
                </c:pt>
                <c:pt idx="6">
                  <c:v>Intelligent</c:v>
                </c:pt>
                <c:pt idx="7">
                  <c:v>Confident</c:v>
                </c:pt>
                <c:pt idx="8">
                  <c:v>Sense of Humor</c:v>
                </c:pt>
                <c:pt idx="9">
                  <c:v>Respectful</c:v>
                </c:pt>
                <c:pt idx="10">
                  <c:v>Kind</c:v>
                </c:pt>
                <c:pt idx="11">
                  <c:v>Faithful</c:v>
                </c:pt>
              </c:strCache>
            </c:strRef>
          </c:cat>
          <c:val>
            <c:numRef>
              <c:f>Sheet1!$D$194:$D$205</c:f>
              <c:numCache>
                <c:formatCode>General</c:formatCode>
                <c:ptCount val="12"/>
                <c:pt idx="0">
                  <c:v>63.0</c:v>
                </c:pt>
                <c:pt idx="1">
                  <c:v>53.0</c:v>
                </c:pt>
                <c:pt idx="2">
                  <c:v>26.0</c:v>
                </c:pt>
                <c:pt idx="3">
                  <c:v>26.0</c:v>
                </c:pt>
                <c:pt idx="4">
                  <c:v>21.0</c:v>
                </c:pt>
                <c:pt idx="5">
                  <c:v>26.0</c:v>
                </c:pt>
                <c:pt idx="6">
                  <c:v>5.0</c:v>
                </c:pt>
                <c:pt idx="7">
                  <c:v>5.0</c:v>
                </c:pt>
                <c:pt idx="8">
                  <c:v>0.0</c:v>
                </c:pt>
                <c:pt idx="9">
                  <c:v>0.0</c:v>
                </c:pt>
                <c:pt idx="10">
                  <c:v>5.0</c:v>
                </c:pt>
                <c:pt idx="11">
                  <c:v>0.0</c:v>
                </c:pt>
              </c:numCache>
            </c:numRef>
          </c:val>
        </c:ser>
        <c:ser>
          <c:idx val="3"/>
          <c:order val="3"/>
          <c:tx>
            <c:strRef>
              <c:f>Sheet1!$E$193</c:f>
              <c:strCache>
                <c:ptCount val="1"/>
                <c:pt idx="0">
                  <c:v>Important</c:v>
                </c:pt>
              </c:strCache>
            </c:strRef>
          </c:tx>
          <c:invertIfNegative val="0"/>
          <c:cat>
            <c:strRef>
              <c:f>Sheet1!$A$194:$A$205</c:f>
              <c:strCache>
                <c:ptCount val="12"/>
                <c:pt idx="0">
                  <c:v>Assertive</c:v>
                </c:pt>
                <c:pt idx="1">
                  <c:v>Artistic</c:v>
                </c:pt>
                <c:pt idx="2">
                  <c:v>Good with Children</c:v>
                </c:pt>
                <c:pt idx="3">
                  <c:v>Passionate</c:v>
                </c:pt>
                <c:pt idx="4">
                  <c:v>Honest</c:v>
                </c:pt>
                <c:pt idx="5">
                  <c:v>Good Relationship with Family</c:v>
                </c:pt>
                <c:pt idx="6">
                  <c:v>Intelligent</c:v>
                </c:pt>
                <c:pt idx="7">
                  <c:v>Confident</c:v>
                </c:pt>
                <c:pt idx="8">
                  <c:v>Sense of Humor</c:v>
                </c:pt>
                <c:pt idx="9">
                  <c:v>Respectful</c:v>
                </c:pt>
                <c:pt idx="10">
                  <c:v>Kind</c:v>
                </c:pt>
                <c:pt idx="11">
                  <c:v>Faithful</c:v>
                </c:pt>
              </c:strCache>
            </c:strRef>
          </c:cat>
          <c:val>
            <c:numRef>
              <c:f>Sheet1!$E$194:$E$205</c:f>
              <c:numCache>
                <c:formatCode>General</c:formatCode>
                <c:ptCount val="12"/>
                <c:pt idx="0">
                  <c:v>32.0</c:v>
                </c:pt>
                <c:pt idx="1">
                  <c:v>26.0</c:v>
                </c:pt>
                <c:pt idx="2">
                  <c:v>53.0</c:v>
                </c:pt>
                <c:pt idx="3">
                  <c:v>53.0</c:v>
                </c:pt>
                <c:pt idx="4">
                  <c:v>53.0</c:v>
                </c:pt>
                <c:pt idx="5">
                  <c:v>37.0</c:v>
                </c:pt>
                <c:pt idx="6">
                  <c:v>58.0</c:v>
                </c:pt>
                <c:pt idx="7">
                  <c:v>58.0</c:v>
                </c:pt>
                <c:pt idx="8">
                  <c:v>53.0</c:v>
                </c:pt>
                <c:pt idx="9">
                  <c:v>53.0</c:v>
                </c:pt>
                <c:pt idx="10">
                  <c:v>42.0</c:v>
                </c:pt>
                <c:pt idx="11">
                  <c:v>37.0</c:v>
                </c:pt>
              </c:numCache>
            </c:numRef>
          </c:val>
        </c:ser>
        <c:ser>
          <c:idx val="4"/>
          <c:order val="4"/>
          <c:tx>
            <c:strRef>
              <c:f>Sheet1!$F$193</c:f>
              <c:strCache>
                <c:ptCount val="1"/>
                <c:pt idx="0">
                  <c:v>Very Important</c:v>
                </c:pt>
              </c:strCache>
            </c:strRef>
          </c:tx>
          <c:invertIfNegative val="0"/>
          <c:cat>
            <c:strRef>
              <c:f>Sheet1!$A$194:$A$205</c:f>
              <c:strCache>
                <c:ptCount val="12"/>
                <c:pt idx="0">
                  <c:v>Assertive</c:v>
                </c:pt>
                <c:pt idx="1">
                  <c:v>Artistic</c:v>
                </c:pt>
                <c:pt idx="2">
                  <c:v>Good with Children</c:v>
                </c:pt>
                <c:pt idx="3">
                  <c:v>Passionate</c:v>
                </c:pt>
                <c:pt idx="4">
                  <c:v>Honest</c:v>
                </c:pt>
                <c:pt idx="5">
                  <c:v>Good Relationship with Family</c:v>
                </c:pt>
                <c:pt idx="6">
                  <c:v>Intelligent</c:v>
                </c:pt>
                <c:pt idx="7">
                  <c:v>Confident</c:v>
                </c:pt>
                <c:pt idx="8">
                  <c:v>Sense of Humor</c:v>
                </c:pt>
                <c:pt idx="9">
                  <c:v>Respectful</c:v>
                </c:pt>
                <c:pt idx="10">
                  <c:v>Kind</c:v>
                </c:pt>
                <c:pt idx="11">
                  <c:v>Faithful</c:v>
                </c:pt>
              </c:strCache>
            </c:strRef>
          </c:cat>
          <c:val>
            <c:numRef>
              <c:f>Sheet1!$F$194:$F$205</c:f>
              <c:numCache>
                <c:formatCode>General</c:formatCode>
                <c:ptCount val="12"/>
                <c:pt idx="0">
                  <c:v>5.0</c:v>
                </c:pt>
                <c:pt idx="1">
                  <c:v>5.0</c:v>
                </c:pt>
                <c:pt idx="2">
                  <c:v>16.0</c:v>
                </c:pt>
                <c:pt idx="3">
                  <c:v>21.0</c:v>
                </c:pt>
                <c:pt idx="4">
                  <c:v>26.0</c:v>
                </c:pt>
                <c:pt idx="5">
                  <c:v>32.0</c:v>
                </c:pt>
                <c:pt idx="6">
                  <c:v>37.0</c:v>
                </c:pt>
                <c:pt idx="7">
                  <c:v>37.0</c:v>
                </c:pt>
                <c:pt idx="8">
                  <c:v>47.0</c:v>
                </c:pt>
                <c:pt idx="9">
                  <c:v>47.0</c:v>
                </c:pt>
                <c:pt idx="10">
                  <c:v>53.0</c:v>
                </c:pt>
                <c:pt idx="11">
                  <c:v>63.0</c:v>
                </c:pt>
              </c:numCache>
            </c:numRef>
          </c:val>
        </c:ser>
        <c:dLbls>
          <c:showLegendKey val="0"/>
          <c:showVal val="0"/>
          <c:showCatName val="0"/>
          <c:showSerName val="0"/>
          <c:showPercent val="0"/>
          <c:showBubbleSize val="0"/>
        </c:dLbls>
        <c:gapWidth val="55"/>
        <c:overlap val="100"/>
        <c:axId val="-2087686440"/>
        <c:axId val="-2087683352"/>
      </c:barChart>
      <c:catAx>
        <c:axId val="-2087686440"/>
        <c:scaling>
          <c:orientation val="minMax"/>
        </c:scaling>
        <c:delete val="0"/>
        <c:axPos val="b"/>
        <c:numFmt formatCode="General" sourceLinked="0"/>
        <c:majorTickMark val="none"/>
        <c:minorTickMark val="none"/>
        <c:tickLblPos val="nextTo"/>
        <c:txPr>
          <a:bodyPr/>
          <a:lstStyle/>
          <a:p>
            <a:pPr>
              <a:defRPr lang="ja-JP"/>
            </a:pPr>
            <a:endParaRPr lang="ja-JP"/>
          </a:p>
        </c:txPr>
        <c:crossAx val="-2087683352"/>
        <c:crosses val="autoZero"/>
        <c:auto val="1"/>
        <c:lblAlgn val="ctr"/>
        <c:lblOffset val="100"/>
        <c:noMultiLvlLbl val="0"/>
      </c:catAx>
      <c:valAx>
        <c:axId val="-208768335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87686440"/>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アメリカ人男性</a:t>
            </a:r>
            <a:endParaRPr lang="en-US" dirty="0"/>
          </a:p>
        </c:rich>
      </c:tx>
      <c:layout/>
      <c:overlay val="0"/>
    </c:title>
    <c:autoTitleDeleted val="0"/>
    <c:plotArea>
      <c:layout/>
      <c:barChart>
        <c:barDir val="col"/>
        <c:grouping val="percentStacked"/>
        <c:varyColors val="0"/>
        <c:ser>
          <c:idx val="0"/>
          <c:order val="0"/>
          <c:tx>
            <c:strRef>
              <c:f>Sheet1!$B$209</c:f>
              <c:strCache>
                <c:ptCount val="1"/>
                <c:pt idx="0">
                  <c:v>Very Unimportant</c:v>
                </c:pt>
              </c:strCache>
            </c:strRef>
          </c:tx>
          <c:invertIfNegative val="0"/>
          <c:cat>
            <c:strRef>
              <c:f>Sheet1!$A$210:$A$213</c:f>
              <c:strCache>
                <c:ptCount val="4"/>
                <c:pt idx="0">
                  <c:v>High Income</c:v>
                </c:pt>
                <c:pt idx="1">
                  <c:v>Is Religious</c:v>
                </c:pt>
                <c:pt idx="2">
                  <c:v>Highly Educated</c:v>
                </c:pt>
                <c:pt idx="3">
                  <c:v>High Social Status</c:v>
                </c:pt>
              </c:strCache>
            </c:strRef>
          </c:cat>
          <c:val>
            <c:numRef>
              <c:f>Sheet1!$B$210:$B$213</c:f>
              <c:numCache>
                <c:formatCode>General</c:formatCode>
                <c:ptCount val="4"/>
                <c:pt idx="0">
                  <c:v>10.0</c:v>
                </c:pt>
                <c:pt idx="1">
                  <c:v>60.0</c:v>
                </c:pt>
                <c:pt idx="2">
                  <c:v>0.0</c:v>
                </c:pt>
                <c:pt idx="3">
                  <c:v>15.0</c:v>
                </c:pt>
              </c:numCache>
            </c:numRef>
          </c:val>
        </c:ser>
        <c:ser>
          <c:idx val="1"/>
          <c:order val="1"/>
          <c:tx>
            <c:strRef>
              <c:f>Sheet1!$C$209</c:f>
              <c:strCache>
                <c:ptCount val="1"/>
                <c:pt idx="0">
                  <c:v>Unimportant</c:v>
                </c:pt>
              </c:strCache>
            </c:strRef>
          </c:tx>
          <c:invertIfNegative val="0"/>
          <c:cat>
            <c:strRef>
              <c:f>Sheet1!$A$210:$A$213</c:f>
              <c:strCache>
                <c:ptCount val="4"/>
                <c:pt idx="0">
                  <c:v>High Income</c:v>
                </c:pt>
                <c:pt idx="1">
                  <c:v>Is Religious</c:v>
                </c:pt>
                <c:pt idx="2">
                  <c:v>Highly Educated</c:v>
                </c:pt>
                <c:pt idx="3">
                  <c:v>High Social Status</c:v>
                </c:pt>
              </c:strCache>
            </c:strRef>
          </c:cat>
          <c:val>
            <c:numRef>
              <c:f>Sheet1!$C$210:$C$213</c:f>
              <c:numCache>
                <c:formatCode>General</c:formatCode>
                <c:ptCount val="4"/>
                <c:pt idx="0">
                  <c:v>20.0</c:v>
                </c:pt>
                <c:pt idx="1">
                  <c:v>20.0</c:v>
                </c:pt>
                <c:pt idx="2">
                  <c:v>5.0</c:v>
                </c:pt>
                <c:pt idx="3">
                  <c:v>15.0</c:v>
                </c:pt>
              </c:numCache>
            </c:numRef>
          </c:val>
        </c:ser>
        <c:ser>
          <c:idx val="2"/>
          <c:order val="2"/>
          <c:tx>
            <c:strRef>
              <c:f>Sheet1!$D$209</c:f>
              <c:strCache>
                <c:ptCount val="1"/>
                <c:pt idx="0">
                  <c:v>Average</c:v>
                </c:pt>
              </c:strCache>
            </c:strRef>
          </c:tx>
          <c:invertIfNegative val="0"/>
          <c:cat>
            <c:strRef>
              <c:f>Sheet1!$A$210:$A$213</c:f>
              <c:strCache>
                <c:ptCount val="4"/>
                <c:pt idx="0">
                  <c:v>High Income</c:v>
                </c:pt>
                <c:pt idx="1">
                  <c:v>Is Religious</c:v>
                </c:pt>
                <c:pt idx="2">
                  <c:v>Highly Educated</c:v>
                </c:pt>
                <c:pt idx="3">
                  <c:v>High Social Status</c:v>
                </c:pt>
              </c:strCache>
            </c:strRef>
          </c:cat>
          <c:val>
            <c:numRef>
              <c:f>Sheet1!$D$210:$D$213</c:f>
              <c:numCache>
                <c:formatCode>General</c:formatCode>
                <c:ptCount val="4"/>
                <c:pt idx="0">
                  <c:v>35.0</c:v>
                </c:pt>
                <c:pt idx="1">
                  <c:v>10.0</c:v>
                </c:pt>
                <c:pt idx="2">
                  <c:v>35.0</c:v>
                </c:pt>
                <c:pt idx="3">
                  <c:v>45.0</c:v>
                </c:pt>
              </c:numCache>
            </c:numRef>
          </c:val>
        </c:ser>
        <c:ser>
          <c:idx val="3"/>
          <c:order val="3"/>
          <c:tx>
            <c:strRef>
              <c:f>Sheet1!$E$209</c:f>
              <c:strCache>
                <c:ptCount val="1"/>
                <c:pt idx="0">
                  <c:v>Important</c:v>
                </c:pt>
              </c:strCache>
            </c:strRef>
          </c:tx>
          <c:invertIfNegative val="0"/>
          <c:cat>
            <c:strRef>
              <c:f>Sheet1!$A$210:$A$213</c:f>
              <c:strCache>
                <c:ptCount val="4"/>
                <c:pt idx="0">
                  <c:v>High Income</c:v>
                </c:pt>
                <c:pt idx="1">
                  <c:v>Is Religious</c:v>
                </c:pt>
                <c:pt idx="2">
                  <c:v>Highly Educated</c:v>
                </c:pt>
                <c:pt idx="3">
                  <c:v>High Social Status</c:v>
                </c:pt>
              </c:strCache>
            </c:strRef>
          </c:cat>
          <c:val>
            <c:numRef>
              <c:f>Sheet1!$E$210:$E$213</c:f>
              <c:numCache>
                <c:formatCode>General</c:formatCode>
                <c:ptCount val="4"/>
                <c:pt idx="0">
                  <c:v>35.0</c:v>
                </c:pt>
                <c:pt idx="1">
                  <c:v>10.0</c:v>
                </c:pt>
                <c:pt idx="2">
                  <c:v>55.0</c:v>
                </c:pt>
                <c:pt idx="3">
                  <c:v>15.0</c:v>
                </c:pt>
              </c:numCache>
            </c:numRef>
          </c:val>
        </c:ser>
        <c:ser>
          <c:idx val="4"/>
          <c:order val="4"/>
          <c:tx>
            <c:strRef>
              <c:f>Sheet1!$F$209</c:f>
              <c:strCache>
                <c:ptCount val="1"/>
                <c:pt idx="0">
                  <c:v>Very Important</c:v>
                </c:pt>
              </c:strCache>
            </c:strRef>
          </c:tx>
          <c:invertIfNegative val="0"/>
          <c:cat>
            <c:strRef>
              <c:f>Sheet1!$A$210:$A$213</c:f>
              <c:strCache>
                <c:ptCount val="4"/>
                <c:pt idx="0">
                  <c:v>High Income</c:v>
                </c:pt>
                <c:pt idx="1">
                  <c:v>Is Religious</c:v>
                </c:pt>
                <c:pt idx="2">
                  <c:v>Highly Educated</c:v>
                </c:pt>
                <c:pt idx="3">
                  <c:v>High Social Status</c:v>
                </c:pt>
              </c:strCache>
            </c:strRef>
          </c:cat>
          <c:val>
            <c:numRef>
              <c:f>Sheet1!$F$210:$F$213</c:f>
              <c:numCache>
                <c:formatCode>General</c:formatCode>
                <c:ptCount val="4"/>
                <c:pt idx="0">
                  <c:v>0.0</c:v>
                </c:pt>
                <c:pt idx="1">
                  <c:v>0.0</c:v>
                </c:pt>
                <c:pt idx="2">
                  <c:v>5.0</c:v>
                </c:pt>
                <c:pt idx="3">
                  <c:v>10.0</c:v>
                </c:pt>
              </c:numCache>
            </c:numRef>
          </c:val>
        </c:ser>
        <c:dLbls>
          <c:showLegendKey val="0"/>
          <c:showVal val="0"/>
          <c:showCatName val="0"/>
          <c:showSerName val="0"/>
          <c:showPercent val="0"/>
          <c:showBubbleSize val="0"/>
        </c:dLbls>
        <c:gapWidth val="55"/>
        <c:overlap val="100"/>
        <c:axId val="-2097984792"/>
        <c:axId val="-2097522200"/>
      </c:barChart>
      <c:catAx>
        <c:axId val="-2097984792"/>
        <c:scaling>
          <c:orientation val="minMax"/>
        </c:scaling>
        <c:delete val="0"/>
        <c:axPos val="b"/>
        <c:numFmt formatCode="General" sourceLinked="0"/>
        <c:majorTickMark val="none"/>
        <c:minorTickMark val="none"/>
        <c:tickLblPos val="nextTo"/>
        <c:txPr>
          <a:bodyPr/>
          <a:lstStyle/>
          <a:p>
            <a:pPr>
              <a:defRPr lang="ja-JP"/>
            </a:pPr>
            <a:endParaRPr lang="ja-JP"/>
          </a:p>
        </c:txPr>
        <c:crossAx val="-2097522200"/>
        <c:crosses val="autoZero"/>
        <c:auto val="1"/>
        <c:lblAlgn val="ctr"/>
        <c:lblOffset val="100"/>
        <c:noMultiLvlLbl val="0"/>
      </c:catAx>
      <c:valAx>
        <c:axId val="-2097522200"/>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984792"/>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日本人男性</a:t>
            </a:r>
            <a:endParaRPr lang="en-US" dirty="0"/>
          </a:p>
        </c:rich>
      </c:tx>
      <c:layout/>
      <c:overlay val="0"/>
    </c:title>
    <c:autoTitleDeleted val="0"/>
    <c:plotArea>
      <c:layout/>
      <c:barChart>
        <c:barDir val="col"/>
        <c:grouping val="percentStacked"/>
        <c:varyColors val="0"/>
        <c:ser>
          <c:idx val="0"/>
          <c:order val="0"/>
          <c:tx>
            <c:strRef>
              <c:f>Sheet1!$B$217</c:f>
              <c:strCache>
                <c:ptCount val="1"/>
                <c:pt idx="0">
                  <c:v>Very Unimportant</c:v>
                </c:pt>
              </c:strCache>
            </c:strRef>
          </c:tx>
          <c:invertIfNegative val="0"/>
          <c:cat>
            <c:strRef>
              <c:f>Sheet1!$A$218:$A$221</c:f>
              <c:strCache>
                <c:ptCount val="4"/>
                <c:pt idx="0">
                  <c:v>Is Religious</c:v>
                </c:pt>
                <c:pt idx="1">
                  <c:v>High Income</c:v>
                </c:pt>
                <c:pt idx="2">
                  <c:v>High Social Status</c:v>
                </c:pt>
                <c:pt idx="3">
                  <c:v>Highly Educated</c:v>
                </c:pt>
              </c:strCache>
            </c:strRef>
          </c:cat>
          <c:val>
            <c:numRef>
              <c:f>Sheet1!$B$218:$B$221</c:f>
              <c:numCache>
                <c:formatCode>General</c:formatCode>
                <c:ptCount val="4"/>
                <c:pt idx="0">
                  <c:v>21.0</c:v>
                </c:pt>
                <c:pt idx="1">
                  <c:v>5.0</c:v>
                </c:pt>
                <c:pt idx="2">
                  <c:v>5.0</c:v>
                </c:pt>
                <c:pt idx="3">
                  <c:v>0.0</c:v>
                </c:pt>
              </c:numCache>
            </c:numRef>
          </c:val>
        </c:ser>
        <c:ser>
          <c:idx val="1"/>
          <c:order val="1"/>
          <c:tx>
            <c:strRef>
              <c:f>Sheet1!$C$217</c:f>
              <c:strCache>
                <c:ptCount val="1"/>
                <c:pt idx="0">
                  <c:v>Unimportant</c:v>
                </c:pt>
              </c:strCache>
            </c:strRef>
          </c:tx>
          <c:invertIfNegative val="0"/>
          <c:cat>
            <c:strRef>
              <c:f>Sheet1!$A$218:$A$221</c:f>
              <c:strCache>
                <c:ptCount val="4"/>
                <c:pt idx="0">
                  <c:v>Is Religious</c:v>
                </c:pt>
                <c:pt idx="1">
                  <c:v>High Income</c:v>
                </c:pt>
                <c:pt idx="2">
                  <c:v>High Social Status</c:v>
                </c:pt>
                <c:pt idx="3">
                  <c:v>Highly Educated</c:v>
                </c:pt>
              </c:strCache>
            </c:strRef>
          </c:cat>
          <c:val>
            <c:numRef>
              <c:f>Sheet1!$C$218:$C$221</c:f>
              <c:numCache>
                <c:formatCode>General</c:formatCode>
                <c:ptCount val="4"/>
                <c:pt idx="0">
                  <c:v>11.0</c:v>
                </c:pt>
                <c:pt idx="1">
                  <c:v>5.0</c:v>
                </c:pt>
                <c:pt idx="2">
                  <c:v>5.0</c:v>
                </c:pt>
                <c:pt idx="3">
                  <c:v>5.0</c:v>
                </c:pt>
              </c:numCache>
            </c:numRef>
          </c:val>
        </c:ser>
        <c:ser>
          <c:idx val="2"/>
          <c:order val="2"/>
          <c:tx>
            <c:strRef>
              <c:f>Sheet1!$D$217</c:f>
              <c:strCache>
                <c:ptCount val="1"/>
                <c:pt idx="0">
                  <c:v>Average</c:v>
                </c:pt>
              </c:strCache>
            </c:strRef>
          </c:tx>
          <c:invertIfNegative val="0"/>
          <c:cat>
            <c:strRef>
              <c:f>Sheet1!$A$218:$A$221</c:f>
              <c:strCache>
                <c:ptCount val="4"/>
                <c:pt idx="0">
                  <c:v>Is Religious</c:v>
                </c:pt>
                <c:pt idx="1">
                  <c:v>High Income</c:v>
                </c:pt>
                <c:pt idx="2">
                  <c:v>High Social Status</c:v>
                </c:pt>
                <c:pt idx="3">
                  <c:v>Highly Educated</c:v>
                </c:pt>
              </c:strCache>
            </c:strRef>
          </c:cat>
          <c:val>
            <c:numRef>
              <c:f>Sheet1!$D$218:$D$221</c:f>
              <c:numCache>
                <c:formatCode>General</c:formatCode>
                <c:ptCount val="4"/>
                <c:pt idx="0">
                  <c:v>63.0</c:v>
                </c:pt>
                <c:pt idx="1">
                  <c:v>16.0</c:v>
                </c:pt>
                <c:pt idx="2">
                  <c:v>26.0</c:v>
                </c:pt>
                <c:pt idx="3">
                  <c:v>32.0</c:v>
                </c:pt>
              </c:numCache>
            </c:numRef>
          </c:val>
        </c:ser>
        <c:ser>
          <c:idx val="3"/>
          <c:order val="3"/>
          <c:tx>
            <c:strRef>
              <c:f>Sheet1!$E$217</c:f>
              <c:strCache>
                <c:ptCount val="1"/>
                <c:pt idx="0">
                  <c:v>Important</c:v>
                </c:pt>
              </c:strCache>
            </c:strRef>
          </c:tx>
          <c:invertIfNegative val="0"/>
          <c:cat>
            <c:strRef>
              <c:f>Sheet1!$A$218:$A$221</c:f>
              <c:strCache>
                <c:ptCount val="4"/>
                <c:pt idx="0">
                  <c:v>Is Religious</c:v>
                </c:pt>
                <c:pt idx="1">
                  <c:v>High Income</c:v>
                </c:pt>
                <c:pt idx="2">
                  <c:v>High Social Status</c:v>
                </c:pt>
                <c:pt idx="3">
                  <c:v>Highly Educated</c:v>
                </c:pt>
              </c:strCache>
            </c:strRef>
          </c:cat>
          <c:val>
            <c:numRef>
              <c:f>Sheet1!$E$218:$E$221</c:f>
              <c:numCache>
                <c:formatCode>General</c:formatCode>
                <c:ptCount val="4"/>
                <c:pt idx="0">
                  <c:v>0.0</c:v>
                </c:pt>
                <c:pt idx="1">
                  <c:v>68.0</c:v>
                </c:pt>
                <c:pt idx="2">
                  <c:v>53.0</c:v>
                </c:pt>
                <c:pt idx="3">
                  <c:v>47.0</c:v>
                </c:pt>
              </c:numCache>
            </c:numRef>
          </c:val>
        </c:ser>
        <c:ser>
          <c:idx val="4"/>
          <c:order val="4"/>
          <c:tx>
            <c:strRef>
              <c:f>Sheet1!$F$217</c:f>
              <c:strCache>
                <c:ptCount val="1"/>
                <c:pt idx="0">
                  <c:v>Very Important</c:v>
                </c:pt>
              </c:strCache>
            </c:strRef>
          </c:tx>
          <c:invertIfNegative val="0"/>
          <c:cat>
            <c:strRef>
              <c:f>Sheet1!$A$218:$A$221</c:f>
              <c:strCache>
                <c:ptCount val="4"/>
                <c:pt idx="0">
                  <c:v>Is Religious</c:v>
                </c:pt>
                <c:pt idx="1">
                  <c:v>High Income</c:v>
                </c:pt>
                <c:pt idx="2">
                  <c:v>High Social Status</c:v>
                </c:pt>
                <c:pt idx="3">
                  <c:v>Highly Educated</c:v>
                </c:pt>
              </c:strCache>
            </c:strRef>
          </c:cat>
          <c:val>
            <c:numRef>
              <c:f>Sheet1!$F$218:$F$221</c:f>
              <c:numCache>
                <c:formatCode>General</c:formatCode>
                <c:ptCount val="4"/>
                <c:pt idx="0">
                  <c:v>1.0</c:v>
                </c:pt>
                <c:pt idx="1">
                  <c:v>5.0</c:v>
                </c:pt>
                <c:pt idx="2">
                  <c:v>11.0</c:v>
                </c:pt>
                <c:pt idx="3">
                  <c:v>16.0</c:v>
                </c:pt>
              </c:numCache>
            </c:numRef>
          </c:val>
        </c:ser>
        <c:dLbls>
          <c:showLegendKey val="0"/>
          <c:showVal val="0"/>
          <c:showCatName val="0"/>
          <c:showSerName val="0"/>
          <c:showPercent val="0"/>
          <c:showBubbleSize val="0"/>
        </c:dLbls>
        <c:gapWidth val="55"/>
        <c:overlap val="100"/>
        <c:axId val="-2097913752"/>
        <c:axId val="-2097910664"/>
      </c:barChart>
      <c:catAx>
        <c:axId val="-2097913752"/>
        <c:scaling>
          <c:orientation val="minMax"/>
        </c:scaling>
        <c:delete val="0"/>
        <c:axPos val="b"/>
        <c:numFmt formatCode="General" sourceLinked="0"/>
        <c:majorTickMark val="none"/>
        <c:minorTickMark val="none"/>
        <c:tickLblPos val="nextTo"/>
        <c:txPr>
          <a:bodyPr/>
          <a:lstStyle/>
          <a:p>
            <a:pPr>
              <a:defRPr lang="ja-JP"/>
            </a:pPr>
            <a:endParaRPr lang="ja-JP"/>
          </a:p>
        </c:txPr>
        <c:crossAx val="-2097910664"/>
        <c:crosses val="autoZero"/>
        <c:auto val="1"/>
        <c:lblAlgn val="ctr"/>
        <c:lblOffset val="100"/>
        <c:noMultiLvlLbl val="0"/>
      </c:catAx>
      <c:valAx>
        <c:axId val="-2097910664"/>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913752"/>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dirty="0" smtClean="0"/>
              <a:t>民族性－アメリカ人</a:t>
            </a:r>
            <a:endParaRPr lang="en-US" altLang="ja-JP" dirty="0"/>
          </a:p>
        </c:rich>
      </c:tx>
      <c:layout/>
      <c:overlay val="0"/>
    </c:title>
    <c:autoTitleDeleted val="0"/>
    <c:plotArea>
      <c:layout/>
      <c:pieChart>
        <c:varyColors val="1"/>
        <c:ser>
          <c:idx val="0"/>
          <c:order val="0"/>
          <c:tx>
            <c:strRef>
              <c:f>Sheet1!$B$448</c:f>
              <c:strCache>
                <c:ptCount val="1"/>
                <c:pt idx="0">
                  <c:v>Ethnicity - Americans</c:v>
                </c:pt>
              </c:strCache>
            </c:strRef>
          </c:tx>
          <c:dLbls>
            <c:dLbl>
              <c:idx val="0"/>
              <c:layout/>
              <c:tx>
                <c:rich>
                  <a:bodyPr/>
                  <a:lstStyle/>
                  <a:p>
                    <a:r>
                      <a:rPr lang="ja-JP" altLang="en-US" smtClean="0"/>
                      <a:t>アジア人</a:t>
                    </a:r>
                    <a:r>
                      <a:rPr lang="ja-JP" altLang="en-US" baseline="0" dirty="0"/>
                      <a:t>
</a:t>
                    </a:r>
                    <a:fld id="{BEBBD095-6AEF-4572-B580-C6C5209CFA76}"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ja-JP" altLang="en-US" smtClean="0"/>
                      <a:t>アフリカンアメリカン</a:t>
                    </a:r>
                    <a:r>
                      <a:rPr lang="ja-JP" altLang="en-US" baseline="0" dirty="0"/>
                      <a:t>
</a:t>
                    </a:r>
                    <a:fld id="{7A1B6240-CBCA-4F22-90F1-D4D2B74F5639}"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ja-JP" altLang="en-US" smtClean="0"/>
                      <a:t>白人</a:t>
                    </a:r>
                    <a:r>
                      <a:rPr lang="ja-JP" altLang="en-US" baseline="0" dirty="0"/>
                      <a:t>
</a:t>
                    </a:r>
                    <a:fld id="{444FFE9D-8EED-48E5-B519-B0E7CF1BE270}"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249439085739283"/>
                  <c:y val="0.0653361038203558"/>
                </c:manualLayout>
              </c:layout>
              <c:tx>
                <c:rich>
                  <a:bodyPr/>
                  <a:lstStyle/>
                  <a:p>
                    <a:r>
                      <a:rPr lang="ja-JP" altLang="en-US" dirty="0" smtClean="0"/>
                      <a:t>ヒスパニック</a:t>
                    </a:r>
                    <a:r>
                      <a:rPr lang="ja-JP" altLang="en-US" baseline="0" dirty="0"/>
                      <a:t>
</a:t>
                    </a:r>
                    <a:fld id="{027C531F-7625-4062-8672-1B0F8E914894}"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Sheet1!$A$449:$A$452</c:f>
              <c:strCache>
                <c:ptCount val="4"/>
                <c:pt idx="0">
                  <c:v>Asian</c:v>
                </c:pt>
                <c:pt idx="1">
                  <c:v>African American</c:v>
                </c:pt>
                <c:pt idx="2">
                  <c:v>Caucasian</c:v>
                </c:pt>
                <c:pt idx="3">
                  <c:v>Hispanic</c:v>
                </c:pt>
              </c:strCache>
            </c:strRef>
          </c:cat>
          <c:val>
            <c:numRef>
              <c:f>Sheet1!$B$449:$B$452</c:f>
              <c:numCache>
                <c:formatCode>General</c:formatCode>
                <c:ptCount val="4"/>
                <c:pt idx="0">
                  <c:v>12.0</c:v>
                </c:pt>
                <c:pt idx="1">
                  <c:v>2.0</c:v>
                </c:pt>
                <c:pt idx="2">
                  <c:v>37.0</c:v>
                </c:pt>
                <c:pt idx="3">
                  <c:v>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Sheet1!$B$257</c:f>
              <c:strCache>
                <c:ptCount val="1"/>
                <c:pt idx="0">
                  <c:v>Strongly Disagree</c:v>
                </c:pt>
              </c:strCache>
            </c:strRef>
          </c:tx>
          <c:invertIfNegative val="0"/>
          <c:cat>
            <c:strRef>
              <c:f>Sheet1!$A$258:$A$272</c:f>
              <c:strCache>
                <c:ptCount val="15"/>
                <c:pt idx="0">
                  <c:v>Having lots of muscle is attractive</c:v>
                </c:pt>
                <c:pt idx="1">
                  <c:v>Having a thin body is attractive</c:v>
                </c:pt>
                <c:pt idx="2">
                  <c:v>Being physically stong is attractive</c:v>
                </c:pt>
                <c:pt idx="3">
                  <c:v>Having facial hair is attractive</c:v>
                </c:pt>
                <c:pt idx="4">
                  <c:v>Having an assertive personality is attractive</c:v>
                </c:pt>
                <c:pt idx="5">
                  <c:v>It is important for men to be attractive physically</c:v>
                </c:pt>
                <c:pt idx="6">
                  <c:v>Being able to play a musical instrument is attractive</c:v>
                </c:pt>
                <c:pt idx="7">
                  <c:v>Being able to do household chores is attractive</c:v>
                </c:pt>
                <c:pt idx="8">
                  <c:v>Having a good sense of style is attractive</c:v>
                </c:pt>
                <c:pt idx="9">
                  <c:v>Having an interesting hobby is attractive</c:v>
                </c:pt>
                <c:pt idx="10">
                  <c:v>Being good with children is attractive</c:v>
                </c:pt>
                <c:pt idx="11">
                  <c:v>Being confident is attractive</c:v>
                </c:pt>
                <c:pt idx="12">
                  <c:v>Being honest is attractive</c:v>
                </c:pt>
                <c:pt idx="13">
                  <c:v>Having passion in what you do is attractive</c:v>
                </c:pt>
                <c:pt idx="14">
                  <c:v>Having a good sense of humor is attractive</c:v>
                </c:pt>
              </c:strCache>
            </c:strRef>
          </c:cat>
          <c:val>
            <c:numRef>
              <c:f>Sheet1!$B$258:$B$272</c:f>
              <c:numCache>
                <c:formatCode>General</c:formatCode>
                <c:ptCount val="15"/>
                <c:pt idx="0">
                  <c:v>6.0</c:v>
                </c:pt>
                <c:pt idx="1">
                  <c:v>6.0</c:v>
                </c:pt>
                <c:pt idx="2">
                  <c:v>0.0</c:v>
                </c:pt>
                <c:pt idx="3">
                  <c:v>6.0</c:v>
                </c:pt>
                <c:pt idx="4">
                  <c:v>3.0</c:v>
                </c:pt>
                <c:pt idx="5">
                  <c:v>0.0</c:v>
                </c:pt>
                <c:pt idx="6">
                  <c:v>0.0</c:v>
                </c:pt>
                <c:pt idx="7">
                  <c:v>0.0</c:v>
                </c:pt>
                <c:pt idx="8">
                  <c:v>3.0</c:v>
                </c:pt>
                <c:pt idx="9">
                  <c:v>0.0</c:v>
                </c:pt>
                <c:pt idx="10">
                  <c:v>3.0</c:v>
                </c:pt>
                <c:pt idx="11">
                  <c:v>0.0</c:v>
                </c:pt>
                <c:pt idx="12">
                  <c:v>0.0</c:v>
                </c:pt>
                <c:pt idx="13">
                  <c:v>0.0</c:v>
                </c:pt>
                <c:pt idx="14">
                  <c:v>0.0</c:v>
                </c:pt>
              </c:numCache>
            </c:numRef>
          </c:val>
        </c:ser>
        <c:ser>
          <c:idx val="1"/>
          <c:order val="1"/>
          <c:tx>
            <c:strRef>
              <c:f>Sheet1!$C$257</c:f>
              <c:strCache>
                <c:ptCount val="1"/>
                <c:pt idx="0">
                  <c:v>Disagree</c:v>
                </c:pt>
              </c:strCache>
            </c:strRef>
          </c:tx>
          <c:invertIfNegative val="0"/>
          <c:cat>
            <c:strRef>
              <c:f>Sheet1!$A$258:$A$272</c:f>
              <c:strCache>
                <c:ptCount val="15"/>
                <c:pt idx="0">
                  <c:v>Having lots of muscle is attractive</c:v>
                </c:pt>
                <c:pt idx="1">
                  <c:v>Having a thin body is attractive</c:v>
                </c:pt>
                <c:pt idx="2">
                  <c:v>Being physically stong is attractive</c:v>
                </c:pt>
                <c:pt idx="3">
                  <c:v>Having facial hair is attractive</c:v>
                </c:pt>
                <c:pt idx="4">
                  <c:v>Having an assertive personality is attractive</c:v>
                </c:pt>
                <c:pt idx="5">
                  <c:v>It is important for men to be attractive physically</c:v>
                </c:pt>
                <c:pt idx="6">
                  <c:v>Being able to play a musical instrument is attractive</c:v>
                </c:pt>
                <c:pt idx="7">
                  <c:v>Being able to do household chores is attractive</c:v>
                </c:pt>
                <c:pt idx="8">
                  <c:v>Having a good sense of style is attractive</c:v>
                </c:pt>
                <c:pt idx="9">
                  <c:v>Having an interesting hobby is attractive</c:v>
                </c:pt>
                <c:pt idx="10">
                  <c:v>Being good with children is attractive</c:v>
                </c:pt>
                <c:pt idx="11">
                  <c:v>Being confident is attractive</c:v>
                </c:pt>
                <c:pt idx="12">
                  <c:v>Being honest is attractive</c:v>
                </c:pt>
                <c:pt idx="13">
                  <c:v>Having passion in what you do is attractive</c:v>
                </c:pt>
                <c:pt idx="14">
                  <c:v>Having a good sense of humor is attractive</c:v>
                </c:pt>
              </c:strCache>
            </c:strRef>
          </c:cat>
          <c:val>
            <c:numRef>
              <c:f>Sheet1!$C$258:$C$272</c:f>
              <c:numCache>
                <c:formatCode>General</c:formatCode>
                <c:ptCount val="15"/>
                <c:pt idx="0">
                  <c:v>47.0</c:v>
                </c:pt>
                <c:pt idx="1">
                  <c:v>15.0</c:v>
                </c:pt>
                <c:pt idx="2">
                  <c:v>6.0</c:v>
                </c:pt>
                <c:pt idx="3">
                  <c:v>9.0</c:v>
                </c:pt>
                <c:pt idx="4">
                  <c:v>3.0</c:v>
                </c:pt>
                <c:pt idx="5">
                  <c:v>6.0</c:v>
                </c:pt>
                <c:pt idx="6">
                  <c:v>0.0</c:v>
                </c:pt>
                <c:pt idx="7">
                  <c:v>0.0</c:v>
                </c:pt>
                <c:pt idx="8">
                  <c:v>3.0</c:v>
                </c:pt>
                <c:pt idx="9">
                  <c:v>0.0</c:v>
                </c:pt>
                <c:pt idx="10">
                  <c:v>3.0</c:v>
                </c:pt>
                <c:pt idx="11">
                  <c:v>0.0</c:v>
                </c:pt>
                <c:pt idx="12">
                  <c:v>0.0</c:v>
                </c:pt>
                <c:pt idx="13">
                  <c:v>0.0</c:v>
                </c:pt>
                <c:pt idx="14">
                  <c:v>0.0</c:v>
                </c:pt>
              </c:numCache>
            </c:numRef>
          </c:val>
        </c:ser>
        <c:ser>
          <c:idx val="2"/>
          <c:order val="2"/>
          <c:tx>
            <c:strRef>
              <c:f>Sheet1!$D$257</c:f>
              <c:strCache>
                <c:ptCount val="1"/>
                <c:pt idx="0">
                  <c:v>Neutral</c:v>
                </c:pt>
              </c:strCache>
            </c:strRef>
          </c:tx>
          <c:invertIfNegative val="0"/>
          <c:cat>
            <c:strRef>
              <c:f>Sheet1!$A$258:$A$272</c:f>
              <c:strCache>
                <c:ptCount val="15"/>
                <c:pt idx="0">
                  <c:v>Having lots of muscle is attractive</c:v>
                </c:pt>
                <c:pt idx="1">
                  <c:v>Having a thin body is attractive</c:v>
                </c:pt>
                <c:pt idx="2">
                  <c:v>Being physically stong is attractive</c:v>
                </c:pt>
                <c:pt idx="3">
                  <c:v>Having facial hair is attractive</c:v>
                </c:pt>
                <c:pt idx="4">
                  <c:v>Having an assertive personality is attractive</c:v>
                </c:pt>
                <c:pt idx="5">
                  <c:v>It is important for men to be attractive physically</c:v>
                </c:pt>
                <c:pt idx="6">
                  <c:v>Being able to play a musical instrument is attractive</c:v>
                </c:pt>
                <c:pt idx="7">
                  <c:v>Being able to do household chores is attractive</c:v>
                </c:pt>
                <c:pt idx="8">
                  <c:v>Having a good sense of style is attractive</c:v>
                </c:pt>
                <c:pt idx="9">
                  <c:v>Having an interesting hobby is attractive</c:v>
                </c:pt>
                <c:pt idx="10">
                  <c:v>Being good with children is attractive</c:v>
                </c:pt>
                <c:pt idx="11">
                  <c:v>Being confident is attractive</c:v>
                </c:pt>
                <c:pt idx="12">
                  <c:v>Being honest is attractive</c:v>
                </c:pt>
                <c:pt idx="13">
                  <c:v>Having passion in what you do is attractive</c:v>
                </c:pt>
                <c:pt idx="14">
                  <c:v>Having a good sense of humor is attractive</c:v>
                </c:pt>
              </c:strCache>
            </c:strRef>
          </c:cat>
          <c:val>
            <c:numRef>
              <c:f>Sheet1!$D$258:$D$272</c:f>
              <c:numCache>
                <c:formatCode>General</c:formatCode>
                <c:ptCount val="15"/>
                <c:pt idx="0">
                  <c:v>38.0</c:v>
                </c:pt>
                <c:pt idx="1">
                  <c:v>59.0</c:v>
                </c:pt>
                <c:pt idx="2">
                  <c:v>26.0</c:v>
                </c:pt>
                <c:pt idx="3">
                  <c:v>53.0</c:v>
                </c:pt>
                <c:pt idx="4">
                  <c:v>32.0</c:v>
                </c:pt>
                <c:pt idx="5">
                  <c:v>47.0</c:v>
                </c:pt>
                <c:pt idx="6">
                  <c:v>24.0</c:v>
                </c:pt>
                <c:pt idx="7">
                  <c:v>21.0</c:v>
                </c:pt>
                <c:pt idx="8">
                  <c:v>18.0</c:v>
                </c:pt>
                <c:pt idx="9">
                  <c:v>15.0</c:v>
                </c:pt>
                <c:pt idx="10">
                  <c:v>24.0</c:v>
                </c:pt>
                <c:pt idx="11">
                  <c:v>3.0</c:v>
                </c:pt>
                <c:pt idx="12">
                  <c:v>0.0</c:v>
                </c:pt>
                <c:pt idx="13">
                  <c:v>0.0</c:v>
                </c:pt>
                <c:pt idx="14">
                  <c:v>0.0</c:v>
                </c:pt>
              </c:numCache>
            </c:numRef>
          </c:val>
        </c:ser>
        <c:ser>
          <c:idx val="3"/>
          <c:order val="3"/>
          <c:tx>
            <c:strRef>
              <c:f>Sheet1!$E$257</c:f>
              <c:strCache>
                <c:ptCount val="1"/>
                <c:pt idx="0">
                  <c:v>Agree</c:v>
                </c:pt>
              </c:strCache>
            </c:strRef>
          </c:tx>
          <c:invertIfNegative val="0"/>
          <c:cat>
            <c:strRef>
              <c:f>Sheet1!$A$258:$A$272</c:f>
              <c:strCache>
                <c:ptCount val="15"/>
                <c:pt idx="0">
                  <c:v>Having lots of muscle is attractive</c:v>
                </c:pt>
                <c:pt idx="1">
                  <c:v>Having a thin body is attractive</c:v>
                </c:pt>
                <c:pt idx="2">
                  <c:v>Being physically stong is attractive</c:v>
                </c:pt>
                <c:pt idx="3">
                  <c:v>Having facial hair is attractive</c:v>
                </c:pt>
                <c:pt idx="4">
                  <c:v>Having an assertive personality is attractive</c:v>
                </c:pt>
                <c:pt idx="5">
                  <c:v>It is important for men to be attractive physically</c:v>
                </c:pt>
                <c:pt idx="6">
                  <c:v>Being able to play a musical instrument is attractive</c:v>
                </c:pt>
                <c:pt idx="7">
                  <c:v>Being able to do household chores is attractive</c:v>
                </c:pt>
                <c:pt idx="8">
                  <c:v>Having a good sense of style is attractive</c:v>
                </c:pt>
                <c:pt idx="9">
                  <c:v>Having an interesting hobby is attractive</c:v>
                </c:pt>
                <c:pt idx="10">
                  <c:v>Being good with children is attractive</c:v>
                </c:pt>
                <c:pt idx="11">
                  <c:v>Being confident is attractive</c:v>
                </c:pt>
                <c:pt idx="12">
                  <c:v>Being honest is attractive</c:v>
                </c:pt>
                <c:pt idx="13">
                  <c:v>Having passion in what you do is attractive</c:v>
                </c:pt>
                <c:pt idx="14">
                  <c:v>Having a good sense of humor is attractive</c:v>
                </c:pt>
              </c:strCache>
            </c:strRef>
          </c:cat>
          <c:val>
            <c:numRef>
              <c:f>Sheet1!$E$258:$E$272</c:f>
              <c:numCache>
                <c:formatCode>General</c:formatCode>
                <c:ptCount val="15"/>
                <c:pt idx="0">
                  <c:v>9.0</c:v>
                </c:pt>
                <c:pt idx="1">
                  <c:v>12.0</c:v>
                </c:pt>
                <c:pt idx="2">
                  <c:v>59.0</c:v>
                </c:pt>
                <c:pt idx="3">
                  <c:v>24.0</c:v>
                </c:pt>
                <c:pt idx="4">
                  <c:v>53.0</c:v>
                </c:pt>
                <c:pt idx="5">
                  <c:v>32.0</c:v>
                </c:pt>
                <c:pt idx="6">
                  <c:v>59.0</c:v>
                </c:pt>
                <c:pt idx="7">
                  <c:v>56.0</c:v>
                </c:pt>
                <c:pt idx="8">
                  <c:v>44.0</c:v>
                </c:pt>
                <c:pt idx="9">
                  <c:v>47.0</c:v>
                </c:pt>
                <c:pt idx="10">
                  <c:v>29.0</c:v>
                </c:pt>
                <c:pt idx="11">
                  <c:v>50.0</c:v>
                </c:pt>
                <c:pt idx="12">
                  <c:v>38.0</c:v>
                </c:pt>
                <c:pt idx="13">
                  <c:v>24.0</c:v>
                </c:pt>
                <c:pt idx="14">
                  <c:v>6.0</c:v>
                </c:pt>
              </c:numCache>
            </c:numRef>
          </c:val>
        </c:ser>
        <c:ser>
          <c:idx val="4"/>
          <c:order val="4"/>
          <c:tx>
            <c:strRef>
              <c:f>Sheet1!$F$257</c:f>
              <c:strCache>
                <c:ptCount val="1"/>
                <c:pt idx="0">
                  <c:v>Strongly Agree</c:v>
                </c:pt>
              </c:strCache>
            </c:strRef>
          </c:tx>
          <c:invertIfNegative val="0"/>
          <c:cat>
            <c:strRef>
              <c:f>Sheet1!$A$258:$A$272</c:f>
              <c:strCache>
                <c:ptCount val="15"/>
                <c:pt idx="0">
                  <c:v>Having lots of muscle is attractive</c:v>
                </c:pt>
                <c:pt idx="1">
                  <c:v>Having a thin body is attractive</c:v>
                </c:pt>
                <c:pt idx="2">
                  <c:v>Being physically stong is attractive</c:v>
                </c:pt>
                <c:pt idx="3">
                  <c:v>Having facial hair is attractive</c:v>
                </c:pt>
                <c:pt idx="4">
                  <c:v>Having an assertive personality is attractive</c:v>
                </c:pt>
                <c:pt idx="5">
                  <c:v>It is important for men to be attractive physically</c:v>
                </c:pt>
                <c:pt idx="6">
                  <c:v>Being able to play a musical instrument is attractive</c:v>
                </c:pt>
                <c:pt idx="7">
                  <c:v>Being able to do household chores is attractive</c:v>
                </c:pt>
                <c:pt idx="8">
                  <c:v>Having a good sense of style is attractive</c:v>
                </c:pt>
                <c:pt idx="9">
                  <c:v>Having an interesting hobby is attractive</c:v>
                </c:pt>
                <c:pt idx="10">
                  <c:v>Being good with children is attractive</c:v>
                </c:pt>
                <c:pt idx="11">
                  <c:v>Being confident is attractive</c:v>
                </c:pt>
                <c:pt idx="12">
                  <c:v>Being honest is attractive</c:v>
                </c:pt>
                <c:pt idx="13">
                  <c:v>Having passion in what you do is attractive</c:v>
                </c:pt>
                <c:pt idx="14">
                  <c:v>Having a good sense of humor is attractive</c:v>
                </c:pt>
              </c:strCache>
            </c:strRef>
          </c:cat>
          <c:val>
            <c:numRef>
              <c:f>Sheet1!$F$258:$F$272</c:f>
              <c:numCache>
                <c:formatCode>General</c:formatCode>
                <c:ptCount val="15"/>
                <c:pt idx="0">
                  <c:v>0.0</c:v>
                </c:pt>
                <c:pt idx="1">
                  <c:v>9.0</c:v>
                </c:pt>
                <c:pt idx="2">
                  <c:v>9.0</c:v>
                </c:pt>
                <c:pt idx="3">
                  <c:v>9.0</c:v>
                </c:pt>
                <c:pt idx="4">
                  <c:v>9.0</c:v>
                </c:pt>
                <c:pt idx="5">
                  <c:v>15.0</c:v>
                </c:pt>
                <c:pt idx="6">
                  <c:v>18.0</c:v>
                </c:pt>
                <c:pt idx="7">
                  <c:v>24.0</c:v>
                </c:pt>
                <c:pt idx="8">
                  <c:v>32.0</c:v>
                </c:pt>
                <c:pt idx="9">
                  <c:v>38.0</c:v>
                </c:pt>
                <c:pt idx="10">
                  <c:v>41.0</c:v>
                </c:pt>
                <c:pt idx="11">
                  <c:v>47.0</c:v>
                </c:pt>
                <c:pt idx="12">
                  <c:v>62.0</c:v>
                </c:pt>
                <c:pt idx="13">
                  <c:v>76.0</c:v>
                </c:pt>
                <c:pt idx="14">
                  <c:v>94.0</c:v>
                </c:pt>
              </c:numCache>
            </c:numRef>
          </c:val>
        </c:ser>
        <c:dLbls>
          <c:showLegendKey val="0"/>
          <c:showVal val="0"/>
          <c:showCatName val="0"/>
          <c:showSerName val="0"/>
          <c:showPercent val="0"/>
          <c:showBubbleSize val="0"/>
        </c:dLbls>
        <c:gapWidth val="150"/>
        <c:overlap val="100"/>
        <c:axId val="-2132699176"/>
        <c:axId val="-2086289192"/>
      </c:barChart>
      <c:catAx>
        <c:axId val="-2132699176"/>
        <c:scaling>
          <c:orientation val="minMax"/>
        </c:scaling>
        <c:delete val="0"/>
        <c:axPos val="l"/>
        <c:numFmt formatCode="General" sourceLinked="0"/>
        <c:majorTickMark val="out"/>
        <c:minorTickMark val="none"/>
        <c:tickLblPos val="nextTo"/>
        <c:txPr>
          <a:bodyPr/>
          <a:lstStyle/>
          <a:p>
            <a:pPr>
              <a:defRPr lang="ja-JP"/>
            </a:pPr>
            <a:endParaRPr lang="ja-JP"/>
          </a:p>
        </c:txPr>
        <c:crossAx val="-2086289192"/>
        <c:crosses val="autoZero"/>
        <c:auto val="1"/>
        <c:lblAlgn val="ctr"/>
        <c:lblOffset val="100"/>
        <c:noMultiLvlLbl val="0"/>
      </c:catAx>
      <c:valAx>
        <c:axId val="-2086289192"/>
        <c:scaling>
          <c:orientation val="minMax"/>
        </c:scaling>
        <c:delete val="0"/>
        <c:axPos val="b"/>
        <c:majorGridlines/>
        <c:numFmt formatCode="0%" sourceLinked="1"/>
        <c:majorTickMark val="out"/>
        <c:minorTickMark val="none"/>
        <c:tickLblPos val="nextTo"/>
        <c:txPr>
          <a:bodyPr/>
          <a:lstStyle/>
          <a:p>
            <a:pPr>
              <a:defRPr lang="ja-JP"/>
            </a:pPr>
            <a:endParaRPr lang="ja-JP"/>
          </a:p>
        </c:txPr>
        <c:crossAx val="-213269917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Sheet1!$B$277</c:f>
              <c:strCache>
                <c:ptCount val="1"/>
                <c:pt idx="0">
                  <c:v>Strongly Disagree</c:v>
                </c:pt>
              </c:strCache>
            </c:strRef>
          </c:tx>
          <c:invertIfNegative val="0"/>
          <c:cat>
            <c:strRef>
              <c:f>Sheet1!$A$278:$A$292</c:f>
              <c:strCache>
                <c:ptCount val="15"/>
                <c:pt idx="0">
                  <c:v>Having facial hair is attractive</c:v>
                </c:pt>
                <c:pt idx="1">
                  <c:v>Having an assertive personality is attractive</c:v>
                </c:pt>
                <c:pt idx="2">
                  <c:v>Having a thin body is attractive</c:v>
                </c:pt>
                <c:pt idx="3">
                  <c:v>Having lots of muscle is attractive</c:v>
                </c:pt>
                <c:pt idx="4">
                  <c:v>It is important for men to be attractive physically</c:v>
                </c:pt>
                <c:pt idx="5">
                  <c:v>Being physically stong is attractive</c:v>
                </c:pt>
                <c:pt idx="6">
                  <c:v>Being able to play a musical instrument is attractive</c:v>
                </c:pt>
                <c:pt idx="7">
                  <c:v>Having a good sense of style is attractive</c:v>
                </c:pt>
                <c:pt idx="8">
                  <c:v>Having passion in what you do is attractive</c:v>
                </c:pt>
                <c:pt idx="9">
                  <c:v>Having an interesting hobby is attractive</c:v>
                </c:pt>
                <c:pt idx="10">
                  <c:v>Having a good sense of humor is attractive</c:v>
                </c:pt>
                <c:pt idx="11">
                  <c:v>Being confident is attractive</c:v>
                </c:pt>
                <c:pt idx="12">
                  <c:v>Being able to do household chores is attractive</c:v>
                </c:pt>
                <c:pt idx="13">
                  <c:v>Being good with children is attractive</c:v>
                </c:pt>
                <c:pt idx="14">
                  <c:v>Being honest is attractive</c:v>
                </c:pt>
              </c:strCache>
            </c:strRef>
          </c:cat>
          <c:val>
            <c:numRef>
              <c:f>Sheet1!$B$278:$B$292</c:f>
              <c:numCache>
                <c:formatCode>General</c:formatCode>
                <c:ptCount val="15"/>
                <c:pt idx="0">
                  <c:v>13.0</c:v>
                </c:pt>
                <c:pt idx="1">
                  <c:v>6.0</c:v>
                </c:pt>
                <c:pt idx="2">
                  <c:v>13.0</c:v>
                </c:pt>
                <c:pt idx="3">
                  <c:v>0.0</c:v>
                </c:pt>
                <c:pt idx="4">
                  <c:v>0.0</c:v>
                </c:pt>
                <c:pt idx="5">
                  <c:v>0.0</c:v>
                </c:pt>
                <c:pt idx="6">
                  <c:v>3.0</c:v>
                </c:pt>
                <c:pt idx="7">
                  <c:v>3.0</c:v>
                </c:pt>
                <c:pt idx="8">
                  <c:v>3.0</c:v>
                </c:pt>
                <c:pt idx="9">
                  <c:v>0.0</c:v>
                </c:pt>
                <c:pt idx="10">
                  <c:v>0.0</c:v>
                </c:pt>
                <c:pt idx="11">
                  <c:v>0.0</c:v>
                </c:pt>
                <c:pt idx="12">
                  <c:v>0.0</c:v>
                </c:pt>
                <c:pt idx="13">
                  <c:v>0.0</c:v>
                </c:pt>
                <c:pt idx="14">
                  <c:v>0.0</c:v>
                </c:pt>
              </c:numCache>
            </c:numRef>
          </c:val>
        </c:ser>
        <c:ser>
          <c:idx val="1"/>
          <c:order val="1"/>
          <c:tx>
            <c:strRef>
              <c:f>Sheet1!$C$277</c:f>
              <c:strCache>
                <c:ptCount val="1"/>
                <c:pt idx="0">
                  <c:v>Disagree</c:v>
                </c:pt>
              </c:strCache>
            </c:strRef>
          </c:tx>
          <c:invertIfNegative val="0"/>
          <c:cat>
            <c:strRef>
              <c:f>Sheet1!$A$278:$A$292</c:f>
              <c:strCache>
                <c:ptCount val="15"/>
                <c:pt idx="0">
                  <c:v>Having facial hair is attractive</c:v>
                </c:pt>
                <c:pt idx="1">
                  <c:v>Having an assertive personality is attractive</c:v>
                </c:pt>
                <c:pt idx="2">
                  <c:v>Having a thin body is attractive</c:v>
                </c:pt>
                <c:pt idx="3">
                  <c:v>Having lots of muscle is attractive</c:v>
                </c:pt>
                <c:pt idx="4">
                  <c:v>It is important for men to be attractive physically</c:v>
                </c:pt>
                <c:pt idx="5">
                  <c:v>Being physically stong is attractive</c:v>
                </c:pt>
                <c:pt idx="6">
                  <c:v>Being able to play a musical instrument is attractive</c:v>
                </c:pt>
                <c:pt idx="7">
                  <c:v>Having a good sense of style is attractive</c:v>
                </c:pt>
                <c:pt idx="8">
                  <c:v>Having passion in what you do is attractive</c:v>
                </c:pt>
                <c:pt idx="9">
                  <c:v>Having an interesting hobby is attractive</c:v>
                </c:pt>
                <c:pt idx="10">
                  <c:v>Having a good sense of humor is attractive</c:v>
                </c:pt>
                <c:pt idx="11">
                  <c:v>Being confident is attractive</c:v>
                </c:pt>
                <c:pt idx="12">
                  <c:v>Being able to do household chores is attractive</c:v>
                </c:pt>
                <c:pt idx="13">
                  <c:v>Being good with children is attractive</c:v>
                </c:pt>
                <c:pt idx="14">
                  <c:v>Being honest is attractive</c:v>
                </c:pt>
              </c:strCache>
            </c:strRef>
          </c:cat>
          <c:val>
            <c:numRef>
              <c:f>Sheet1!$C$278:$C$292</c:f>
              <c:numCache>
                <c:formatCode>General</c:formatCode>
                <c:ptCount val="15"/>
                <c:pt idx="0">
                  <c:v>16.0</c:v>
                </c:pt>
                <c:pt idx="1">
                  <c:v>39.0</c:v>
                </c:pt>
                <c:pt idx="2">
                  <c:v>42.0</c:v>
                </c:pt>
                <c:pt idx="3">
                  <c:v>23.0</c:v>
                </c:pt>
                <c:pt idx="4">
                  <c:v>0.0</c:v>
                </c:pt>
                <c:pt idx="5">
                  <c:v>6.0</c:v>
                </c:pt>
                <c:pt idx="6">
                  <c:v>13.0</c:v>
                </c:pt>
                <c:pt idx="7">
                  <c:v>10.0</c:v>
                </c:pt>
                <c:pt idx="8">
                  <c:v>3.0</c:v>
                </c:pt>
                <c:pt idx="9">
                  <c:v>3.0</c:v>
                </c:pt>
                <c:pt idx="10">
                  <c:v>3.0</c:v>
                </c:pt>
                <c:pt idx="11">
                  <c:v>0.0</c:v>
                </c:pt>
                <c:pt idx="12">
                  <c:v>0.0</c:v>
                </c:pt>
                <c:pt idx="13">
                  <c:v>3.0</c:v>
                </c:pt>
                <c:pt idx="14">
                  <c:v>3.0</c:v>
                </c:pt>
              </c:numCache>
            </c:numRef>
          </c:val>
        </c:ser>
        <c:ser>
          <c:idx val="2"/>
          <c:order val="2"/>
          <c:tx>
            <c:strRef>
              <c:f>Sheet1!$D$277</c:f>
              <c:strCache>
                <c:ptCount val="1"/>
                <c:pt idx="0">
                  <c:v>Neutral</c:v>
                </c:pt>
              </c:strCache>
            </c:strRef>
          </c:tx>
          <c:invertIfNegative val="0"/>
          <c:cat>
            <c:strRef>
              <c:f>Sheet1!$A$278:$A$292</c:f>
              <c:strCache>
                <c:ptCount val="15"/>
                <c:pt idx="0">
                  <c:v>Having facial hair is attractive</c:v>
                </c:pt>
                <c:pt idx="1">
                  <c:v>Having an assertive personality is attractive</c:v>
                </c:pt>
                <c:pt idx="2">
                  <c:v>Having a thin body is attractive</c:v>
                </c:pt>
                <c:pt idx="3">
                  <c:v>Having lots of muscle is attractive</c:v>
                </c:pt>
                <c:pt idx="4">
                  <c:v>It is important for men to be attractive physically</c:v>
                </c:pt>
                <c:pt idx="5">
                  <c:v>Being physically stong is attractive</c:v>
                </c:pt>
                <c:pt idx="6">
                  <c:v>Being able to play a musical instrument is attractive</c:v>
                </c:pt>
                <c:pt idx="7">
                  <c:v>Having a good sense of style is attractive</c:v>
                </c:pt>
                <c:pt idx="8">
                  <c:v>Having passion in what you do is attractive</c:v>
                </c:pt>
                <c:pt idx="9">
                  <c:v>Having an interesting hobby is attractive</c:v>
                </c:pt>
                <c:pt idx="10">
                  <c:v>Having a good sense of humor is attractive</c:v>
                </c:pt>
                <c:pt idx="11">
                  <c:v>Being confident is attractive</c:v>
                </c:pt>
                <c:pt idx="12">
                  <c:v>Being able to do household chores is attractive</c:v>
                </c:pt>
                <c:pt idx="13">
                  <c:v>Being good with children is attractive</c:v>
                </c:pt>
                <c:pt idx="14">
                  <c:v>Being honest is attractive</c:v>
                </c:pt>
              </c:strCache>
            </c:strRef>
          </c:cat>
          <c:val>
            <c:numRef>
              <c:f>Sheet1!$D$278:$D$292</c:f>
              <c:numCache>
                <c:formatCode>General</c:formatCode>
                <c:ptCount val="15"/>
                <c:pt idx="0">
                  <c:v>42.0</c:v>
                </c:pt>
                <c:pt idx="1">
                  <c:v>32.0</c:v>
                </c:pt>
                <c:pt idx="2">
                  <c:v>19.0</c:v>
                </c:pt>
                <c:pt idx="3">
                  <c:v>32.0</c:v>
                </c:pt>
                <c:pt idx="4">
                  <c:v>10.0</c:v>
                </c:pt>
                <c:pt idx="5">
                  <c:v>10.0</c:v>
                </c:pt>
                <c:pt idx="6">
                  <c:v>23.0</c:v>
                </c:pt>
                <c:pt idx="7">
                  <c:v>6.0</c:v>
                </c:pt>
                <c:pt idx="8">
                  <c:v>10.0</c:v>
                </c:pt>
                <c:pt idx="9">
                  <c:v>10.0</c:v>
                </c:pt>
                <c:pt idx="10">
                  <c:v>0.0</c:v>
                </c:pt>
                <c:pt idx="11">
                  <c:v>6.0</c:v>
                </c:pt>
                <c:pt idx="12">
                  <c:v>3.0</c:v>
                </c:pt>
                <c:pt idx="13">
                  <c:v>10.0</c:v>
                </c:pt>
                <c:pt idx="14">
                  <c:v>6.0</c:v>
                </c:pt>
              </c:numCache>
            </c:numRef>
          </c:val>
        </c:ser>
        <c:ser>
          <c:idx val="3"/>
          <c:order val="3"/>
          <c:tx>
            <c:strRef>
              <c:f>Sheet1!$E$277</c:f>
              <c:strCache>
                <c:ptCount val="1"/>
                <c:pt idx="0">
                  <c:v>Agree</c:v>
                </c:pt>
              </c:strCache>
            </c:strRef>
          </c:tx>
          <c:invertIfNegative val="0"/>
          <c:cat>
            <c:strRef>
              <c:f>Sheet1!$A$278:$A$292</c:f>
              <c:strCache>
                <c:ptCount val="15"/>
                <c:pt idx="0">
                  <c:v>Having facial hair is attractive</c:v>
                </c:pt>
                <c:pt idx="1">
                  <c:v>Having an assertive personality is attractive</c:v>
                </c:pt>
                <c:pt idx="2">
                  <c:v>Having a thin body is attractive</c:v>
                </c:pt>
                <c:pt idx="3">
                  <c:v>Having lots of muscle is attractive</c:v>
                </c:pt>
                <c:pt idx="4">
                  <c:v>It is important for men to be attractive physically</c:v>
                </c:pt>
                <c:pt idx="5">
                  <c:v>Being physically stong is attractive</c:v>
                </c:pt>
                <c:pt idx="6">
                  <c:v>Being able to play a musical instrument is attractive</c:v>
                </c:pt>
                <c:pt idx="7">
                  <c:v>Having a good sense of style is attractive</c:v>
                </c:pt>
                <c:pt idx="8">
                  <c:v>Having passion in what you do is attractive</c:v>
                </c:pt>
                <c:pt idx="9">
                  <c:v>Having an interesting hobby is attractive</c:v>
                </c:pt>
                <c:pt idx="10">
                  <c:v>Having a good sense of humor is attractive</c:v>
                </c:pt>
                <c:pt idx="11">
                  <c:v>Being confident is attractive</c:v>
                </c:pt>
                <c:pt idx="12">
                  <c:v>Being able to do household chores is attractive</c:v>
                </c:pt>
                <c:pt idx="13">
                  <c:v>Being good with children is attractive</c:v>
                </c:pt>
                <c:pt idx="14">
                  <c:v>Being honest is attractive</c:v>
                </c:pt>
              </c:strCache>
            </c:strRef>
          </c:cat>
          <c:val>
            <c:numRef>
              <c:f>Sheet1!$E$278:$E$292</c:f>
              <c:numCache>
                <c:formatCode>General</c:formatCode>
                <c:ptCount val="15"/>
                <c:pt idx="0">
                  <c:v>29.0</c:v>
                </c:pt>
                <c:pt idx="1">
                  <c:v>23.0</c:v>
                </c:pt>
                <c:pt idx="2">
                  <c:v>23.0</c:v>
                </c:pt>
                <c:pt idx="3">
                  <c:v>39.0</c:v>
                </c:pt>
                <c:pt idx="4">
                  <c:v>71.0</c:v>
                </c:pt>
                <c:pt idx="5">
                  <c:v>65.0</c:v>
                </c:pt>
                <c:pt idx="6">
                  <c:v>42.0</c:v>
                </c:pt>
                <c:pt idx="7">
                  <c:v>55.0</c:v>
                </c:pt>
                <c:pt idx="8">
                  <c:v>58.0</c:v>
                </c:pt>
                <c:pt idx="9">
                  <c:v>55.0</c:v>
                </c:pt>
                <c:pt idx="10">
                  <c:v>55.0</c:v>
                </c:pt>
                <c:pt idx="11">
                  <c:v>42.0</c:v>
                </c:pt>
                <c:pt idx="12">
                  <c:v>45.0</c:v>
                </c:pt>
                <c:pt idx="13">
                  <c:v>35.0</c:v>
                </c:pt>
                <c:pt idx="14">
                  <c:v>29.0</c:v>
                </c:pt>
              </c:numCache>
            </c:numRef>
          </c:val>
        </c:ser>
        <c:ser>
          <c:idx val="4"/>
          <c:order val="4"/>
          <c:tx>
            <c:strRef>
              <c:f>Sheet1!$F$277</c:f>
              <c:strCache>
                <c:ptCount val="1"/>
                <c:pt idx="0">
                  <c:v>Strongly Agree</c:v>
                </c:pt>
              </c:strCache>
            </c:strRef>
          </c:tx>
          <c:invertIfNegative val="0"/>
          <c:cat>
            <c:strRef>
              <c:f>Sheet1!$A$278:$A$292</c:f>
              <c:strCache>
                <c:ptCount val="15"/>
                <c:pt idx="0">
                  <c:v>Having facial hair is attractive</c:v>
                </c:pt>
                <c:pt idx="1">
                  <c:v>Having an assertive personality is attractive</c:v>
                </c:pt>
                <c:pt idx="2">
                  <c:v>Having a thin body is attractive</c:v>
                </c:pt>
                <c:pt idx="3">
                  <c:v>Having lots of muscle is attractive</c:v>
                </c:pt>
                <c:pt idx="4">
                  <c:v>It is important for men to be attractive physically</c:v>
                </c:pt>
                <c:pt idx="5">
                  <c:v>Being physically stong is attractive</c:v>
                </c:pt>
                <c:pt idx="6">
                  <c:v>Being able to play a musical instrument is attractive</c:v>
                </c:pt>
                <c:pt idx="7">
                  <c:v>Having a good sense of style is attractive</c:v>
                </c:pt>
                <c:pt idx="8">
                  <c:v>Having passion in what you do is attractive</c:v>
                </c:pt>
                <c:pt idx="9">
                  <c:v>Having an interesting hobby is attractive</c:v>
                </c:pt>
                <c:pt idx="10">
                  <c:v>Having a good sense of humor is attractive</c:v>
                </c:pt>
                <c:pt idx="11">
                  <c:v>Being confident is attractive</c:v>
                </c:pt>
                <c:pt idx="12">
                  <c:v>Being able to do household chores is attractive</c:v>
                </c:pt>
                <c:pt idx="13">
                  <c:v>Being good with children is attractive</c:v>
                </c:pt>
                <c:pt idx="14">
                  <c:v>Being honest is attractive</c:v>
                </c:pt>
              </c:strCache>
            </c:strRef>
          </c:cat>
          <c:val>
            <c:numRef>
              <c:f>Sheet1!$F$278:$F$292</c:f>
              <c:numCache>
                <c:formatCode>General</c:formatCode>
                <c:ptCount val="15"/>
                <c:pt idx="0">
                  <c:v>0.0</c:v>
                </c:pt>
                <c:pt idx="1">
                  <c:v>0.0</c:v>
                </c:pt>
                <c:pt idx="2">
                  <c:v>3.0</c:v>
                </c:pt>
                <c:pt idx="3">
                  <c:v>6.0</c:v>
                </c:pt>
                <c:pt idx="4">
                  <c:v>19.0</c:v>
                </c:pt>
                <c:pt idx="5">
                  <c:v>19.0</c:v>
                </c:pt>
                <c:pt idx="6">
                  <c:v>19.0</c:v>
                </c:pt>
                <c:pt idx="7">
                  <c:v>26.0</c:v>
                </c:pt>
                <c:pt idx="8">
                  <c:v>26.0</c:v>
                </c:pt>
                <c:pt idx="9">
                  <c:v>32.0</c:v>
                </c:pt>
                <c:pt idx="10">
                  <c:v>42.0</c:v>
                </c:pt>
                <c:pt idx="11">
                  <c:v>52.0</c:v>
                </c:pt>
                <c:pt idx="12">
                  <c:v>52.0</c:v>
                </c:pt>
                <c:pt idx="13">
                  <c:v>52.0</c:v>
                </c:pt>
                <c:pt idx="14">
                  <c:v>61.0</c:v>
                </c:pt>
              </c:numCache>
            </c:numRef>
          </c:val>
        </c:ser>
        <c:dLbls>
          <c:showLegendKey val="0"/>
          <c:showVal val="0"/>
          <c:showCatName val="0"/>
          <c:showSerName val="0"/>
          <c:showPercent val="0"/>
          <c:showBubbleSize val="0"/>
        </c:dLbls>
        <c:gapWidth val="150"/>
        <c:overlap val="100"/>
        <c:axId val="-2097831464"/>
        <c:axId val="-2097828216"/>
      </c:barChart>
      <c:catAx>
        <c:axId val="-2097831464"/>
        <c:scaling>
          <c:orientation val="minMax"/>
        </c:scaling>
        <c:delete val="0"/>
        <c:axPos val="l"/>
        <c:numFmt formatCode="General" sourceLinked="0"/>
        <c:majorTickMark val="out"/>
        <c:minorTickMark val="none"/>
        <c:tickLblPos val="nextTo"/>
        <c:txPr>
          <a:bodyPr/>
          <a:lstStyle/>
          <a:p>
            <a:pPr>
              <a:defRPr lang="ja-JP"/>
            </a:pPr>
            <a:endParaRPr lang="ja-JP"/>
          </a:p>
        </c:txPr>
        <c:crossAx val="-2097828216"/>
        <c:crosses val="autoZero"/>
        <c:auto val="1"/>
        <c:lblAlgn val="ctr"/>
        <c:lblOffset val="100"/>
        <c:noMultiLvlLbl val="0"/>
      </c:catAx>
      <c:valAx>
        <c:axId val="-2097828216"/>
        <c:scaling>
          <c:orientation val="minMax"/>
        </c:scaling>
        <c:delete val="0"/>
        <c:axPos val="b"/>
        <c:majorGridlines/>
        <c:numFmt formatCode="0%" sourceLinked="1"/>
        <c:majorTickMark val="out"/>
        <c:minorTickMark val="none"/>
        <c:tickLblPos val="nextTo"/>
        <c:txPr>
          <a:bodyPr/>
          <a:lstStyle/>
          <a:p>
            <a:pPr>
              <a:defRPr lang="ja-JP"/>
            </a:pPr>
            <a:endParaRPr lang="ja-JP"/>
          </a:p>
        </c:txPr>
        <c:crossAx val="-2097831464"/>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アメリカ人女性</a:t>
            </a:r>
            <a:endParaRPr lang="en-US" dirty="0"/>
          </a:p>
        </c:rich>
      </c:tx>
      <c:layout/>
      <c:overlay val="0"/>
    </c:title>
    <c:autoTitleDeleted val="0"/>
    <c:plotArea>
      <c:layout/>
      <c:barChart>
        <c:barDir val="col"/>
        <c:grouping val="percentStacked"/>
        <c:varyColors val="0"/>
        <c:ser>
          <c:idx val="0"/>
          <c:order val="0"/>
          <c:tx>
            <c:strRef>
              <c:f>Sheet1!$B$297</c:f>
              <c:strCache>
                <c:ptCount val="1"/>
                <c:pt idx="0">
                  <c:v>Very Unimportant</c:v>
                </c:pt>
              </c:strCache>
            </c:strRef>
          </c:tx>
          <c:invertIfNegative val="0"/>
          <c:cat>
            <c:strRef>
              <c:f>Sheet1!$A$298:$A$305</c:f>
              <c:strCache>
                <c:ptCount val="8"/>
                <c:pt idx="0">
                  <c:v>Muscular</c:v>
                </c:pt>
                <c:pt idx="1">
                  <c:v>Piercings</c:v>
                </c:pt>
                <c:pt idx="2">
                  <c:v>Tattoos</c:v>
                </c:pt>
                <c:pt idx="3">
                  <c:v>Powerful</c:v>
                </c:pt>
                <c:pt idx="4">
                  <c:v>Facial Hair</c:v>
                </c:pt>
                <c:pt idx="5">
                  <c:v>Thin</c:v>
                </c:pt>
                <c:pt idx="6">
                  <c:v>Tall</c:v>
                </c:pt>
                <c:pt idx="7">
                  <c:v>Clear Skin</c:v>
                </c:pt>
              </c:strCache>
            </c:strRef>
          </c:cat>
          <c:val>
            <c:numRef>
              <c:f>Sheet1!$B$298:$B$305</c:f>
              <c:numCache>
                <c:formatCode>General</c:formatCode>
                <c:ptCount val="8"/>
                <c:pt idx="0">
                  <c:v>0.0</c:v>
                </c:pt>
                <c:pt idx="1">
                  <c:v>38.0</c:v>
                </c:pt>
                <c:pt idx="2">
                  <c:v>35.0</c:v>
                </c:pt>
                <c:pt idx="3">
                  <c:v>3.0</c:v>
                </c:pt>
                <c:pt idx="4">
                  <c:v>12.0</c:v>
                </c:pt>
                <c:pt idx="5">
                  <c:v>9.0</c:v>
                </c:pt>
                <c:pt idx="6">
                  <c:v>0.0</c:v>
                </c:pt>
                <c:pt idx="7">
                  <c:v>6.0</c:v>
                </c:pt>
              </c:numCache>
            </c:numRef>
          </c:val>
        </c:ser>
        <c:ser>
          <c:idx val="1"/>
          <c:order val="1"/>
          <c:tx>
            <c:strRef>
              <c:f>Sheet1!$C$297</c:f>
              <c:strCache>
                <c:ptCount val="1"/>
                <c:pt idx="0">
                  <c:v>Unimportant</c:v>
                </c:pt>
              </c:strCache>
            </c:strRef>
          </c:tx>
          <c:invertIfNegative val="0"/>
          <c:cat>
            <c:strRef>
              <c:f>Sheet1!$A$298:$A$305</c:f>
              <c:strCache>
                <c:ptCount val="8"/>
                <c:pt idx="0">
                  <c:v>Muscular</c:v>
                </c:pt>
                <c:pt idx="1">
                  <c:v>Piercings</c:v>
                </c:pt>
                <c:pt idx="2">
                  <c:v>Tattoos</c:v>
                </c:pt>
                <c:pt idx="3">
                  <c:v>Powerful</c:v>
                </c:pt>
                <c:pt idx="4">
                  <c:v>Facial Hair</c:v>
                </c:pt>
                <c:pt idx="5">
                  <c:v>Thin</c:v>
                </c:pt>
                <c:pt idx="6">
                  <c:v>Tall</c:v>
                </c:pt>
                <c:pt idx="7">
                  <c:v>Clear Skin</c:v>
                </c:pt>
              </c:strCache>
            </c:strRef>
          </c:cat>
          <c:val>
            <c:numRef>
              <c:f>Sheet1!$C$298:$C$305</c:f>
              <c:numCache>
                <c:formatCode>General</c:formatCode>
                <c:ptCount val="8"/>
                <c:pt idx="0">
                  <c:v>29.0</c:v>
                </c:pt>
                <c:pt idx="1">
                  <c:v>32.0</c:v>
                </c:pt>
                <c:pt idx="2">
                  <c:v>21.0</c:v>
                </c:pt>
                <c:pt idx="3">
                  <c:v>32.0</c:v>
                </c:pt>
                <c:pt idx="4">
                  <c:v>29.0</c:v>
                </c:pt>
                <c:pt idx="5">
                  <c:v>18.0</c:v>
                </c:pt>
                <c:pt idx="6">
                  <c:v>18.0</c:v>
                </c:pt>
                <c:pt idx="7">
                  <c:v>12.0</c:v>
                </c:pt>
              </c:numCache>
            </c:numRef>
          </c:val>
        </c:ser>
        <c:ser>
          <c:idx val="2"/>
          <c:order val="2"/>
          <c:tx>
            <c:strRef>
              <c:f>Sheet1!$D$297</c:f>
              <c:strCache>
                <c:ptCount val="1"/>
                <c:pt idx="0">
                  <c:v>Average</c:v>
                </c:pt>
              </c:strCache>
            </c:strRef>
          </c:tx>
          <c:invertIfNegative val="0"/>
          <c:cat>
            <c:strRef>
              <c:f>Sheet1!$A$298:$A$305</c:f>
              <c:strCache>
                <c:ptCount val="8"/>
                <c:pt idx="0">
                  <c:v>Muscular</c:v>
                </c:pt>
                <c:pt idx="1">
                  <c:v>Piercings</c:v>
                </c:pt>
                <c:pt idx="2">
                  <c:v>Tattoos</c:v>
                </c:pt>
                <c:pt idx="3">
                  <c:v>Powerful</c:v>
                </c:pt>
                <c:pt idx="4">
                  <c:v>Facial Hair</c:v>
                </c:pt>
                <c:pt idx="5">
                  <c:v>Thin</c:v>
                </c:pt>
                <c:pt idx="6">
                  <c:v>Tall</c:v>
                </c:pt>
                <c:pt idx="7">
                  <c:v>Clear Skin</c:v>
                </c:pt>
              </c:strCache>
            </c:strRef>
          </c:cat>
          <c:val>
            <c:numRef>
              <c:f>Sheet1!$D$298:$D$305</c:f>
              <c:numCache>
                <c:formatCode>General</c:formatCode>
                <c:ptCount val="8"/>
                <c:pt idx="0">
                  <c:v>50.0</c:v>
                </c:pt>
                <c:pt idx="1">
                  <c:v>21.0</c:v>
                </c:pt>
                <c:pt idx="2">
                  <c:v>21.0</c:v>
                </c:pt>
                <c:pt idx="3">
                  <c:v>44.0</c:v>
                </c:pt>
                <c:pt idx="4">
                  <c:v>41.0</c:v>
                </c:pt>
                <c:pt idx="5">
                  <c:v>56.0</c:v>
                </c:pt>
                <c:pt idx="6">
                  <c:v>41.0</c:v>
                </c:pt>
                <c:pt idx="7">
                  <c:v>32.0</c:v>
                </c:pt>
              </c:numCache>
            </c:numRef>
          </c:val>
        </c:ser>
        <c:ser>
          <c:idx val="3"/>
          <c:order val="3"/>
          <c:tx>
            <c:strRef>
              <c:f>Sheet1!$E$297</c:f>
              <c:strCache>
                <c:ptCount val="1"/>
                <c:pt idx="0">
                  <c:v>Important</c:v>
                </c:pt>
              </c:strCache>
            </c:strRef>
          </c:tx>
          <c:invertIfNegative val="0"/>
          <c:cat>
            <c:strRef>
              <c:f>Sheet1!$A$298:$A$305</c:f>
              <c:strCache>
                <c:ptCount val="8"/>
                <c:pt idx="0">
                  <c:v>Muscular</c:v>
                </c:pt>
                <c:pt idx="1">
                  <c:v>Piercings</c:v>
                </c:pt>
                <c:pt idx="2">
                  <c:v>Tattoos</c:v>
                </c:pt>
                <c:pt idx="3">
                  <c:v>Powerful</c:v>
                </c:pt>
                <c:pt idx="4">
                  <c:v>Facial Hair</c:v>
                </c:pt>
                <c:pt idx="5">
                  <c:v>Thin</c:v>
                </c:pt>
                <c:pt idx="6">
                  <c:v>Tall</c:v>
                </c:pt>
                <c:pt idx="7">
                  <c:v>Clear Skin</c:v>
                </c:pt>
              </c:strCache>
            </c:strRef>
          </c:cat>
          <c:val>
            <c:numRef>
              <c:f>Sheet1!$E$298:$E$305</c:f>
              <c:numCache>
                <c:formatCode>General</c:formatCode>
                <c:ptCount val="8"/>
                <c:pt idx="0">
                  <c:v>21.0</c:v>
                </c:pt>
                <c:pt idx="1">
                  <c:v>6.0</c:v>
                </c:pt>
                <c:pt idx="2">
                  <c:v>21.0</c:v>
                </c:pt>
                <c:pt idx="3">
                  <c:v>18.0</c:v>
                </c:pt>
                <c:pt idx="4">
                  <c:v>12.0</c:v>
                </c:pt>
                <c:pt idx="5">
                  <c:v>12.0</c:v>
                </c:pt>
                <c:pt idx="6">
                  <c:v>35.0</c:v>
                </c:pt>
                <c:pt idx="7">
                  <c:v>38.0</c:v>
                </c:pt>
              </c:numCache>
            </c:numRef>
          </c:val>
        </c:ser>
        <c:ser>
          <c:idx val="4"/>
          <c:order val="4"/>
          <c:tx>
            <c:strRef>
              <c:f>Sheet1!$F$297</c:f>
              <c:strCache>
                <c:ptCount val="1"/>
                <c:pt idx="0">
                  <c:v>Very Important</c:v>
                </c:pt>
              </c:strCache>
            </c:strRef>
          </c:tx>
          <c:invertIfNegative val="0"/>
          <c:cat>
            <c:strRef>
              <c:f>Sheet1!$A$298:$A$305</c:f>
              <c:strCache>
                <c:ptCount val="8"/>
                <c:pt idx="0">
                  <c:v>Muscular</c:v>
                </c:pt>
                <c:pt idx="1">
                  <c:v>Piercings</c:v>
                </c:pt>
                <c:pt idx="2">
                  <c:v>Tattoos</c:v>
                </c:pt>
                <c:pt idx="3">
                  <c:v>Powerful</c:v>
                </c:pt>
                <c:pt idx="4">
                  <c:v>Facial Hair</c:v>
                </c:pt>
                <c:pt idx="5">
                  <c:v>Thin</c:v>
                </c:pt>
                <c:pt idx="6">
                  <c:v>Tall</c:v>
                </c:pt>
                <c:pt idx="7">
                  <c:v>Clear Skin</c:v>
                </c:pt>
              </c:strCache>
            </c:strRef>
          </c:cat>
          <c:val>
            <c:numRef>
              <c:f>Sheet1!$F$298:$F$305</c:f>
              <c:numCache>
                <c:formatCode>General</c:formatCode>
                <c:ptCount val="8"/>
                <c:pt idx="0">
                  <c:v>0.0</c:v>
                </c:pt>
                <c:pt idx="1">
                  <c:v>3.0</c:v>
                </c:pt>
                <c:pt idx="2">
                  <c:v>3.0</c:v>
                </c:pt>
                <c:pt idx="3">
                  <c:v>3.0</c:v>
                </c:pt>
                <c:pt idx="4">
                  <c:v>6.0</c:v>
                </c:pt>
                <c:pt idx="5">
                  <c:v>6.0</c:v>
                </c:pt>
                <c:pt idx="6">
                  <c:v>6.0</c:v>
                </c:pt>
                <c:pt idx="7">
                  <c:v>12.0</c:v>
                </c:pt>
              </c:numCache>
            </c:numRef>
          </c:val>
        </c:ser>
        <c:dLbls>
          <c:showLegendKey val="0"/>
          <c:showVal val="0"/>
          <c:showCatName val="0"/>
          <c:showSerName val="0"/>
          <c:showPercent val="0"/>
          <c:showBubbleSize val="0"/>
        </c:dLbls>
        <c:gapWidth val="55"/>
        <c:overlap val="100"/>
        <c:axId val="-2081660392"/>
        <c:axId val="-2121013944"/>
      </c:barChart>
      <c:catAx>
        <c:axId val="-2081660392"/>
        <c:scaling>
          <c:orientation val="minMax"/>
        </c:scaling>
        <c:delete val="0"/>
        <c:axPos val="b"/>
        <c:numFmt formatCode="General" sourceLinked="0"/>
        <c:majorTickMark val="none"/>
        <c:minorTickMark val="none"/>
        <c:tickLblPos val="nextTo"/>
        <c:txPr>
          <a:bodyPr/>
          <a:lstStyle/>
          <a:p>
            <a:pPr>
              <a:defRPr lang="ja-JP"/>
            </a:pPr>
            <a:endParaRPr lang="ja-JP"/>
          </a:p>
        </c:txPr>
        <c:crossAx val="-2121013944"/>
        <c:crosses val="autoZero"/>
        <c:auto val="1"/>
        <c:lblAlgn val="ctr"/>
        <c:lblOffset val="100"/>
        <c:noMultiLvlLbl val="0"/>
      </c:catAx>
      <c:valAx>
        <c:axId val="-2121013944"/>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81660392"/>
        <c:crosses val="autoZero"/>
        <c:crossBetween val="between"/>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日本人女性</a:t>
            </a:r>
            <a:endParaRPr lang="en-US" dirty="0"/>
          </a:p>
        </c:rich>
      </c:tx>
      <c:layout/>
      <c:overlay val="0"/>
    </c:title>
    <c:autoTitleDeleted val="0"/>
    <c:plotArea>
      <c:layout/>
      <c:barChart>
        <c:barDir val="col"/>
        <c:grouping val="percentStacked"/>
        <c:varyColors val="0"/>
        <c:ser>
          <c:idx val="0"/>
          <c:order val="0"/>
          <c:tx>
            <c:strRef>
              <c:f>Sheet1!$B$308</c:f>
              <c:strCache>
                <c:ptCount val="1"/>
                <c:pt idx="0">
                  <c:v>Very Unimportant</c:v>
                </c:pt>
              </c:strCache>
            </c:strRef>
          </c:tx>
          <c:invertIfNegative val="0"/>
          <c:cat>
            <c:strRef>
              <c:f>Sheet1!$A$309:$A$316</c:f>
              <c:strCache>
                <c:ptCount val="8"/>
                <c:pt idx="0">
                  <c:v>Piercings</c:v>
                </c:pt>
                <c:pt idx="1">
                  <c:v>Facial Hair</c:v>
                </c:pt>
                <c:pt idx="2">
                  <c:v>Tattoos</c:v>
                </c:pt>
                <c:pt idx="3">
                  <c:v>Thin</c:v>
                </c:pt>
                <c:pt idx="4">
                  <c:v>Clear Skin</c:v>
                </c:pt>
                <c:pt idx="5">
                  <c:v>Muscular</c:v>
                </c:pt>
                <c:pt idx="6">
                  <c:v>Powerful</c:v>
                </c:pt>
                <c:pt idx="7">
                  <c:v>Tall</c:v>
                </c:pt>
              </c:strCache>
            </c:strRef>
          </c:cat>
          <c:val>
            <c:numRef>
              <c:f>Sheet1!$B$309:$B$316</c:f>
              <c:numCache>
                <c:formatCode>General</c:formatCode>
                <c:ptCount val="8"/>
                <c:pt idx="0">
                  <c:v>39.0</c:v>
                </c:pt>
                <c:pt idx="1">
                  <c:v>19.0</c:v>
                </c:pt>
                <c:pt idx="2">
                  <c:v>48.0</c:v>
                </c:pt>
                <c:pt idx="3">
                  <c:v>0.0</c:v>
                </c:pt>
                <c:pt idx="4">
                  <c:v>0.0</c:v>
                </c:pt>
                <c:pt idx="5">
                  <c:v>0.0</c:v>
                </c:pt>
                <c:pt idx="6">
                  <c:v>0.0</c:v>
                </c:pt>
                <c:pt idx="7">
                  <c:v>0.0</c:v>
                </c:pt>
              </c:numCache>
            </c:numRef>
          </c:val>
        </c:ser>
        <c:ser>
          <c:idx val="1"/>
          <c:order val="1"/>
          <c:tx>
            <c:strRef>
              <c:f>Sheet1!$C$308</c:f>
              <c:strCache>
                <c:ptCount val="1"/>
                <c:pt idx="0">
                  <c:v>Unimportant</c:v>
                </c:pt>
              </c:strCache>
            </c:strRef>
          </c:tx>
          <c:invertIfNegative val="0"/>
          <c:cat>
            <c:strRef>
              <c:f>Sheet1!$A$309:$A$316</c:f>
              <c:strCache>
                <c:ptCount val="8"/>
                <c:pt idx="0">
                  <c:v>Piercings</c:v>
                </c:pt>
                <c:pt idx="1">
                  <c:v>Facial Hair</c:v>
                </c:pt>
                <c:pt idx="2">
                  <c:v>Tattoos</c:v>
                </c:pt>
                <c:pt idx="3">
                  <c:v>Thin</c:v>
                </c:pt>
                <c:pt idx="4">
                  <c:v>Clear Skin</c:v>
                </c:pt>
                <c:pt idx="5">
                  <c:v>Muscular</c:v>
                </c:pt>
                <c:pt idx="6">
                  <c:v>Powerful</c:v>
                </c:pt>
                <c:pt idx="7">
                  <c:v>Tall</c:v>
                </c:pt>
              </c:strCache>
            </c:strRef>
          </c:cat>
          <c:val>
            <c:numRef>
              <c:f>Sheet1!$C$309:$C$316</c:f>
              <c:numCache>
                <c:formatCode>General</c:formatCode>
                <c:ptCount val="8"/>
                <c:pt idx="0">
                  <c:v>16.0</c:v>
                </c:pt>
                <c:pt idx="1">
                  <c:v>19.0</c:v>
                </c:pt>
                <c:pt idx="2">
                  <c:v>19.0</c:v>
                </c:pt>
                <c:pt idx="3">
                  <c:v>23.0</c:v>
                </c:pt>
                <c:pt idx="4">
                  <c:v>3.0</c:v>
                </c:pt>
                <c:pt idx="5">
                  <c:v>3.0</c:v>
                </c:pt>
                <c:pt idx="6">
                  <c:v>10.0</c:v>
                </c:pt>
                <c:pt idx="7">
                  <c:v>6.0</c:v>
                </c:pt>
              </c:numCache>
            </c:numRef>
          </c:val>
        </c:ser>
        <c:ser>
          <c:idx val="2"/>
          <c:order val="2"/>
          <c:tx>
            <c:strRef>
              <c:f>Sheet1!$D$308</c:f>
              <c:strCache>
                <c:ptCount val="1"/>
                <c:pt idx="0">
                  <c:v>Average</c:v>
                </c:pt>
              </c:strCache>
            </c:strRef>
          </c:tx>
          <c:invertIfNegative val="0"/>
          <c:cat>
            <c:strRef>
              <c:f>Sheet1!$A$309:$A$316</c:f>
              <c:strCache>
                <c:ptCount val="8"/>
                <c:pt idx="0">
                  <c:v>Piercings</c:v>
                </c:pt>
                <c:pt idx="1">
                  <c:v>Facial Hair</c:v>
                </c:pt>
                <c:pt idx="2">
                  <c:v>Tattoos</c:v>
                </c:pt>
                <c:pt idx="3">
                  <c:v>Thin</c:v>
                </c:pt>
                <c:pt idx="4">
                  <c:v>Clear Skin</c:v>
                </c:pt>
                <c:pt idx="5">
                  <c:v>Muscular</c:v>
                </c:pt>
                <c:pt idx="6">
                  <c:v>Powerful</c:v>
                </c:pt>
                <c:pt idx="7">
                  <c:v>Tall</c:v>
                </c:pt>
              </c:strCache>
            </c:strRef>
          </c:cat>
          <c:val>
            <c:numRef>
              <c:f>Sheet1!$D$309:$D$316</c:f>
              <c:numCache>
                <c:formatCode>General</c:formatCode>
                <c:ptCount val="8"/>
                <c:pt idx="0">
                  <c:v>42.0</c:v>
                </c:pt>
                <c:pt idx="1">
                  <c:v>61.0</c:v>
                </c:pt>
                <c:pt idx="2">
                  <c:v>29.0</c:v>
                </c:pt>
                <c:pt idx="3">
                  <c:v>61.0</c:v>
                </c:pt>
                <c:pt idx="4">
                  <c:v>26.0</c:v>
                </c:pt>
                <c:pt idx="5">
                  <c:v>16.0</c:v>
                </c:pt>
                <c:pt idx="6">
                  <c:v>10.0</c:v>
                </c:pt>
                <c:pt idx="7">
                  <c:v>3.0</c:v>
                </c:pt>
              </c:numCache>
            </c:numRef>
          </c:val>
        </c:ser>
        <c:ser>
          <c:idx val="3"/>
          <c:order val="3"/>
          <c:tx>
            <c:strRef>
              <c:f>Sheet1!$E$308</c:f>
              <c:strCache>
                <c:ptCount val="1"/>
                <c:pt idx="0">
                  <c:v>Important</c:v>
                </c:pt>
              </c:strCache>
            </c:strRef>
          </c:tx>
          <c:invertIfNegative val="0"/>
          <c:cat>
            <c:strRef>
              <c:f>Sheet1!$A$309:$A$316</c:f>
              <c:strCache>
                <c:ptCount val="8"/>
                <c:pt idx="0">
                  <c:v>Piercings</c:v>
                </c:pt>
                <c:pt idx="1">
                  <c:v>Facial Hair</c:v>
                </c:pt>
                <c:pt idx="2">
                  <c:v>Tattoos</c:v>
                </c:pt>
                <c:pt idx="3">
                  <c:v>Thin</c:v>
                </c:pt>
                <c:pt idx="4">
                  <c:v>Clear Skin</c:v>
                </c:pt>
                <c:pt idx="5">
                  <c:v>Muscular</c:v>
                </c:pt>
                <c:pt idx="6">
                  <c:v>Powerful</c:v>
                </c:pt>
                <c:pt idx="7">
                  <c:v>Tall</c:v>
                </c:pt>
              </c:strCache>
            </c:strRef>
          </c:cat>
          <c:val>
            <c:numRef>
              <c:f>Sheet1!$E$309:$E$316</c:f>
              <c:numCache>
                <c:formatCode>General</c:formatCode>
                <c:ptCount val="8"/>
                <c:pt idx="0">
                  <c:v>3.0</c:v>
                </c:pt>
                <c:pt idx="1">
                  <c:v>0.0</c:v>
                </c:pt>
                <c:pt idx="2">
                  <c:v>0.0</c:v>
                </c:pt>
                <c:pt idx="3">
                  <c:v>13.0</c:v>
                </c:pt>
                <c:pt idx="4">
                  <c:v>61.0</c:v>
                </c:pt>
                <c:pt idx="5">
                  <c:v>55.0</c:v>
                </c:pt>
                <c:pt idx="6">
                  <c:v>52.0</c:v>
                </c:pt>
                <c:pt idx="7">
                  <c:v>45.0</c:v>
                </c:pt>
              </c:numCache>
            </c:numRef>
          </c:val>
        </c:ser>
        <c:ser>
          <c:idx val="4"/>
          <c:order val="4"/>
          <c:tx>
            <c:strRef>
              <c:f>Sheet1!$F$308</c:f>
              <c:strCache>
                <c:ptCount val="1"/>
                <c:pt idx="0">
                  <c:v>Very Important</c:v>
                </c:pt>
              </c:strCache>
            </c:strRef>
          </c:tx>
          <c:invertIfNegative val="0"/>
          <c:cat>
            <c:strRef>
              <c:f>Sheet1!$A$309:$A$316</c:f>
              <c:strCache>
                <c:ptCount val="8"/>
                <c:pt idx="0">
                  <c:v>Piercings</c:v>
                </c:pt>
                <c:pt idx="1">
                  <c:v>Facial Hair</c:v>
                </c:pt>
                <c:pt idx="2">
                  <c:v>Tattoos</c:v>
                </c:pt>
                <c:pt idx="3">
                  <c:v>Thin</c:v>
                </c:pt>
                <c:pt idx="4">
                  <c:v>Clear Skin</c:v>
                </c:pt>
                <c:pt idx="5">
                  <c:v>Muscular</c:v>
                </c:pt>
                <c:pt idx="6">
                  <c:v>Powerful</c:v>
                </c:pt>
                <c:pt idx="7">
                  <c:v>Tall</c:v>
                </c:pt>
              </c:strCache>
            </c:strRef>
          </c:cat>
          <c:val>
            <c:numRef>
              <c:f>Sheet1!$F$309:$F$316</c:f>
              <c:numCache>
                <c:formatCode>General</c:formatCode>
                <c:ptCount val="8"/>
                <c:pt idx="0">
                  <c:v>0.0</c:v>
                </c:pt>
                <c:pt idx="1">
                  <c:v>0.0</c:v>
                </c:pt>
                <c:pt idx="2">
                  <c:v>3.0</c:v>
                </c:pt>
                <c:pt idx="3">
                  <c:v>3.0</c:v>
                </c:pt>
                <c:pt idx="4">
                  <c:v>10.0</c:v>
                </c:pt>
                <c:pt idx="5">
                  <c:v>26.0</c:v>
                </c:pt>
                <c:pt idx="6">
                  <c:v>29.0</c:v>
                </c:pt>
                <c:pt idx="7">
                  <c:v>45.0</c:v>
                </c:pt>
              </c:numCache>
            </c:numRef>
          </c:val>
        </c:ser>
        <c:dLbls>
          <c:showLegendKey val="0"/>
          <c:showVal val="0"/>
          <c:showCatName val="0"/>
          <c:showSerName val="0"/>
          <c:showPercent val="0"/>
          <c:showBubbleSize val="0"/>
        </c:dLbls>
        <c:gapWidth val="55"/>
        <c:overlap val="100"/>
        <c:axId val="-2097204600"/>
        <c:axId val="-2082142552"/>
      </c:barChart>
      <c:catAx>
        <c:axId val="-2097204600"/>
        <c:scaling>
          <c:orientation val="minMax"/>
        </c:scaling>
        <c:delete val="0"/>
        <c:axPos val="b"/>
        <c:numFmt formatCode="General" sourceLinked="0"/>
        <c:majorTickMark val="none"/>
        <c:minorTickMark val="none"/>
        <c:tickLblPos val="nextTo"/>
        <c:txPr>
          <a:bodyPr/>
          <a:lstStyle/>
          <a:p>
            <a:pPr>
              <a:defRPr lang="ja-JP"/>
            </a:pPr>
            <a:endParaRPr lang="ja-JP"/>
          </a:p>
        </c:txPr>
        <c:crossAx val="-2082142552"/>
        <c:crosses val="autoZero"/>
        <c:auto val="1"/>
        <c:lblAlgn val="ctr"/>
        <c:lblOffset val="100"/>
        <c:noMultiLvlLbl val="0"/>
      </c:catAx>
      <c:valAx>
        <c:axId val="-208214255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204600"/>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sz="1600" dirty="0" smtClean="0"/>
              <a:t>アメリカ人女性</a:t>
            </a:r>
            <a:endParaRPr lang="en-US" sz="1600" dirty="0"/>
          </a:p>
        </c:rich>
      </c:tx>
      <c:layout>
        <c:manualLayout>
          <c:xMode val="edge"/>
          <c:yMode val="edge"/>
          <c:x val="0.35917941045742"/>
          <c:y val="0.049999525247676"/>
        </c:manualLayout>
      </c:layout>
      <c:overlay val="0"/>
    </c:title>
    <c:autoTitleDeleted val="0"/>
    <c:plotArea>
      <c:layout/>
      <c:barChart>
        <c:barDir val="col"/>
        <c:grouping val="percentStacked"/>
        <c:varyColors val="0"/>
        <c:ser>
          <c:idx val="0"/>
          <c:order val="0"/>
          <c:tx>
            <c:strRef>
              <c:f>Sheet1!$B$322</c:f>
              <c:strCache>
                <c:ptCount val="1"/>
                <c:pt idx="0">
                  <c:v>Very Unimportant</c:v>
                </c:pt>
              </c:strCache>
            </c:strRef>
          </c:tx>
          <c:invertIfNegative val="0"/>
          <c:cat>
            <c:strRef>
              <c:f>Sheet1!$A$323:$A$330</c:f>
              <c:strCache>
                <c:ptCount val="8"/>
                <c:pt idx="0">
                  <c:v>Plays Musical Instrument</c:v>
                </c:pt>
                <c:pt idx="1">
                  <c:v>Styled Hair</c:v>
                </c:pt>
                <c:pt idx="2">
                  <c:v>Plays Sports</c:v>
                </c:pt>
                <c:pt idx="3">
                  <c:v>Stylish Clothing</c:v>
                </c:pt>
                <c:pt idx="4">
                  <c:v>Wears Cologne</c:v>
                </c:pt>
                <c:pt idx="5">
                  <c:v>Does Household Chores</c:v>
                </c:pt>
                <c:pt idx="6">
                  <c:v>Can Cook</c:v>
                </c:pt>
                <c:pt idx="7">
                  <c:v>Healthy Diet</c:v>
                </c:pt>
              </c:strCache>
            </c:strRef>
          </c:cat>
          <c:val>
            <c:numRef>
              <c:f>Sheet1!$B$323:$B$330</c:f>
              <c:numCache>
                <c:formatCode>General</c:formatCode>
                <c:ptCount val="8"/>
                <c:pt idx="0">
                  <c:v>9.0</c:v>
                </c:pt>
                <c:pt idx="1">
                  <c:v>6.0</c:v>
                </c:pt>
                <c:pt idx="2">
                  <c:v>15.0</c:v>
                </c:pt>
                <c:pt idx="3">
                  <c:v>3.0</c:v>
                </c:pt>
                <c:pt idx="4">
                  <c:v>18.0</c:v>
                </c:pt>
                <c:pt idx="5">
                  <c:v>0.0</c:v>
                </c:pt>
                <c:pt idx="6">
                  <c:v>3.0</c:v>
                </c:pt>
                <c:pt idx="7">
                  <c:v>0.0</c:v>
                </c:pt>
              </c:numCache>
            </c:numRef>
          </c:val>
        </c:ser>
        <c:ser>
          <c:idx val="1"/>
          <c:order val="1"/>
          <c:tx>
            <c:strRef>
              <c:f>Sheet1!$C$322</c:f>
              <c:strCache>
                <c:ptCount val="1"/>
                <c:pt idx="0">
                  <c:v>Unimportant</c:v>
                </c:pt>
              </c:strCache>
            </c:strRef>
          </c:tx>
          <c:invertIfNegative val="0"/>
          <c:cat>
            <c:strRef>
              <c:f>Sheet1!$A$323:$A$330</c:f>
              <c:strCache>
                <c:ptCount val="8"/>
                <c:pt idx="0">
                  <c:v>Plays Musical Instrument</c:v>
                </c:pt>
                <c:pt idx="1">
                  <c:v>Styled Hair</c:v>
                </c:pt>
                <c:pt idx="2">
                  <c:v>Plays Sports</c:v>
                </c:pt>
                <c:pt idx="3">
                  <c:v>Stylish Clothing</c:v>
                </c:pt>
                <c:pt idx="4">
                  <c:v>Wears Cologne</c:v>
                </c:pt>
                <c:pt idx="5">
                  <c:v>Does Household Chores</c:v>
                </c:pt>
                <c:pt idx="6">
                  <c:v>Can Cook</c:v>
                </c:pt>
                <c:pt idx="7">
                  <c:v>Healthy Diet</c:v>
                </c:pt>
              </c:strCache>
            </c:strRef>
          </c:cat>
          <c:val>
            <c:numRef>
              <c:f>Sheet1!$C$323:$C$330</c:f>
              <c:numCache>
                <c:formatCode>General</c:formatCode>
                <c:ptCount val="8"/>
                <c:pt idx="0">
                  <c:v>24.0</c:v>
                </c:pt>
                <c:pt idx="1">
                  <c:v>44.0</c:v>
                </c:pt>
                <c:pt idx="2">
                  <c:v>24.0</c:v>
                </c:pt>
                <c:pt idx="3">
                  <c:v>24.0</c:v>
                </c:pt>
                <c:pt idx="4">
                  <c:v>35.0</c:v>
                </c:pt>
                <c:pt idx="5">
                  <c:v>6.0</c:v>
                </c:pt>
                <c:pt idx="6">
                  <c:v>3.0</c:v>
                </c:pt>
                <c:pt idx="7">
                  <c:v>6.0</c:v>
                </c:pt>
              </c:numCache>
            </c:numRef>
          </c:val>
        </c:ser>
        <c:ser>
          <c:idx val="2"/>
          <c:order val="2"/>
          <c:tx>
            <c:strRef>
              <c:f>Sheet1!$D$322</c:f>
              <c:strCache>
                <c:ptCount val="1"/>
                <c:pt idx="0">
                  <c:v>Average</c:v>
                </c:pt>
              </c:strCache>
            </c:strRef>
          </c:tx>
          <c:invertIfNegative val="0"/>
          <c:cat>
            <c:strRef>
              <c:f>Sheet1!$A$323:$A$330</c:f>
              <c:strCache>
                <c:ptCount val="8"/>
                <c:pt idx="0">
                  <c:v>Plays Musical Instrument</c:v>
                </c:pt>
                <c:pt idx="1">
                  <c:v>Styled Hair</c:v>
                </c:pt>
                <c:pt idx="2">
                  <c:v>Plays Sports</c:v>
                </c:pt>
                <c:pt idx="3">
                  <c:v>Stylish Clothing</c:v>
                </c:pt>
                <c:pt idx="4">
                  <c:v>Wears Cologne</c:v>
                </c:pt>
                <c:pt idx="5">
                  <c:v>Does Household Chores</c:v>
                </c:pt>
                <c:pt idx="6">
                  <c:v>Can Cook</c:v>
                </c:pt>
                <c:pt idx="7">
                  <c:v>Healthy Diet</c:v>
                </c:pt>
              </c:strCache>
            </c:strRef>
          </c:cat>
          <c:val>
            <c:numRef>
              <c:f>Sheet1!$D$323:$D$330</c:f>
              <c:numCache>
                <c:formatCode>General</c:formatCode>
                <c:ptCount val="8"/>
                <c:pt idx="0">
                  <c:v>41.0</c:v>
                </c:pt>
                <c:pt idx="1">
                  <c:v>32.0</c:v>
                </c:pt>
                <c:pt idx="2">
                  <c:v>35.0</c:v>
                </c:pt>
                <c:pt idx="3">
                  <c:v>44.0</c:v>
                </c:pt>
                <c:pt idx="4">
                  <c:v>24.0</c:v>
                </c:pt>
                <c:pt idx="5">
                  <c:v>29.0</c:v>
                </c:pt>
                <c:pt idx="6">
                  <c:v>18.0</c:v>
                </c:pt>
                <c:pt idx="7">
                  <c:v>15.0</c:v>
                </c:pt>
              </c:numCache>
            </c:numRef>
          </c:val>
        </c:ser>
        <c:ser>
          <c:idx val="3"/>
          <c:order val="3"/>
          <c:tx>
            <c:strRef>
              <c:f>Sheet1!$E$322</c:f>
              <c:strCache>
                <c:ptCount val="1"/>
                <c:pt idx="0">
                  <c:v>Important</c:v>
                </c:pt>
              </c:strCache>
            </c:strRef>
          </c:tx>
          <c:invertIfNegative val="0"/>
          <c:cat>
            <c:strRef>
              <c:f>Sheet1!$A$323:$A$330</c:f>
              <c:strCache>
                <c:ptCount val="8"/>
                <c:pt idx="0">
                  <c:v>Plays Musical Instrument</c:v>
                </c:pt>
                <c:pt idx="1">
                  <c:v>Styled Hair</c:v>
                </c:pt>
                <c:pt idx="2">
                  <c:v>Plays Sports</c:v>
                </c:pt>
                <c:pt idx="3">
                  <c:v>Stylish Clothing</c:v>
                </c:pt>
                <c:pt idx="4">
                  <c:v>Wears Cologne</c:v>
                </c:pt>
                <c:pt idx="5">
                  <c:v>Does Household Chores</c:v>
                </c:pt>
                <c:pt idx="6">
                  <c:v>Can Cook</c:v>
                </c:pt>
                <c:pt idx="7">
                  <c:v>Healthy Diet</c:v>
                </c:pt>
              </c:strCache>
            </c:strRef>
          </c:cat>
          <c:val>
            <c:numRef>
              <c:f>Sheet1!$E$323:$E$330</c:f>
              <c:numCache>
                <c:formatCode>General</c:formatCode>
                <c:ptCount val="8"/>
                <c:pt idx="0">
                  <c:v>26.0</c:v>
                </c:pt>
                <c:pt idx="1">
                  <c:v>15.0</c:v>
                </c:pt>
                <c:pt idx="2">
                  <c:v>24.0</c:v>
                </c:pt>
                <c:pt idx="3">
                  <c:v>24.0</c:v>
                </c:pt>
                <c:pt idx="4">
                  <c:v>18.0</c:v>
                </c:pt>
                <c:pt idx="5">
                  <c:v>50.0</c:v>
                </c:pt>
                <c:pt idx="6">
                  <c:v>62.0</c:v>
                </c:pt>
                <c:pt idx="7">
                  <c:v>53.0</c:v>
                </c:pt>
              </c:numCache>
            </c:numRef>
          </c:val>
        </c:ser>
        <c:ser>
          <c:idx val="4"/>
          <c:order val="4"/>
          <c:tx>
            <c:strRef>
              <c:f>Sheet1!$F$322</c:f>
              <c:strCache>
                <c:ptCount val="1"/>
                <c:pt idx="0">
                  <c:v>Very Important</c:v>
                </c:pt>
              </c:strCache>
            </c:strRef>
          </c:tx>
          <c:invertIfNegative val="0"/>
          <c:cat>
            <c:strRef>
              <c:f>Sheet1!$A$323:$A$330</c:f>
              <c:strCache>
                <c:ptCount val="8"/>
                <c:pt idx="0">
                  <c:v>Plays Musical Instrument</c:v>
                </c:pt>
                <c:pt idx="1">
                  <c:v>Styled Hair</c:v>
                </c:pt>
                <c:pt idx="2">
                  <c:v>Plays Sports</c:v>
                </c:pt>
                <c:pt idx="3">
                  <c:v>Stylish Clothing</c:v>
                </c:pt>
                <c:pt idx="4">
                  <c:v>Wears Cologne</c:v>
                </c:pt>
                <c:pt idx="5">
                  <c:v>Does Household Chores</c:v>
                </c:pt>
                <c:pt idx="6">
                  <c:v>Can Cook</c:v>
                </c:pt>
                <c:pt idx="7">
                  <c:v>Healthy Diet</c:v>
                </c:pt>
              </c:strCache>
            </c:strRef>
          </c:cat>
          <c:val>
            <c:numRef>
              <c:f>Sheet1!$F$323:$F$330</c:f>
              <c:numCache>
                <c:formatCode>General</c:formatCode>
                <c:ptCount val="8"/>
                <c:pt idx="0">
                  <c:v>0.0</c:v>
                </c:pt>
                <c:pt idx="1">
                  <c:v>3.0</c:v>
                </c:pt>
                <c:pt idx="2">
                  <c:v>3.0</c:v>
                </c:pt>
                <c:pt idx="3">
                  <c:v>6.0</c:v>
                </c:pt>
                <c:pt idx="4">
                  <c:v>6.0</c:v>
                </c:pt>
                <c:pt idx="5">
                  <c:v>15.0</c:v>
                </c:pt>
                <c:pt idx="6">
                  <c:v>15.0</c:v>
                </c:pt>
                <c:pt idx="7">
                  <c:v>26.0</c:v>
                </c:pt>
              </c:numCache>
            </c:numRef>
          </c:val>
        </c:ser>
        <c:dLbls>
          <c:showLegendKey val="0"/>
          <c:showVal val="0"/>
          <c:showCatName val="0"/>
          <c:showSerName val="0"/>
          <c:showPercent val="0"/>
          <c:showBubbleSize val="0"/>
        </c:dLbls>
        <c:gapWidth val="55"/>
        <c:overlap val="100"/>
        <c:axId val="-2097182696"/>
        <c:axId val="-2097174984"/>
      </c:barChart>
      <c:catAx>
        <c:axId val="-2097182696"/>
        <c:scaling>
          <c:orientation val="minMax"/>
        </c:scaling>
        <c:delete val="0"/>
        <c:axPos val="b"/>
        <c:numFmt formatCode="General" sourceLinked="0"/>
        <c:majorTickMark val="none"/>
        <c:minorTickMark val="none"/>
        <c:tickLblPos val="nextTo"/>
        <c:txPr>
          <a:bodyPr/>
          <a:lstStyle/>
          <a:p>
            <a:pPr>
              <a:defRPr lang="ja-JP"/>
            </a:pPr>
            <a:endParaRPr lang="ja-JP"/>
          </a:p>
        </c:txPr>
        <c:crossAx val="-2097174984"/>
        <c:crosses val="autoZero"/>
        <c:auto val="1"/>
        <c:lblAlgn val="ctr"/>
        <c:lblOffset val="100"/>
        <c:noMultiLvlLbl val="0"/>
      </c:catAx>
      <c:valAx>
        <c:axId val="-2097174984"/>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97182696"/>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sz="1600" dirty="0" smtClean="0"/>
              <a:t>日本人女性</a:t>
            </a:r>
            <a:endParaRPr lang="en-US" sz="1600" dirty="0"/>
          </a:p>
        </c:rich>
      </c:tx>
      <c:layout>
        <c:manualLayout>
          <c:xMode val="edge"/>
          <c:yMode val="edge"/>
          <c:x val="0.203344982398203"/>
          <c:y val="0.0529406737916569"/>
        </c:manualLayout>
      </c:layout>
      <c:overlay val="0"/>
    </c:title>
    <c:autoTitleDeleted val="0"/>
    <c:plotArea>
      <c:layout/>
      <c:barChart>
        <c:barDir val="col"/>
        <c:grouping val="percentStacked"/>
        <c:varyColors val="0"/>
        <c:ser>
          <c:idx val="0"/>
          <c:order val="0"/>
          <c:tx>
            <c:strRef>
              <c:f>Sheet1!$B$335</c:f>
              <c:strCache>
                <c:ptCount val="1"/>
                <c:pt idx="0">
                  <c:v>Very Unimportant</c:v>
                </c:pt>
              </c:strCache>
            </c:strRef>
          </c:tx>
          <c:invertIfNegative val="0"/>
          <c:cat>
            <c:strRef>
              <c:f>Sheet1!$A$336:$A$343</c:f>
              <c:strCache>
                <c:ptCount val="8"/>
                <c:pt idx="0">
                  <c:v>Wears Cologne</c:v>
                </c:pt>
                <c:pt idx="1">
                  <c:v>Plays Musical Instrument</c:v>
                </c:pt>
                <c:pt idx="2">
                  <c:v>Styled Hair</c:v>
                </c:pt>
                <c:pt idx="3">
                  <c:v>Stylish Clothing</c:v>
                </c:pt>
                <c:pt idx="4">
                  <c:v>Plays Sports</c:v>
                </c:pt>
                <c:pt idx="5">
                  <c:v>Does Household Chores</c:v>
                </c:pt>
                <c:pt idx="6">
                  <c:v>Can Cook</c:v>
                </c:pt>
                <c:pt idx="7">
                  <c:v>Healthy Diet</c:v>
                </c:pt>
              </c:strCache>
            </c:strRef>
          </c:cat>
          <c:val>
            <c:numRef>
              <c:f>Sheet1!$B$336:$B$343</c:f>
              <c:numCache>
                <c:formatCode>General</c:formatCode>
                <c:ptCount val="8"/>
                <c:pt idx="0">
                  <c:v>19.0</c:v>
                </c:pt>
                <c:pt idx="1">
                  <c:v>19.0</c:v>
                </c:pt>
                <c:pt idx="2">
                  <c:v>0.0</c:v>
                </c:pt>
                <c:pt idx="3">
                  <c:v>3.0</c:v>
                </c:pt>
                <c:pt idx="4">
                  <c:v>0.0</c:v>
                </c:pt>
                <c:pt idx="5">
                  <c:v>0.0</c:v>
                </c:pt>
                <c:pt idx="6">
                  <c:v>0.0</c:v>
                </c:pt>
                <c:pt idx="7">
                  <c:v>0.0</c:v>
                </c:pt>
              </c:numCache>
            </c:numRef>
          </c:val>
        </c:ser>
        <c:ser>
          <c:idx val="1"/>
          <c:order val="1"/>
          <c:tx>
            <c:strRef>
              <c:f>Sheet1!$C$335</c:f>
              <c:strCache>
                <c:ptCount val="1"/>
                <c:pt idx="0">
                  <c:v>Unimportant</c:v>
                </c:pt>
              </c:strCache>
            </c:strRef>
          </c:tx>
          <c:invertIfNegative val="0"/>
          <c:cat>
            <c:strRef>
              <c:f>Sheet1!$A$336:$A$343</c:f>
              <c:strCache>
                <c:ptCount val="8"/>
                <c:pt idx="0">
                  <c:v>Wears Cologne</c:v>
                </c:pt>
                <c:pt idx="1">
                  <c:v>Plays Musical Instrument</c:v>
                </c:pt>
                <c:pt idx="2">
                  <c:v>Styled Hair</c:v>
                </c:pt>
                <c:pt idx="3">
                  <c:v>Stylish Clothing</c:v>
                </c:pt>
                <c:pt idx="4">
                  <c:v>Plays Sports</c:v>
                </c:pt>
                <c:pt idx="5">
                  <c:v>Does Household Chores</c:v>
                </c:pt>
                <c:pt idx="6">
                  <c:v>Can Cook</c:v>
                </c:pt>
                <c:pt idx="7">
                  <c:v>Healthy Diet</c:v>
                </c:pt>
              </c:strCache>
            </c:strRef>
          </c:cat>
          <c:val>
            <c:numRef>
              <c:f>Sheet1!$C$336:$C$343</c:f>
              <c:numCache>
                <c:formatCode>General</c:formatCode>
                <c:ptCount val="8"/>
                <c:pt idx="0">
                  <c:v>23.0</c:v>
                </c:pt>
                <c:pt idx="1">
                  <c:v>26.0</c:v>
                </c:pt>
                <c:pt idx="2">
                  <c:v>10.0</c:v>
                </c:pt>
                <c:pt idx="3">
                  <c:v>0.0</c:v>
                </c:pt>
                <c:pt idx="4">
                  <c:v>3.0</c:v>
                </c:pt>
                <c:pt idx="5">
                  <c:v>0.0</c:v>
                </c:pt>
                <c:pt idx="6">
                  <c:v>6.0</c:v>
                </c:pt>
                <c:pt idx="7">
                  <c:v>6.0</c:v>
                </c:pt>
              </c:numCache>
            </c:numRef>
          </c:val>
        </c:ser>
        <c:ser>
          <c:idx val="2"/>
          <c:order val="2"/>
          <c:tx>
            <c:strRef>
              <c:f>Sheet1!$D$335</c:f>
              <c:strCache>
                <c:ptCount val="1"/>
                <c:pt idx="0">
                  <c:v>Average</c:v>
                </c:pt>
              </c:strCache>
            </c:strRef>
          </c:tx>
          <c:invertIfNegative val="0"/>
          <c:cat>
            <c:strRef>
              <c:f>Sheet1!$A$336:$A$343</c:f>
              <c:strCache>
                <c:ptCount val="8"/>
                <c:pt idx="0">
                  <c:v>Wears Cologne</c:v>
                </c:pt>
                <c:pt idx="1">
                  <c:v>Plays Musical Instrument</c:v>
                </c:pt>
                <c:pt idx="2">
                  <c:v>Styled Hair</c:v>
                </c:pt>
                <c:pt idx="3">
                  <c:v>Stylish Clothing</c:v>
                </c:pt>
                <c:pt idx="4">
                  <c:v>Plays Sports</c:v>
                </c:pt>
                <c:pt idx="5">
                  <c:v>Does Household Chores</c:v>
                </c:pt>
                <c:pt idx="6">
                  <c:v>Can Cook</c:v>
                </c:pt>
                <c:pt idx="7">
                  <c:v>Healthy Diet</c:v>
                </c:pt>
              </c:strCache>
            </c:strRef>
          </c:cat>
          <c:val>
            <c:numRef>
              <c:f>Sheet1!$D$336:$D$343</c:f>
              <c:numCache>
                <c:formatCode>General</c:formatCode>
                <c:ptCount val="8"/>
                <c:pt idx="0">
                  <c:v>39.0</c:v>
                </c:pt>
                <c:pt idx="1">
                  <c:v>42.0</c:v>
                </c:pt>
                <c:pt idx="2">
                  <c:v>39.0</c:v>
                </c:pt>
                <c:pt idx="3">
                  <c:v>35.0</c:v>
                </c:pt>
                <c:pt idx="4">
                  <c:v>10.0</c:v>
                </c:pt>
                <c:pt idx="5">
                  <c:v>16.0</c:v>
                </c:pt>
                <c:pt idx="6">
                  <c:v>23.0</c:v>
                </c:pt>
                <c:pt idx="7">
                  <c:v>13.0</c:v>
                </c:pt>
              </c:numCache>
            </c:numRef>
          </c:val>
        </c:ser>
        <c:ser>
          <c:idx val="3"/>
          <c:order val="3"/>
          <c:tx>
            <c:strRef>
              <c:f>Sheet1!$E$335</c:f>
              <c:strCache>
                <c:ptCount val="1"/>
                <c:pt idx="0">
                  <c:v>Important</c:v>
                </c:pt>
              </c:strCache>
            </c:strRef>
          </c:tx>
          <c:invertIfNegative val="0"/>
          <c:cat>
            <c:strRef>
              <c:f>Sheet1!$A$336:$A$343</c:f>
              <c:strCache>
                <c:ptCount val="8"/>
                <c:pt idx="0">
                  <c:v>Wears Cologne</c:v>
                </c:pt>
                <c:pt idx="1">
                  <c:v>Plays Musical Instrument</c:v>
                </c:pt>
                <c:pt idx="2">
                  <c:v>Styled Hair</c:v>
                </c:pt>
                <c:pt idx="3">
                  <c:v>Stylish Clothing</c:v>
                </c:pt>
                <c:pt idx="4">
                  <c:v>Plays Sports</c:v>
                </c:pt>
                <c:pt idx="5">
                  <c:v>Does Household Chores</c:v>
                </c:pt>
                <c:pt idx="6">
                  <c:v>Can Cook</c:v>
                </c:pt>
                <c:pt idx="7">
                  <c:v>Healthy Diet</c:v>
                </c:pt>
              </c:strCache>
            </c:strRef>
          </c:cat>
          <c:val>
            <c:numRef>
              <c:f>Sheet1!$E$336:$E$343</c:f>
              <c:numCache>
                <c:formatCode>General</c:formatCode>
                <c:ptCount val="8"/>
                <c:pt idx="0">
                  <c:v>19.0</c:v>
                </c:pt>
                <c:pt idx="1">
                  <c:v>10.0</c:v>
                </c:pt>
                <c:pt idx="2">
                  <c:v>35.0</c:v>
                </c:pt>
                <c:pt idx="3">
                  <c:v>45.0</c:v>
                </c:pt>
                <c:pt idx="4">
                  <c:v>65.0</c:v>
                </c:pt>
                <c:pt idx="5">
                  <c:v>58.0</c:v>
                </c:pt>
                <c:pt idx="6">
                  <c:v>42.0</c:v>
                </c:pt>
                <c:pt idx="7">
                  <c:v>45.0</c:v>
                </c:pt>
              </c:numCache>
            </c:numRef>
          </c:val>
        </c:ser>
        <c:ser>
          <c:idx val="4"/>
          <c:order val="4"/>
          <c:tx>
            <c:strRef>
              <c:f>Sheet1!$F$335</c:f>
              <c:strCache>
                <c:ptCount val="1"/>
                <c:pt idx="0">
                  <c:v>Very Important</c:v>
                </c:pt>
              </c:strCache>
            </c:strRef>
          </c:tx>
          <c:invertIfNegative val="0"/>
          <c:cat>
            <c:strRef>
              <c:f>Sheet1!$A$336:$A$343</c:f>
              <c:strCache>
                <c:ptCount val="8"/>
                <c:pt idx="0">
                  <c:v>Wears Cologne</c:v>
                </c:pt>
                <c:pt idx="1">
                  <c:v>Plays Musical Instrument</c:v>
                </c:pt>
                <c:pt idx="2">
                  <c:v>Styled Hair</c:v>
                </c:pt>
                <c:pt idx="3">
                  <c:v>Stylish Clothing</c:v>
                </c:pt>
                <c:pt idx="4">
                  <c:v>Plays Sports</c:v>
                </c:pt>
                <c:pt idx="5">
                  <c:v>Does Household Chores</c:v>
                </c:pt>
                <c:pt idx="6">
                  <c:v>Can Cook</c:v>
                </c:pt>
                <c:pt idx="7">
                  <c:v>Healthy Diet</c:v>
                </c:pt>
              </c:strCache>
            </c:strRef>
          </c:cat>
          <c:val>
            <c:numRef>
              <c:f>Sheet1!$F$336:$F$343</c:f>
              <c:numCache>
                <c:formatCode>General</c:formatCode>
                <c:ptCount val="8"/>
                <c:pt idx="0">
                  <c:v>0.0</c:v>
                </c:pt>
                <c:pt idx="1">
                  <c:v>3.0</c:v>
                </c:pt>
                <c:pt idx="2">
                  <c:v>16.0</c:v>
                </c:pt>
                <c:pt idx="3">
                  <c:v>16.0</c:v>
                </c:pt>
                <c:pt idx="4">
                  <c:v>23.0</c:v>
                </c:pt>
                <c:pt idx="5">
                  <c:v>26.0</c:v>
                </c:pt>
                <c:pt idx="6">
                  <c:v>29.0</c:v>
                </c:pt>
                <c:pt idx="7">
                  <c:v>35.0</c:v>
                </c:pt>
              </c:numCache>
            </c:numRef>
          </c:val>
        </c:ser>
        <c:dLbls>
          <c:showLegendKey val="0"/>
          <c:showVal val="0"/>
          <c:showCatName val="0"/>
          <c:showSerName val="0"/>
          <c:showPercent val="0"/>
          <c:showBubbleSize val="0"/>
        </c:dLbls>
        <c:gapWidth val="55"/>
        <c:overlap val="100"/>
        <c:axId val="-2119044264"/>
        <c:axId val="-2119092888"/>
      </c:barChart>
      <c:catAx>
        <c:axId val="-2119044264"/>
        <c:scaling>
          <c:orientation val="minMax"/>
        </c:scaling>
        <c:delete val="0"/>
        <c:axPos val="b"/>
        <c:numFmt formatCode="General" sourceLinked="0"/>
        <c:majorTickMark val="none"/>
        <c:minorTickMark val="none"/>
        <c:tickLblPos val="nextTo"/>
        <c:txPr>
          <a:bodyPr/>
          <a:lstStyle/>
          <a:p>
            <a:pPr>
              <a:defRPr lang="ja-JP"/>
            </a:pPr>
            <a:endParaRPr lang="ja-JP"/>
          </a:p>
        </c:txPr>
        <c:crossAx val="-2119092888"/>
        <c:crosses val="autoZero"/>
        <c:auto val="1"/>
        <c:lblAlgn val="ctr"/>
        <c:lblOffset val="100"/>
        <c:noMultiLvlLbl val="0"/>
      </c:catAx>
      <c:valAx>
        <c:axId val="-2119092888"/>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119044264"/>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アメリカ人女性</a:t>
            </a:r>
            <a:endParaRPr lang="en-US" dirty="0"/>
          </a:p>
        </c:rich>
      </c:tx>
      <c:layout>
        <c:manualLayout>
          <c:xMode val="edge"/>
          <c:yMode val="edge"/>
          <c:x val="0.240799606259971"/>
          <c:y val="0.0571075201632157"/>
        </c:manualLayout>
      </c:layout>
      <c:overlay val="0"/>
    </c:title>
    <c:autoTitleDeleted val="0"/>
    <c:plotArea>
      <c:layout/>
      <c:barChart>
        <c:barDir val="col"/>
        <c:grouping val="percentStacked"/>
        <c:varyColors val="0"/>
        <c:ser>
          <c:idx val="0"/>
          <c:order val="0"/>
          <c:tx>
            <c:strRef>
              <c:f>Sheet1!$B$347</c:f>
              <c:strCache>
                <c:ptCount val="1"/>
                <c:pt idx="0">
                  <c:v>Very Unimportant</c:v>
                </c:pt>
              </c:strCache>
            </c:strRef>
          </c:tx>
          <c:invertIfNegative val="0"/>
          <c:cat>
            <c:strRef>
              <c:f>Sheet1!$A$348:$A$359</c:f>
              <c:strCache>
                <c:ptCount val="12"/>
                <c:pt idx="0">
                  <c:v>Assertive</c:v>
                </c:pt>
                <c:pt idx="1">
                  <c:v>Artistic</c:v>
                </c:pt>
                <c:pt idx="2">
                  <c:v>Good Relationship with Family</c:v>
                </c:pt>
                <c:pt idx="3">
                  <c:v>Good with Children</c:v>
                </c:pt>
                <c:pt idx="4">
                  <c:v>Confident</c:v>
                </c:pt>
                <c:pt idx="5">
                  <c:v>Intelligent</c:v>
                </c:pt>
                <c:pt idx="6">
                  <c:v>Passionate</c:v>
                </c:pt>
                <c:pt idx="7">
                  <c:v>Honest</c:v>
                </c:pt>
                <c:pt idx="8">
                  <c:v>Faithful</c:v>
                </c:pt>
                <c:pt idx="9">
                  <c:v>Kind</c:v>
                </c:pt>
                <c:pt idx="10">
                  <c:v>Sense of Humor</c:v>
                </c:pt>
                <c:pt idx="11">
                  <c:v>Respectful</c:v>
                </c:pt>
              </c:strCache>
            </c:strRef>
          </c:cat>
          <c:val>
            <c:numRef>
              <c:f>Sheet1!$B$348:$B$359</c:f>
              <c:numCache>
                <c:formatCode>General</c:formatCode>
                <c:ptCount val="12"/>
                <c:pt idx="0">
                  <c:v>3.0</c:v>
                </c:pt>
                <c:pt idx="1">
                  <c:v>3.0</c:v>
                </c:pt>
                <c:pt idx="2">
                  <c:v>3.0</c:v>
                </c:pt>
                <c:pt idx="3">
                  <c:v>3.0</c:v>
                </c:pt>
                <c:pt idx="4">
                  <c:v>0.0</c:v>
                </c:pt>
                <c:pt idx="5">
                  <c:v>0.0</c:v>
                </c:pt>
                <c:pt idx="6">
                  <c:v>0.0</c:v>
                </c:pt>
                <c:pt idx="7">
                  <c:v>0.0</c:v>
                </c:pt>
                <c:pt idx="8">
                  <c:v>0.0</c:v>
                </c:pt>
                <c:pt idx="9">
                  <c:v>0.0</c:v>
                </c:pt>
                <c:pt idx="10">
                  <c:v>0.0</c:v>
                </c:pt>
                <c:pt idx="11">
                  <c:v>0.0</c:v>
                </c:pt>
              </c:numCache>
            </c:numRef>
          </c:val>
        </c:ser>
        <c:ser>
          <c:idx val="1"/>
          <c:order val="1"/>
          <c:tx>
            <c:strRef>
              <c:f>Sheet1!$C$347</c:f>
              <c:strCache>
                <c:ptCount val="1"/>
                <c:pt idx="0">
                  <c:v>Unimportant</c:v>
                </c:pt>
              </c:strCache>
            </c:strRef>
          </c:tx>
          <c:invertIfNegative val="0"/>
          <c:cat>
            <c:strRef>
              <c:f>Sheet1!$A$348:$A$359</c:f>
              <c:strCache>
                <c:ptCount val="12"/>
                <c:pt idx="0">
                  <c:v>Assertive</c:v>
                </c:pt>
                <c:pt idx="1">
                  <c:v>Artistic</c:v>
                </c:pt>
                <c:pt idx="2">
                  <c:v>Good Relationship with Family</c:v>
                </c:pt>
                <c:pt idx="3">
                  <c:v>Good with Children</c:v>
                </c:pt>
                <c:pt idx="4">
                  <c:v>Confident</c:v>
                </c:pt>
                <c:pt idx="5">
                  <c:v>Intelligent</c:v>
                </c:pt>
                <c:pt idx="6">
                  <c:v>Passionate</c:v>
                </c:pt>
                <c:pt idx="7">
                  <c:v>Honest</c:v>
                </c:pt>
                <c:pt idx="8">
                  <c:v>Faithful</c:v>
                </c:pt>
                <c:pt idx="9">
                  <c:v>Kind</c:v>
                </c:pt>
                <c:pt idx="10">
                  <c:v>Sense of Humor</c:v>
                </c:pt>
                <c:pt idx="11">
                  <c:v>Respectful</c:v>
                </c:pt>
              </c:strCache>
            </c:strRef>
          </c:cat>
          <c:val>
            <c:numRef>
              <c:f>Sheet1!$C$348:$C$359</c:f>
              <c:numCache>
                <c:formatCode>General</c:formatCode>
                <c:ptCount val="12"/>
                <c:pt idx="0">
                  <c:v>3.0</c:v>
                </c:pt>
                <c:pt idx="1">
                  <c:v>9.0</c:v>
                </c:pt>
                <c:pt idx="2">
                  <c:v>3.0</c:v>
                </c:pt>
                <c:pt idx="3">
                  <c:v>3.0</c:v>
                </c:pt>
                <c:pt idx="4">
                  <c:v>0.0</c:v>
                </c:pt>
                <c:pt idx="5">
                  <c:v>0.0</c:v>
                </c:pt>
                <c:pt idx="6">
                  <c:v>0.0</c:v>
                </c:pt>
                <c:pt idx="7">
                  <c:v>0.0</c:v>
                </c:pt>
                <c:pt idx="8">
                  <c:v>0.0</c:v>
                </c:pt>
                <c:pt idx="9">
                  <c:v>0.0</c:v>
                </c:pt>
                <c:pt idx="10">
                  <c:v>0.0</c:v>
                </c:pt>
                <c:pt idx="11">
                  <c:v>0.0</c:v>
                </c:pt>
              </c:numCache>
            </c:numRef>
          </c:val>
        </c:ser>
        <c:ser>
          <c:idx val="2"/>
          <c:order val="2"/>
          <c:tx>
            <c:strRef>
              <c:f>Sheet1!$D$347</c:f>
              <c:strCache>
                <c:ptCount val="1"/>
                <c:pt idx="0">
                  <c:v>Average</c:v>
                </c:pt>
              </c:strCache>
            </c:strRef>
          </c:tx>
          <c:invertIfNegative val="0"/>
          <c:cat>
            <c:strRef>
              <c:f>Sheet1!$A$348:$A$359</c:f>
              <c:strCache>
                <c:ptCount val="12"/>
                <c:pt idx="0">
                  <c:v>Assertive</c:v>
                </c:pt>
                <c:pt idx="1">
                  <c:v>Artistic</c:v>
                </c:pt>
                <c:pt idx="2">
                  <c:v>Good Relationship with Family</c:v>
                </c:pt>
                <c:pt idx="3">
                  <c:v>Good with Children</c:v>
                </c:pt>
                <c:pt idx="4">
                  <c:v>Confident</c:v>
                </c:pt>
                <c:pt idx="5">
                  <c:v>Intelligent</c:v>
                </c:pt>
                <c:pt idx="6">
                  <c:v>Passionate</c:v>
                </c:pt>
                <c:pt idx="7">
                  <c:v>Honest</c:v>
                </c:pt>
                <c:pt idx="8">
                  <c:v>Faithful</c:v>
                </c:pt>
                <c:pt idx="9">
                  <c:v>Kind</c:v>
                </c:pt>
                <c:pt idx="10">
                  <c:v>Sense of Humor</c:v>
                </c:pt>
                <c:pt idx="11">
                  <c:v>Respectful</c:v>
                </c:pt>
              </c:strCache>
            </c:strRef>
          </c:cat>
          <c:val>
            <c:numRef>
              <c:f>Sheet1!$D$348:$D$359</c:f>
              <c:numCache>
                <c:formatCode>General</c:formatCode>
                <c:ptCount val="12"/>
                <c:pt idx="0">
                  <c:v>47.0</c:v>
                </c:pt>
                <c:pt idx="1">
                  <c:v>32.0</c:v>
                </c:pt>
                <c:pt idx="2">
                  <c:v>29.0</c:v>
                </c:pt>
                <c:pt idx="3">
                  <c:v>24.0</c:v>
                </c:pt>
                <c:pt idx="4">
                  <c:v>18.0</c:v>
                </c:pt>
                <c:pt idx="5">
                  <c:v>0.0</c:v>
                </c:pt>
                <c:pt idx="6">
                  <c:v>3.0</c:v>
                </c:pt>
                <c:pt idx="7">
                  <c:v>0.0</c:v>
                </c:pt>
                <c:pt idx="8">
                  <c:v>12.0</c:v>
                </c:pt>
                <c:pt idx="9">
                  <c:v>0.0</c:v>
                </c:pt>
                <c:pt idx="10">
                  <c:v>3.0</c:v>
                </c:pt>
                <c:pt idx="11">
                  <c:v>0.0</c:v>
                </c:pt>
              </c:numCache>
            </c:numRef>
          </c:val>
        </c:ser>
        <c:ser>
          <c:idx val="3"/>
          <c:order val="3"/>
          <c:tx>
            <c:strRef>
              <c:f>Sheet1!$E$347</c:f>
              <c:strCache>
                <c:ptCount val="1"/>
                <c:pt idx="0">
                  <c:v>Important</c:v>
                </c:pt>
              </c:strCache>
            </c:strRef>
          </c:tx>
          <c:invertIfNegative val="0"/>
          <c:cat>
            <c:strRef>
              <c:f>Sheet1!$A$348:$A$359</c:f>
              <c:strCache>
                <c:ptCount val="12"/>
                <c:pt idx="0">
                  <c:v>Assertive</c:v>
                </c:pt>
                <c:pt idx="1">
                  <c:v>Artistic</c:v>
                </c:pt>
                <c:pt idx="2">
                  <c:v>Good Relationship with Family</c:v>
                </c:pt>
                <c:pt idx="3">
                  <c:v>Good with Children</c:v>
                </c:pt>
                <c:pt idx="4">
                  <c:v>Confident</c:v>
                </c:pt>
                <c:pt idx="5">
                  <c:v>Intelligent</c:v>
                </c:pt>
                <c:pt idx="6">
                  <c:v>Passionate</c:v>
                </c:pt>
                <c:pt idx="7">
                  <c:v>Honest</c:v>
                </c:pt>
                <c:pt idx="8">
                  <c:v>Faithful</c:v>
                </c:pt>
                <c:pt idx="9">
                  <c:v>Kind</c:v>
                </c:pt>
                <c:pt idx="10">
                  <c:v>Sense of Humor</c:v>
                </c:pt>
                <c:pt idx="11">
                  <c:v>Respectful</c:v>
                </c:pt>
              </c:strCache>
            </c:strRef>
          </c:cat>
          <c:val>
            <c:numRef>
              <c:f>Sheet1!$E$348:$E$359</c:f>
              <c:numCache>
                <c:formatCode>General</c:formatCode>
                <c:ptCount val="12"/>
                <c:pt idx="0">
                  <c:v>32.0</c:v>
                </c:pt>
                <c:pt idx="1">
                  <c:v>41.0</c:v>
                </c:pt>
                <c:pt idx="2">
                  <c:v>41.0</c:v>
                </c:pt>
                <c:pt idx="3">
                  <c:v>35.0</c:v>
                </c:pt>
                <c:pt idx="4">
                  <c:v>38.0</c:v>
                </c:pt>
                <c:pt idx="5">
                  <c:v>38.0</c:v>
                </c:pt>
                <c:pt idx="6">
                  <c:v>32.0</c:v>
                </c:pt>
                <c:pt idx="7">
                  <c:v>29.0</c:v>
                </c:pt>
                <c:pt idx="8">
                  <c:v>18.0</c:v>
                </c:pt>
                <c:pt idx="9">
                  <c:v>24.0</c:v>
                </c:pt>
                <c:pt idx="10">
                  <c:v>15.0</c:v>
                </c:pt>
                <c:pt idx="11">
                  <c:v>18.0</c:v>
                </c:pt>
              </c:numCache>
            </c:numRef>
          </c:val>
        </c:ser>
        <c:ser>
          <c:idx val="4"/>
          <c:order val="4"/>
          <c:tx>
            <c:strRef>
              <c:f>Sheet1!$F$347</c:f>
              <c:strCache>
                <c:ptCount val="1"/>
                <c:pt idx="0">
                  <c:v>Very Important</c:v>
                </c:pt>
              </c:strCache>
            </c:strRef>
          </c:tx>
          <c:invertIfNegative val="0"/>
          <c:cat>
            <c:strRef>
              <c:f>Sheet1!$A$348:$A$359</c:f>
              <c:strCache>
                <c:ptCount val="12"/>
                <c:pt idx="0">
                  <c:v>Assertive</c:v>
                </c:pt>
                <c:pt idx="1">
                  <c:v>Artistic</c:v>
                </c:pt>
                <c:pt idx="2">
                  <c:v>Good Relationship with Family</c:v>
                </c:pt>
                <c:pt idx="3">
                  <c:v>Good with Children</c:v>
                </c:pt>
                <c:pt idx="4">
                  <c:v>Confident</c:v>
                </c:pt>
                <c:pt idx="5">
                  <c:v>Intelligent</c:v>
                </c:pt>
                <c:pt idx="6">
                  <c:v>Passionate</c:v>
                </c:pt>
                <c:pt idx="7">
                  <c:v>Honest</c:v>
                </c:pt>
                <c:pt idx="8">
                  <c:v>Faithful</c:v>
                </c:pt>
                <c:pt idx="9">
                  <c:v>Kind</c:v>
                </c:pt>
                <c:pt idx="10">
                  <c:v>Sense of Humor</c:v>
                </c:pt>
                <c:pt idx="11">
                  <c:v>Respectful</c:v>
                </c:pt>
              </c:strCache>
            </c:strRef>
          </c:cat>
          <c:val>
            <c:numRef>
              <c:f>Sheet1!$F$348:$F$359</c:f>
              <c:numCache>
                <c:formatCode>General</c:formatCode>
                <c:ptCount val="12"/>
                <c:pt idx="0">
                  <c:v>15.0</c:v>
                </c:pt>
                <c:pt idx="1">
                  <c:v>15.0</c:v>
                </c:pt>
                <c:pt idx="2">
                  <c:v>24.0</c:v>
                </c:pt>
                <c:pt idx="3">
                  <c:v>35.0</c:v>
                </c:pt>
                <c:pt idx="4">
                  <c:v>44.0</c:v>
                </c:pt>
                <c:pt idx="5">
                  <c:v>62.0</c:v>
                </c:pt>
                <c:pt idx="6">
                  <c:v>65.0</c:v>
                </c:pt>
                <c:pt idx="7">
                  <c:v>71.0</c:v>
                </c:pt>
                <c:pt idx="8">
                  <c:v>71.0</c:v>
                </c:pt>
                <c:pt idx="9">
                  <c:v>76.0</c:v>
                </c:pt>
                <c:pt idx="10">
                  <c:v>82.0</c:v>
                </c:pt>
                <c:pt idx="11">
                  <c:v>82.0</c:v>
                </c:pt>
              </c:numCache>
            </c:numRef>
          </c:val>
        </c:ser>
        <c:dLbls>
          <c:showLegendKey val="0"/>
          <c:showVal val="0"/>
          <c:showCatName val="0"/>
          <c:showSerName val="0"/>
          <c:showPercent val="0"/>
          <c:showBubbleSize val="0"/>
        </c:dLbls>
        <c:gapWidth val="55"/>
        <c:overlap val="100"/>
        <c:axId val="-2115243208"/>
        <c:axId val="-2115217432"/>
      </c:barChart>
      <c:catAx>
        <c:axId val="-2115243208"/>
        <c:scaling>
          <c:orientation val="minMax"/>
        </c:scaling>
        <c:delete val="0"/>
        <c:axPos val="b"/>
        <c:numFmt formatCode="General" sourceLinked="0"/>
        <c:majorTickMark val="none"/>
        <c:minorTickMark val="none"/>
        <c:tickLblPos val="nextTo"/>
        <c:txPr>
          <a:bodyPr/>
          <a:lstStyle/>
          <a:p>
            <a:pPr>
              <a:defRPr lang="ja-JP"/>
            </a:pPr>
            <a:endParaRPr lang="ja-JP"/>
          </a:p>
        </c:txPr>
        <c:crossAx val="-2115217432"/>
        <c:crosses val="autoZero"/>
        <c:auto val="1"/>
        <c:lblAlgn val="ctr"/>
        <c:lblOffset val="100"/>
        <c:noMultiLvlLbl val="0"/>
      </c:catAx>
      <c:valAx>
        <c:axId val="-2115217432"/>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115243208"/>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baseline="0" dirty="0" smtClean="0"/>
              <a:t>日本人女性</a:t>
            </a:r>
            <a:endParaRPr lang="en-US" baseline="0" dirty="0"/>
          </a:p>
        </c:rich>
      </c:tx>
      <c:layout>
        <c:manualLayout>
          <c:xMode val="edge"/>
          <c:yMode val="edge"/>
          <c:x val="0.273362743638069"/>
          <c:y val="0.0489492925157046"/>
        </c:manualLayout>
      </c:layout>
      <c:overlay val="0"/>
    </c:title>
    <c:autoTitleDeleted val="0"/>
    <c:plotArea>
      <c:layout/>
      <c:barChart>
        <c:barDir val="col"/>
        <c:grouping val="percentStacked"/>
        <c:varyColors val="0"/>
        <c:ser>
          <c:idx val="0"/>
          <c:order val="0"/>
          <c:tx>
            <c:strRef>
              <c:f>Sheet1!$B$365</c:f>
              <c:strCache>
                <c:ptCount val="1"/>
                <c:pt idx="0">
                  <c:v>Very Unimportant</c:v>
                </c:pt>
              </c:strCache>
            </c:strRef>
          </c:tx>
          <c:invertIfNegative val="0"/>
          <c:cat>
            <c:strRef>
              <c:f>Sheet1!$A$366:$A$377</c:f>
              <c:strCache>
                <c:ptCount val="12"/>
                <c:pt idx="0">
                  <c:v>Assertive</c:v>
                </c:pt>
                <c:pt idx="1">
                  <c:v>Artistic</c:v>
                </c:pt>
                <c:pt idx="2">
                  <c:v>Passionate</c:v>
                </c:pt>
                <c:pt idx="3">
                  <c:v>Sense of Humor</c:v>
                </c:pt>
                <c:pt idx="4">
                  <c:v>Confident</c:v>
                </c:pt>
                <c:pt idx="5">
                  <c:v>Intelligent</c:v>
                </c:pt>
                <c:pt idx="6">
                  <c:v>Good Relationship with Family</c:v>
                </c:pt>
                <c:pt idx="7">
                  <c:v>Good with Children</c:v>
                </c:pt>
                <c:pt idx="8">
                  <c:v>Honest</c:v>
                </c:pt>
                <c:pt idx="9">
                  <c:v>Kind</c:v>
                </c:pt>
                <c:pt idx="10">
                  <c:v>Respectful</c:v>
                </c:pt>
                <c:pt idx="11">
                  <c:v>Faithful</c:v>
                </c:pt>
              </c:strCache>
            </c:strRef>
          </c:cat>
          <c:val>
            <c:numRef>
              <c:f>Sheet1!$B$366:$B$377</c:f>
              <c:numCache>
                <c:formatCode>General</c:formatCode>
                <c:ptCount val="12"/>
                <c:pt idx="0">
                  <c:v>0.0</c:v>
                </c:pt>
                <c:pt idx="1">
                  <c:v>10.0</c:v>
                </c:pt>
                <c:pt idx="2">
                  <c:v>0.0</c:v>
                </c:pt>
                <c:pt idx="3">
                  <c:v>0.0</c:v>
                </c:pt>
                <c:pt idx="4">
                  <c:v>0.0</c:v>
                </c:pt>
                <c:pt idx="5">
                  <c:v>0.0</c:v>
                </c:pt>
                <c:pt idx="6">
                  <c:v>0.0</c:v>
                </c:pt>
                <c:pt idx="7">
                  <c:v>0.0</c:v>
                </c:pt>
                <c:pt idx="8">
                  <c:v>0.0</c:v>
                </c:pt>
                <c:pt idx="9">
                  <c:v>0.0</c:v>
                </c:pt>
                <c:pt idx="10">
                  <c:v>0.0</c:v>
                </c:pt>
                <c:pt idx="11">
                  <c:v>0.0</c:v>
                </c:pt>
              </c:numCache>
            </c:numRef>
          </c:val>
        </c:ser>
        <c:ser>
          <c:idx val="1"/>
          <c:order val="1"/>
          <c:tx>
            <c:strRef>
              <c:f>Sheet1!$C$365</c:f>
              <c:strCache>
                <c:ptCount val="1"/>
                <c:pt idx="0">
                  <c:v>Unimportant</c:v>
                </c:pt>
              </c:strCache>
            </c:strRef>
          </c:tx>
          <c:invertIfNegative val="0"/>
          <c:cat>
            <c:strRef>
              <c:f>Sheet1!$A$366:$A$377</c:f>
              <c:strCache>
                <c:ptCount val="12"/>
                <c:pt idx="0">
                  <c:v>Assertive</c:v>
                </c:pt>
                <c:pt idx="1">
                  <c:v>Artistic</c:v>
                </c:pt>
                <c:pt idx="2">
                  <c:v>Passionate</c:v>
                </c:pt>
                <c:pt idx="3">
                  <c:v>Sense of Humor</c:v>
                </c:pt>
                <c:pt idx="4">
                  <c:v>Confident</c:v>
                </c:pt>
                <c:pt idx="5">
                  <c:v>Intelligent</c:v>
                </c:pt>
                <c:pt idx="6">
                  <c:v>Good Relationship with Family</c:v>
                </c:pt>
                <c:pt idx="7">
                  <c:v>Good with Children</c:v>
                </c:pt>
                <c:pt idx="8">
                  <c:v>Honest</c:v>
                </c:pt>
                <c:pt idx="9">
                  <c:v>Kind</c:v>
                </c:pt>
                <c:pt idx="10">
                  <c:v>Respectful</c:v>
                </c:pt>
                <c:pt idx="11">
                  <c:v>Faithful</c:v>
                </c:pt>
              </c:strCache>
            </c:strRef>
          </c:cat>
          <c:val>
            <c:numRef>
              <c:f>Sheet1!$C$366:$C$377</c:f>
              <c:numCache>
                <c:formatCode>General</c:formatCode>
                <c:ptCount val="12"/>
                <c:pt idx="0">
                  <c:v>16.0</c:v>
                </c:pt>
                <c:pt idx="1">
                  <c:v>16.0</c:v>
                </c:pt>
                <c:pt idx="2">
                  <c:v>3.0</c:v>
                </c:pt>
                <c:pt idx="3">
                  <c:v>3.0</c:v>
                </c:pt>
                <c:pt idx="4">
                  <c:v>0.0</c:v>
                </c:pt>
                <c:pt idx="5">
                  <c:v>0.0</c:v>
                </c:pt>
                <c:pt idx="6">
                  <c:v>6.0</c:v>
                </c:pt>
                <c:pt idx="7">
                  <c:v>6.0</c:v>
                </c:pt>
                <c:pt idx="8">
                  <c:v>0.0</c:v>
                </c:pt>
                <c:pt idx="9">
                  <c:v>0.0</c:v>
                </c:pt>
                <c:pt idx="10">
                  <c:v>0.0</c:v>
                </c:pt>
                <c:pt idx="11">
                  <c:v>0.0</c:v>
                </c:pt>
              </c:numCache>
            </c:numRef>
          </c:val>
        </c:ser>
        <c:ser>
          <c:idx val="2"/>
          <c:order val="2"/>
          <c:tx>
            <c:strRef>
              <c:f>Sheet1!$D$365</c:f>
              <c:strCache>
                <c:ptCount val="1"/>
                <c:pt idx="0">
                  <c:v>Average</c:v>
                </c:pt>
              </c:strCache>
            </c:strRef>
          </c:tx>
          <c:invertIfNegative val="0"/>
          <c:cat>
            <c:strRef>
              <c:f>Sheet1!$A$366:$A$377</c:f>
              <c:strCache>
                <c:ptCount val="12"/>
                <c:pt idx="0">
                  <c:v>Assertive</c:v>
                </c:pt>
                <c:pt idx="1">
                  <c:v>Artistic</c:v>
                </c:pt>
                <c:pt idx="2">
                  <c:v>Passionate</c:v>
                </c:pt>
                <c:pt idx="3">
                  <c:v>Sense of Humor</c:v>
                </c:pt>
                <c:pt idx="4">
                  <c:v>Confident</c:v>
                </c:pt>
                <c:pt idx="5">
                  <c:v>Intelligent</c:v>
                </c:pt>
                <c:pt idx="6">
                  <c:v>Good Relationship with Family</c:v>
                </c:pt>
                <c:pt idx="7">
                  <c:v>Good with Children</c:v>
                </c:pt>
                <c:pt idx="8">
                  <c:v>Honest</c:v>
                </c:pt>
                <c:pt idx="9">
                  <c:v>Kind</c:v>
                </c:pt>
                <c:pt idx="10">
                  <c:v>Respectful</c:v>
                </c:pt>
                <c:pt idx="11">
                  <c:v>Faithful</c:v>
                </c:pt>
              </c:strCache>
            </c:strRef>
          </c:cat>
          <c:val>
            <c:numRef>
              <c:f>Sheet1!$D$366:$D$377</c:f>
              <c:numCache>
                <c:formatCode>General</c:formatCode>
                <c:ptCount val="12"/>
                <c:pt idx="0">
                  <c:v>55.0</c:v>
                </c:pt>
                <c:pt idx="1">
                  <c:v>52.0</c:v>
                </c:pt>
                <c:pt idx="2">
                  <c:v>19.0</c:v>
                </c:pt>
                <c:pt idx="3">
                  <c:v>16.0</c:v>
                </c:pt>
                <c:pt idx="4">
                  <c:v>16.0</c:v>
                </c:pt>
                <c:pt idx="5">
                  <c:v>3.0</c:v>
                </c:pt>
                <c:pt idx="6">
                  <c:v>10.0</c:v>
                </c:pt>
                <c:pt idx="7">
                  <c:v>13.0</c:v>
                </c:pt>
                <c:pt idx="8">
                  <c:v>3.0</c:v>
                </c:pt>
                <c:pt idx="9">
                  <c:v>0.0</c:v>
                </c:pt>
                <c:pt idx="10">
                  <c:v>0.0</c:v>
                </c:pt>
                <c:pt idx="11">
                  <c:v>0.0</c:v>
                </c:pt>
              </c:numCache>
            </c:numRef>
          </c:val>
        </c:ser>
        <c:ser>
          <c:idx val="3"/>
          <c:order val="3"/>
          <c:tx>
            <c:strRef>
              <c:f>Sheet1!$E$365</c:f>
              <c:strCache>
                <c:ptCount val="1"/>
                <c:pt idx="0">
                  <c:v>Important</c:v>
                </c:pt>
              </c:strCache>
            </c:strRef>
          </c:tx>
          <c:invertIfNegative val="0"/>
          <c:cat>
            <c:strRef>
              <c:f>Sheet1!$A$366:$A$377</c:f>
              <c:strCache>
                <c:ptCount val="12"/>
                <c:pt idx="0">
                  <c:v>Assertive</c:v>
                </c:pt>
                <c:pt idx="1">
                  <c:v>Artistic</c:v>
                </c:pt>
                <c:pt idx="2">
                  <c:v>Passionate</c:v>
                </c:pt>
                <c:pt idx="3">
                  <c:v>Sense of Humor</c:v>
                </c:pt>
                <c:pt idx="4">
                  <c:v>Confident</c:v>
                </c:pt>
                <c:pt idx="5">
                  <c:v>Intelligent</c:v>
                </c:pt>
                <c:pt idx="6">
                  <c:v>Good Relationship with Family</c:v>
                </c:pt>
                <c:pt idx="7">
                  <c:v>Good with Children</c:v>
                </c:pt>
                <c:pt idx="8">
                  <c:v>Honest</c:v>
                </c:pt>
                <c:pt idx="9">
                  <c:v>Kind</c:v>
                </c:pt>
                <c:pt idx="10">
                  <c:v>Respectful</c:v>
                </c:pt>
                <c:pt idx="11">
                  <c:v>Faithful</c:v>
                </c:pt>
              </c:strCache>
            </c:strRef>
          </c:cat>
          <c:val>
            <c:numRef>
              <c:f>Sheet1!$E$366:$E$377</c:f>
              <c:numCache>
                <c:formatCode>General</c:formatCode>
                <c:ptCount val="12"/>
                <c:pt idx="0">
                  <c:v>29.0</c:v>
                </c:pt>
                <c:pt idx="1">
                  <c:v>23.0</c:v>
                </c:pt>
                <c:pt idx="2">
                  <c:v>52.0</c:v>
                </c:pt>
                <c:pt idx="3">
                  <c:v>45.0</c:v>
                </c:pt>
                <c:pt idx="4">
                  <c:v>45.0</c:v>
                </c:pt>
                <c:pt idx="5">
                  <c:v>55.0</c:v>
                </c:pt>
                <c:pt idx="6">
                  <c:v>39.0</c:v>
                </c:pt>
                <c:pt idx="7">
                  <c:v>29.0</c:v>
                </c:pt>
                <c:pt idx="8">
                  <c:v>32.0</c:v>
                </c:pt>
                <c:pt idx="9">
                  <c:v>32.0</c:v>
                </c:pt>
                <c:pt idx="10">
                  <c:v>26.0</c:v>
                </c:pt>
                <c:pt idx="11">
                  <c:v>13.0</c:v>
                </c:pt>
              </c:numCache>
            </c:numRef>
          </c:val>
        </c:ser>
        <c:ser>
          <c:idx val="4"/>
          <c:order val="4"/>
          <c:tx>
            <c:strRef>
              <c:f>Sheet1!$F$365</c:f>
              <c:strCache>
                <c:ptCount val="1"/>
                <c:pt idx="0">
                  <c:v>Very Important</c:v>
                </c:pt>
              </c:strCache>
            </c:strRef>
          </c:tx>
          <c:invertIfNegative val="0"/>
          <c:cat>
            <c:strRef>
              <c:f>Sheet1!$A$366:$A$377</c:f>
              <c:strCache>
                <c:ptCount val="12"/>
                <c:pt idx="0">
                  <c:v>Assertive</c:v>
                </c:pt>
                <c:pt idx="1">
                  <c:v>Artistic</c:v>
                </c:pt>
                <c:pt idx="2">
                  <c:v>Passionate</c:v>
                </c:pt>
                <c:pt idx="3">
                  <c:v>Sense of Humor</c:v>
                </c:pt>
                <c:pt idx="4">
                  <c:v>Confident</c:v>
                </c:pt>
                <c:pt idx="5">
                  <c:v>Intelligent</c:v>
                </c:pt>
                <c:pt idx="6">
                  <c:v>Good Relationship with Family</c:v>
                </c:pt>
                <c:pt idx="7">
                  <c:v>Good with Children</c:v>
                </c:pt>
                <c:pt idx="8">
                  <c:v>Honest</c:v>
                </c:pt>
                <c:pt idx="9">
                  <c:v>Kind</c:v>
                </c:pt>
                <c:pt idx="10">
                  <c:v>Respectful</c:v>
                </c:pt>
                <c:pt idx="11">
                  <c:v>Faithful</c:v>
                </c:pt>
              </c:strCache>
            </c:strRef>
          </c:cat>
          <c:val>
            <c:numRef>
              <c:f>Sheet1!$F$366:$F$377</c:f>
              <c:numCache>
                <c:formatCode>General</c:formatCode>
                <c:ptCount val="12"/>
                <c:pt idx="0">
                  <c:v>0.0</c:v>
                </c:pt>
                <c:pt idx="1">
                  <c:v>0.0</c:v>
                </c:pt>
                <c:pt idx="2">
                  <c:v>26.0</c:v>
                </c:pt>
                <c:pt idx="3">
                  <c:v>35.0</c:v>
                </c:pt>
                <c:pt idx="4">
                  <c:v>39.0</c:v>
                </c:pt>
                <c:pt idx="5">
                  <c:v>42.0</c:v>
                </c:pt>
                <c:pt idx="6">
                  <c:v>45.0</c:v>
                </c:pt>
                <c:pt idx="7">
                  <c:v>52.0</c:v>
                </c:pt>
                <c:pt idx="8">
                  <c:v>65.0</c:v>
                </c:pt>
                <c:pt idx="9">
                  <c:v>68.0</c:v>
                </c:pt>
                <c:pt idx="10">
                  <c:v>74.0</c:v>
                </c:pt>
                <c:pt idx="11">
                  <c:v>87.0</c:v>
                </c:pt>
              </c:numCache>
            </c:numRef>
          </c:val>
        </c:ser>
        <c:dLbls>
          <c:showLegendKey val="0"/>
          <c:showVal val="0"/>
          <c:showCatName val="0"/>
          <c:showSerName val="0"/>
          <c:showPercent val="0"/>
          <c:showBubbleSize val="0"/>
        </c:dLbls>
        <c:gapWidth val="55"/>
        <c:overlap val="100"/>
        <c:axId val="-2085524552"/>
        <c:axId val="-2115858264"/>
      </c:barChart>
      <c:catAx>
        <c:axId val="-2085524552"/>
        <c:scaling>
          <c:orientation val="minMax"/>
        </c:scaling>
        <c:delete val="0"/>
        <c:axPos val="b"/>
        <c:numFmt formatCode="General" sourceLinked="0"/>
        <c:majorTickMark val="none"/>
        <c:minorTickMark val="none"/>
        <c:tickLblPos val="nextTo"/>
        <c:txPr>
          <a:bodyPr/>
          <a:lstStyle/>
          <a:p>
            <a:pPr>
              <a:defRPr lang="ja-JP"/>
            </a:pPr>
            <a:endParaRPr lang="ja-JP"/>
          </a:p>
        </c:txPr>
        <c:crossAx val="-2115858264"/>
        <c:crosses val="autoZero"/>
        <c:auto val="1"/>
        <c:lblAlgn val="ctr"/>
        <c:lblOffset val="100"/>
        <c:noMultiLvlLbl val="0"/>
      </c:catAx>
      <c:valAx>
        <c:axId val="-2115858264"/>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085524552"/>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アメリカ人女性</a:t>
            </a:r>
            <a:endParaRPr lang="en-US" dirty="0"/>
          </a:p>
        </c:rich>
      </c:tx>
      <c:layout/>
      <c:overlay val="0"/>
    </c:title>
    <c:autoTitleDeleted val="0"/>
    <c:plotArea>
      <c:layout/>
      <c:barChart>
        <c:barDir val="col"/>
        <c:grouping val="percentStacked"/>
        <c:varyColors val="0"/>
        <c:ser>
          <c:idx val="0"/>
          <c:order val="0"/>
          <c:tx>
            <c:strRef>
              <c:f>Sheet1!$B$383</c:f>
              <c:strCache>
                <c:ptCount val="1"/>
                <c:pt idx="0">
                  <c:v>Very Unimportant</c:v>
                </c:pt>
              </c:strCache>
            </c:strRef>
          </c:tx>
          <c:invertIfNegative val="0"/>
          <c:cat>
            <c:strRef>
              <c:f>Sheet1!$A$384:$A$387</c:f>
              <c:strCache>
                <c:ptCount val="4"/>
                <c:pt idx="0">
                  <c:v>High Social Status</c:v>
                </c:pt>
                <c:pt idx="1">
                  <c:v>Is Religious</c:v>
                </c:pt>
                <c:pt idx="2">
                  <c:v>High Income</c:v>
                </c:pt>
                <c:pt idx="3">
                  <c:v>Highly Educated</c:v>
                </c:pt>
              </c:strCache>
            </c:strRef>
          </c:cat>
          <c:val>
            <c:numRef>
              <c:f>Sheet1!$B$384:$B$387</c:f>
              <c:numCache>
                <c:formatCode>General</c:formatCode>
                <c:ptCount val="4"/>
                <c:pt idx="0">
                  <c:v>24.0</c:v>
                </c:pt>
                <c:pt idx="1">
                  <c:v>47.0</c:v>
                </c:pt>
                <c:pt idx="2">
                  <c:v>15.0</c:v>
                </c:pt>
                <c:pt idx="3">
                  <c:v>0.0</c:v>
                </c:pt>
              </c:numCache>
            </c:numRef>
          </c:val>
        </c:ser>
        <c:ser>
          <c:idx val="1"/>
          <c:order val="1"/>
          <c:tx>
            <c:strRef>
              <c:f>Sheet1!$C$383</c:f>
              <c:strCache>
                <c:ptCount val="1"/>
                <c:pt idx="0">
                  <c:v>Unimportant</c:v>
                </c:pt>
              </c:strCache>
            </c:strRef>
          </c:tx>
          <c:invertIfNegative val="0"/>
          <c:cat>
            <c:strRef>
              <c:f>Sheet1!$A$384:$A$387</c:f>
              <c:strCache>
                <c:ptCount val="4"/>
                <c:pt idx="0">
                  <c:v>High Social Status</c:v>
                </c:pt>
                <c:pt idx="1">
                  <c:v>Is Religious</c:v>
                </c:pt>
                <c:pt idx="2">
                  <c:v>High Income</c:v>
                </c:pt>
                <c:pt idx="3">
                  <c:v>Highly Educated</c:v>
                </c:pt>
              </c:strCache>
            </c:strRef>
          </c:cat>
          <c:val>
            <c:numRef>
              <c:f>Sheet1!$C$384:$C$387</c:f>
              <c:numCache>
                <c:formatCode>General</c:formatCode>
                <c:ptCount val="4"/>
                <c:pt idx="0">
                  <c:v>35.0</c:v>
                </c:pt>
                <c:pt idx="1">
                  <c:v>26.0</c:v>
                </c:pt>
                <c:pt idx="2">
                  <c:v>32.0</c:v>
                </c:pt>
                <c:pt idx="3">
                  <c:v>6.0</c:v>
                </c:pt>
              </c:numCache>
            </c:numRef>
          </c:val>
        </c:ser>
        <c:ser>
          <c:idx val="2"/>
          <c:order val="2"/>
          <c:tx>
            <c:strRef>
              <c:f>Sheet1!$D$383</c:f>
              <c:strCache>
                <c:ptCount val="1"/>
                <c:pt idx="0">
                  <c:v>Average</c:v>
                </c:pt>
              </c:strCache>
            </c:strRef>
          </c:tx>
          <c:invertIfNegative val="0"/>
          <c:cat>
            <c:strRef>
              <c:f>Sheet1!$A$384:$A$387</c:f>
              <c:strCache>
                <c:ptCount val="4"/>
                <c:pt idx="0">
                  <c:v>High Social Status</c:v>
                </c:pt>
                <c:pt idx="1">
                  <c:v>Is Religious</c:v>
                </c:pt>
                <c:pt idx="2">
                  <c:v>High Income</c:v>
                </c:pt>
                <c:pt idx="3">
                  <c:v>Highly Educated</c:v>
                </c:pt>
              </c:strCache>
            </c:strRef>
          </c:cat>
          <c:val>
            <c:numRef>
              <c:f>Sheet1!$D$384:$D$387</c:f>
              <c:numCache>
                <c:formatCode>General</c:formatCode>
                <c:ptCount val="4"/>
                <c:pt idx="0">
                  <c:v>35.0</c:v>
                </c:pt>
                <c:pt idx="1">
                  <c:v>15.0</c:v>
                </c:pt>
                <c:pt idx="2">
                  <c:v>41.0</c:v>
                </c:pt>
                <c:pt idx="3">
                  <c:v>18.0</c:v>
                </c:pt>
              </c:numCache>
            </c:numRef>
          </c:val>
        </c:ser>
        <c:ser>
          <c:idx val="3"/>
          <c:order val="3"/>
          <c:tx>
            <c:strRef>
              <c:f>Sheet1!$E$383</c:f>
              <c:strCache>
                <c:ptCount val="1"/>
                <c:pt idx="0">
                  <c:v>Important</c:v>
                </c:pt>
              </c:strCache>
            </c:strRef>
          </c:tx>
          <c:invertIfNegative val="0"/>
          <c:cat>
            <c:strRef>
              <c:f>Sheet1!$A$384:$A$387</c:f>
              <c:strCache>
                <c:ptCount val="4"/>
                <c:pt idx="0">
                  <c:v>High Social Status</c:v>
                </c:pt>
                <c:pt idx="1">
                  <c:v>Is Religious</c:v>
                </c:pt>
                <c:pt idx="2">
                  <c:v>High Income</c:v>
                </c:pt>
                <c:pt idx="3">
                  <c:v>Highly Educated</c:v>
                </c:pt>
              </c:strCache>
            </c:strRef>
          </c:cat>
          <c:val>
            <c:numRef>
              <c:f>Sheet1!$E$384:$E$387</c:f>
              <c:numCache>
                <c:formatCode>General</c:formatCode>
                <c:ptCount val="4"/>
                <c:pt idx="0">
                  <c:v>3.0</c:v>
                </c:pt>
                <c:pt idx="1">
                  <c:v>6.0</c:v>
                </c:pt>
                <c:pt idx="2">
                  <c:v>3.0</c:v>
                </c:pt>
                <c:pt idx="3">
                  <c:v>47.0</c:v>
                </c:pt>
              </c:numCache>
            </c:numRef>
          </c:val>
        </c:ser>
        <c:ser>
          <c:idx val="4"/>
          <c:order val="4"/>
          <c:tx>
            <c:strRef>
              <c:f>Sheet1!$F$383</c:f>
              <c:strCache>
                <c:ptCount val="1"/>
                <c:pt idx="0">
                  <c:v>Very Important</c:v>
                </c:pt>
              </c:strCache>
            </c:strRef>
          </c:tx>
          <c:invertIfNegative val="0"/>
          <c:cat>
            <c:strRef>
              <c:f>Sheet1!$A$384:$A$387</c:f>
              <c:strCache>
                <c:ptCount val="4"/>
                <c:pt idx="0">
                  <c:v>High Social Status</c:v>
                </c:pt>
                <c:pt idx="1">
                  <c:v>Is Religious</c:v>
                </c:pt>
                <c:pt idx="2">
                  <c:v>High Income</c:v>
                </c:pt>
                <c:pt idx="3">
                  <c:v>Highly Educated</c:v>
                </c:pt>
              </c:strCache>
            </c:strRef>
          </c:cat>
          <c:val>
            <c:numRef>
              <c:f>Sheet1!$F$384:$F$387</c:f>
              <c:numCache>
                <c:formatCode>General</c:formatCode>
                <c:ptCount val="4"/>
                <c:pt idx="0">
                  <c:v>3.0</c:v>
                </c:pt>
                <c:pt idx="1">
                  <c:v>6.0</c:v>
                </c:pt>
                <c:pt idx="2">
                  <c:v>9.0</c:v>
                </c:pt>
                <c:pt idx="3">
                  <c:v>29.0</c:v>
                </c:pt>
              </c:numCache>
            </c:numRef>
          </c:val>
        </c:ser>
        <c:dLbls>
          <c:showLegendKey val="0"/>
          <c:showVal val="0"/>
          <c:showCatName val="0"/>
          <c:showSerName val="0"/>
          <c:showPercent val="0"/>
          <c:showBubbleSize val="0"/>
        </c:dLbls>
        <c:gapWidth val="55"/>
        <c:overlap val="100"/>
        <c:axId val="-2118932488"/>
        <c:axId val="-2118921240"/>
      </c:barChart>
      <c:catAx>
        <c:axId val="-2118932488"/>
        <c:scaling>
          <c:orientation val="minMax"/>
        </c:scaling>
        <c:delete val="0"/>
        <c:axPos val="b"/>
        <c:numFmt formatCode="General" sourceLinked="0"/>
        <c:majorTickMark val="none"/>
        <c:minorTickMark val="none"/>
        <c:tickLblPos val="nextTo"/>
        <c:txPr>
          <a:bodyPr/>
          <a:lstStyle/>
          <a:p>
            <a:pPr>
              <a:defRPr lang="ja-JP"/>
            </a:pPr>
            <a:endParaRPr lang="ja-JP"/>
          </a:p>
        </c:txPr>
        <c:crossAx val="-2118921240"/>
        <c:crosses val="autoZero"/>
        <c:auto val="1"/>
        <c:lblAlgn val="ctr"/>
        <c:lblOffset val="100"/>
        <c:noMultiLvlLbl val="0"/>
      </c:catAx>
      <c:valAx>
        <c:axId val="-2118921240"/>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118932488"/>
        <c:crosses val="autoZero"/>
        <c:crossBetween val="between"/>
      </c:valAx>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日本人女性</a:t>
            </a:r>
            <a:endParaRPr lang="en-US" dirty="0"/>
          </a:p>
        </c:rich>
      </c:tx>
      <c:layout/>
      <c:overlay val="0"/>
    </c:title>
    <c:autoTitleDeleted val="0"/>
    <c:plotArea>
      <c:layout/>
      <c:barChart>
        <c:barDir val="col"/>
        <c:grouping val="percentStacked"/>
        <c:varyColors val="0"/>
        <c:ser>
          <c:idx val="0"/>
          <c:order val="0"/>
          <c:tx>
            <c:strRef>
              <c:f>Sheet1!$B$393</c:f>
              <c:strCache>
                <c:ptCount val="1"/>
                <c:pt idx="0">
                  <c:v>Very Unimportant</c:v>
                </c:pt>
              </c:strCache>
            </c:strRef>
          </c:tx>
          <c:invertIfNegative val="0"/>
          <c:cat>
            <c:strRef>
              <c:f>Sheet1!$A$394:$A$397</c:f>
              <c:strCache>
                <c:ptCount val="4"/>
                <c:pt idx="0">
                  <c:v>Is Religious</c:v>
                </c:pt>
                <c:pt idx="1">
                  <c:v>Highly Educated</c:v>
                </c:pt>
                <c:pt idx="2">
                  <c:v>High Social Status</c:v>
                </c:pt>
                <c:pt idx="3">
                  <c:v>High Income</c:v>
                </c:pt>
              </c:strCache>
            </c:strRef>
          </c:cat>
          <c:val>
            <c:numRef>
              <c:f>Sheet1!$B$394:$B$397</c:f>
              <c:numCache>
                <c:formatCode>General</c:formatCode>
                <c:ptCount val="4"/>
                <c:pt idx="0">
                  <c:v>13.0</c:v>
                </c:pt>
                <c:pt idx="1">
                  <c:v>0.0</c:v>
                </c:pt>
                <c:pt idx="2">
                  <c:v>0.0</c:v>
                </c:pt>
                <c:pt idx="3">
                  <c:v>0.0</c:v>
                </c:pt>
              </c:numCache>
            </c:numRef>
          </c:val>
        </c:ser>
        <c:ser>
          <c:idx val="1"/>
          <c:order val="1"/>
          <c:tx>
            <c:strRef>
              <c:f>Sheet1!$C$393</c:f>
              <c:strCache>
                <c:ptCount val="1"/>
                <c:pt idx="0">
                  <c:v>Unimportant</c:v>
                </c:pt>
              </c:strCache>
            </c:strRef>
          </c:tx>
          <c:invertIfNegative val="0"/>
          <c:cat>
            <c:strRef>
              <c:f>Sheet1!$A$394:$A$397</c:f>
              <c:strCache>
                <c:ptCount val="4"/>
                <c:pt idx="0">
                  <c:v>Is Religious</c:v>
                </c:pt>
                <c:pt idx="1">
                  <c:v>Highly Educated</c:v>
                </c:pt>
                <c:pt idx="2">
                  <c:v>High Social Status</c:v>
                </c:pt>
                <c:pt idx="3">
                  <c:v>High Income</c:v>
                </c:pt>
              </c:strCache>
            </c:strRef>
          </c:cat>
          <c:val>
            <c:numRef>
              <c:f>Sheet1!$C$394:$C$397</c:f>
              <c:numCache>
                <c:formatCode>General</c:formatCode>
                <c:ptCount val="4"/>
                <c:pt idx="0">
                  <c:v>35.0</c:v>
                </c:pt>
                <c:pt idx="1">
                  <c:v>13.0</c:v>
                </c:pt>
                <c:pt idx="2">
                  <c:v>10.0</c:v>
                </c:pt>
                <c:pt idx="3">
                  <c:v>3.0</c:v>
                </c:pt>
              </c:numCache>
            </c:numRef>
          </c:val>
        </c:ser>
        <c:ser>
          <c:idx val="2"/>
          <c:order val="2"/>
          <c:tx>
            <c:strRef>
              <c:f>Sheet1!$D$393</c:f>
              <c:strCache>
                <c:ptCount val="1"/>
                <c:pt idx="0">
                  <c:v>Average</c:v>
                </c:pt>
              </c:strCache>
            </c:strRef>
          </c:tx>
          <c:invertIfNegative val="0"/>
          <c:cat>
            <c:strRef>
              <c:f>Sheet1!$A$394:$A$397</c:f>
              <c:strCache>
                <c:ptCount val="4"/>
                <c:pt idx="0">
                  <c:v>Is Religious</c:v>
                </c:pt>
                <c:pt idx="1">
                  <c:v>Highly Educated</c:v>
                </c:pt>
                <c:pt idx="2">
                  <c:v>High Social Status</c:v>
                </c:pt>
                <c:pt idx="3">
                  <c:v>High Income</c:v>
                </c:pt>
              </c:strCache>
            </c:strRef>
          </c:cat>
          <c:val>
            <c:numRef>
              <c:f>Sheet1!$D$394:$D$397</c:f>
              <c:numCache>
                <c:formatCode>General</c:formatCode>
                <c:ptCount val="4"/>
                <c:pt idx="0">
                  <c:v>42.0</c:v>
                </c:pt>
                <c:pt idx="1">
                  <c:v>42.0</c:v>
                </c:pt>
                <c:pt idx="2">
                  <c:v>35.0</c:v>
                </c:pt>
                <c:pt idx="3">
                  <c:v>26.0</c:v>
                </c:pt>
              </c:numCache>
            </c:numRef>
          </c:val>
        </c:ser>
        <c:ser>
          <c:idx val="3"/>
          <c:order val="3"/>
          <c:tx>
            <c:strRef>
              <c:f>Sheet1!$E$393</c:f>
              <c:strCache>
                <c:ptCount val="1"/>
                <c:pt idx="0">
                  <c:v>Important</c:v>
                </c:pt>
              </c:strCache>
            </c:strRef>
          </c:tx>
          <c:invertIfNegative val="0"/>
          <c:cat>
            <c:strRef>
              <c:f>Sheet1!$A$394:$A$397</c:f>
              <c:strCache>
                <c:ptCount val="4"/>
                <c:pt idx="0">
                  <c:v>Is Religious</c:v>
                </c:pt>
                <c:pt idx="1">
                  <c:v>Highly Educated</c:v>
                </c:pt>
                <c:pt idx="2">
                  <c:v>High Social Status</c:v>
                </c:pt>
                <c:pt idx="3">
                  <c:v>High Income</c:v>
                </c:pt>
              </c:strCache>
            </c:strRef>
          </c:cat>
          <c:val>
            <c:numRef>
              <c:f>Sheet1!$E$394:$E$397</c:f>
              <c:numCache>
                <c:formatCode>General</c:formatCode>
                <c:ptCount val="4"/>
                <c:pt idx="0">
                  <c:v>3.0</c:v>
                </c:pt>
                <c:pt idx="1">
                  <c:v>32.0</c:v>
                </c:pt>
                <c:pt idx="2">
                  <c:v>39.0</c:v>
                </c:pt>
                <c:pt idx="3">
                  <c:v>48.0</c:v>
                </c:pt>
              </c:numCache>
            </c:numRef>
          </c:val>
        </c:ser>
        <c:ser>
          <c:idx val="4"/>
          <c:order val="4"/>
          <c:tx>
            <c:strRef>
              <c:f>Sheet1!$F$393</c:f>
              <c:strCache>
                <c:ptCount val="1"/>
                <c:pt idx="0">
                  <c:v>Very Important</c:v>
                </c:pt>
              </c:strCache>
            </c:strRef>
          </c:tx>
          <c:invertIfNegative val="0"/>
          <c:cat>
            <c:strRef>
              <c:f>Sheet1!$A$394:$A$397</c:f>
              <c:strCache>
                <c:ptCount val="4"/>
                <c:pt idx="0">
                  <c:v>Is Religious</c:v>
                </c:pt>
                <c:pt idx="1">
                  <c:v>Highly Educated</c:v>
                </c:pt>
                <c:pt idx="2">
                  <c:v>High Social Status</c:v>
                </c:pt>
                <c:pt idx="3">
                  <c:v>High Income</c:v>
                </c:pt>
              </c:strCache>
            </c:strRef>
          </c:cat>
          <c:val>
            <c:numRef>
              <c:f>Sheet1!$F$394:$F$397</c:f>
              <c:numCache>
                <c:formatCode>General</c:formatCode>
                <c:ptCount val="4"/>
                <c:pt idx="0">
                  <c:v>6.0</c:v>
                </c:pt>
                <c:pt idx="1">
                  <c:v>13.0</c:v>
                </c:pt>
                <c:pt idx="2">
                  <c:v>16.0</c:v>
                </c:pt>
                <c:pt idx="3">
                  <c:v>23.0</c:v>
                </c:pt>
              </c:numCache>
            </c:numRef>
          </c:val>
        </c:ser>
        <c:dLbls>
          <c:showLegendKey val="0"/>
          <c:showVal val="0"/>
          <c:showCatName val="0"/>
          <c:showSerName val="0"/>
          <c:showPercent val="0"/>
          <c:showBubbleSize val="0"/>
        </c:dLbls>
        <c:gapWidth val="55"/>
        <c:overlap val="100"/>
        <c:axId val="-2118869304"/>
        <c:axId val="-2120320344"/>
      </c:barChart>
      <c:catAx>
        <c:axId val="-2118869304"/>
        <c:scaling>
          <c:orientation val="minMax"/>
        </c:scaling>
        <c:delete val="0"/>
        <c:axPos val="b"/>
        <c:numFmt formatCode="General" sourceLinked="0"/>
        <c:majorTickMark val="none"/>
        <c:minorTickMark val="none"/>
        <c:tickLblPos val="nextTo"/>
        <c:txPr>
          <a:bodyPr/>
          <a:lstStyle/>
          <a:p>
            <a:pPr>
              <a:defRPr lang="ja-JP"/>
            </a:pPr>
            <a:endParaRPr lang="ja-JP"/>
          </a:p>
        </c:txPr>
        <c:crossAx val="-2120320344"/>
        <c:crosses val="autoZero"/>
        <c:auto val="1"/>
        <c:lblAlgn val="ctr"/>
        <c:lblOffset val="100"/>
        <c:noMultiLvlLbl val="0"/>
      </c:catAx>
      <c:valAx>
        <c:axId val="-2120320344"/>
        <c:scaling>
          <c:orientation val="minMax"/>
        </c:scaling>
        <c:delete val="0"/>
        <c:axPos val="l"/>
        <c:majorGridlines/>
        <c:numFmt formatCode="0%" sourceLinked="1"/>
        <c:majorTickMark val="none"/>
        <c:minorTickMark val="none"/>
        <c:tickLblPos val="nextTo"/>
        <c:txPr>
          <a:bodyPr/>
          <a:lstStyle/>
          <a:p>
            <a:pPr>
              <a:defRPr lang="ja-JP"/>
            </a:pPr>
            <a:endParaRPr lang="ja-JP"/>
          </a:p>
        </c:txPr>
        <c:crossAx val="-2118869304"/>
        <c:crosses val="autoZero"/>
        <c:crossBetween val="between"/>
      </c:valAx>
    </c:plotArea>
    <c:legend>
      <c:legendPos val="r"/>
      <c:layout/>
      <c:overlay val="0"/>
      <c:txPr>
        <a:bodyPr/>
        <a:lstStyle/>
        <a:p>
          <a:pPr>
            <a:defRPr lang="ja-JP"/>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dirty="0" smtClean="0"/>
              <a:t>民族性－日本人</a:t>
            </a:r>
            <a:endParaRPr lang="en-US" altLang="ja-JP" dirty="0"/>
          </a:p>
        </c:rich>
      </c:tx>
      <c:layout/>
      <c:overlay val="0"/>
    </c:title>
    <c:autoTitleDeleted val="0"/>
    <c:plotArea>
      <c:layout/>
      <c:pieChart>
        <c:varyColors val="1"/>
        <c:ser>
          <c:idx val="0"/>
          <c:order val="0"/>
          <c:tx>
            <c:strRef>
              <c:f>Sheet1!$B$458</c:f>
              <c:strCache>
                <c:ptCount val="1"/>
                <c:pt idx="0">
                  <c:v>Ethnicity - Japanese</c:v>
                </c:pt>
              </c:strCache>
            </c:strRef>
          </c:tx>
          <c:dLbls>
            <c:dLbl>
              <c:idx val="0"/>
              <c:layout/>
              <c:tx>
                <c:rich>
                  <a:bodyPr/>
                  <a:lstStyle/>
                  <a:p>
                    <a:r>
                      <a:rPr lang="ja-JP" altLang="en-US" smtClean="0"/>
                      <a:t>アジア人</a:t>
                    </a:r>
                    <a:r>
                      <a:rPr lang="ja-JP" altLang="en-US" baseline="0" dirty="0"/>
                      <a:t>
</a:t>
                    </a:r>
                    <a:fld id="{74E82B21-C363-4FEB-A1AD-3C92BE3A8457}"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ja-JP" altLang="en-US" smtClean="0"/>
                      <a:t>その他</a:t>
                    </a:r>
                    <a:r>
                      <a:rPr lang="ja-JP" altLang="en-US" baseline="0" dirty="0"/>
                      <a:t>
</a:t>
                    </a:r>
                    <a:fld id="{97CC3A2B-1834-4F92-BDBD-CECA8AC90241}"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Sheet1!$A$459:$A$460</c:f>
              <c:strCache>
                <c:ptCount val="2"/>
                <c:pt idx="0">
                  <c:v>Asian</c:v>
                </c:pt>
                <c:pt idx="1">
                  <c:v>Other</c:v>
                </c:pt>
              </c:strCache>
            </c:strRef>
          </c:cat>
          <c:val>
            <c:numRef>
              <c:f>Sheet1!$B$459:$B$460</c:f>
              <c:numCache>
                <c:formatCode>General</c:formatCode>
                <c:ptCount val="2"/>
                <c:pt idx="0">
                  <c:v>49.0</c:v>
                </c:pt>
                <c:pt idx="1">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1</a:t>
            </a:r>
            <a:r>
              <a:rPr lang="ja-JP" altLang="en-US" dirty="0" smtClean="0"/>
              <a:t>日の</a:t>
            </a:r>
            <a:r>
              <a:rPr lang="en-US" altLang="ja-JP" dirty="0" smtClean="0"/>
              <a:t>TV</a:t>
            </a:r>
            <a:r>
              <a:rPr lang="ja-JP" altLang="en-US" dirty="0" smtClean="0"/>
              <a:t>鑑賞時間</a:t>
            </a:r>
            <a:endParaRPr lang="en-US" altLang="ja-JP" dirty="0" smtClean="0"/>
          </a:p>
          <a:p>
            <a:pPr>
              <a:defRPr lang="ja-JP"/>
            </a:pPr>
            <a:r>
              <a:rPr lang="ja-JP" altLang="en-US" dirty="0" smtClean="0"/>
              <a:t>（アメリカ人）</a:t>
            </a:r>
            <a:endParaRPr lang="en-US" altLang="ja-JP" dirty="0"/>
          </a:p>
        </c:rich>
      </c:tx>
      <c:layout/>
      <c:overlay val="0"/>
    </c:title>
    <c:autoTitleDeleted val="0"/>
    <c:plotArea>
      <c:layout/>
      <c:pieChart>
        <c:varyColors val="1"/>
        <c:ser>
          <c:idx val="0"/>
          <c:order val="0"/>
          <c:tx>
            <c:strRef>
              <c:f>Sheet1!$B$466</c:f>
              <c:strCache>
                <c:ptCount val="1"/>
                <c:pt idx="0">
                  <c:v>T.V. Watched per Day (Americans)</c:v>
                </c:pt>
              </c:strCache>
            </c:strRef>
          </c:tx>
          <c:dLbls>
            <c:dLbl>
              <c:idx val="0"/>
              <c:layout/>
              <c:tx>
                <c:rich>
                  <a:bodyPr/>
                  <a:lstStyle/>
                  <a:p>
                    <a:r>
                      <a:rPr lang="en-US" altLang="ja-JP" smtClean="0"/>
                      <a:t>1</a:t>
                    </a:r>
                    <a:r>
                      <a:rPr lang="ja-JP" altLang="en-US" smtClean="0"/>
                      <a:t>時間未満</a:t>
                    </a:r>
                    <a:r>
                      <a:rPr lang="ja-JP" altLang="en-US" baseline="0" dirty="0"/>
                      <a:t>
</a:t>
                    </a:r>
                    <a:fld id="{75514951-AEC5-48A2-BE23-568F58376A03}"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altLang="ja-JP" smtClean="0"/>
                      <a:t>1</a:t>
                    </a:r>
                    <a:r>
                      <a:rPr lang="ja-JP" altLang="en-US" smtClean="0"/>
                      <a:t>－</a:t>
                    </a:r>
                    <a:r>
                      <a:rPr lang="en-US" altLang="ja-JP" smtClean="0"/>
                      <a:t>2</a:t>
                    </a:r>
                    <a:r>
                      <a:rPr lang="ja-JP" altLang="en-US" smtClean="0"/>
                      <a:t>時間</a:t>
                    </a:r>
                    <a:r>
                      <a:rPr lang="ja-JP" altLang="en-US" baseline="0" dirty="0"/>
                      <a:t>
</a:t>
                    </a:r>
                    <a:fld id="{AD05D4D3-FDB2-4499-AAD7-E22557565A09}"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altLang="ja-JP" baseline="0" smtClean="0"/>
                      <a:t>3</a:t>
                    </a:r>
                    <a:r>
                      <a:rPr lang="ja-JP" altLang="en-US" baseline="0" smtClean="0"/>
                      <a:t>－</a:t>
                    </a:r>
                    <a:r>
                      <a:rPr lang="en-US" altLang="ja-JP" baseline="0" smtClean="0"/>
                      <a:t>4</a:t>
                    </a:r>
                    <a:r>
                      <a:rPr lang="ja-JP" altLang="en-US" baseline="0" smtClean="0"/>
                      <a:t>時間</a:t>
                    </a:r>
                    <a:r>
                      <a:rPr lang="ja-JP" altLang="en-US" baseline="0" dirty="0"/>
                      <a:t>
</a:t>
                    </a:r>
                    <a:fld id="{CBB0BE71-D0BF-4A1E-8E0D-5CF14FE9ACBE}"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322655621172353"/>
                  <c:y val="-0.170383858267717"/>
                </c:manualLayout>
              </c:layout>
              <c:tx>
                <c:rich>
                  <a:bodyPr/>
                  <a:lstStyle/>
                  <a:p>
                    <a:r>
                      <a:rPr lang="en-US" altLang="ja-JP" smtClean="0"/>
                      <a:t>5</a:t>
                    </a:r>
                    <a:r>
                      <a:rPr lang="ja-JP" altLang="en-US" smtClean="0"/>
                      <a:t>－</a:t>
                    </a:r>
                    <a:r>
                      <a:rPr lang="en-US" altLang="ja-JP" smtClean="0"/>
                      <a:t>6</a:t>
                    </a:r>
                    <a:r>
                      <a:rPr lang="ja-JP" altLang="en-US" smtClean="0"/>
                      <a:t>時間</a:t>
                    </a:r>
                    <a:r>
                      <a:rPr lang="ja-JP" altLang="en-US" baseline="0" dirty="0"/>
                      <a:t>
</a:t>
                    </a:r>
                    <a:fld id="{32A5AE99-F90B-42E7-B306-D9608E9A0D3D}"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Sheet1!$A$467:$A$470</c:f>
              <c:strCache>
                <c:ptCount val="4"/>
                <c:pt idx="0">
                  <c:v>Less than 1 Hour</c:v>
                </c:pt>
                <c:pt idx="1">
                  <c:v>1-2 Hours</c:v>
                </c:pt>
                <c:pt idx="2">
                  <c:v>3-4 Hours</c:v>
                </c:pt>
                <c:pt idx="3">
                  <c:v>5-6 hours</c:v>
                </c:pt>
              </c:strCache>
            </c:strRef>
          </c:cat>
          <c:val>
            <c:numRef>
              <c:f>Sheet1!$B$467:$B$470</c:f>
              <c:numCache>
                <c:formatCode>General</c:formatCode>
                <c:ptCount val="4"/>
                <c:pt idx="0">
                  <c:v>28.0</c:v>
                </c:pt>
                <c:pt idx="1">
                  <c:v>18.0</c:v>
                </c:pt>
                <c:pt idx="2">
                  <c:v>7.0</c:v>
                </c:pt>
                <c:pt idx="3">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1</a:t>
            </a:r>
            <a:r>
              <a:rPr lang="ja-JP" altLang="en-US" dirty="0" smtClean="0"/>
              <a:t>日の</a:t>
            </a:r>
            <a:r>
              <a:rPr lang="en-US" altLang="ja-JP" dirty="0" smtClean="0"/>
              <a:t>TV</a:t>
            </a:r>
            <a:r>
              <a:rPr lang="ja-JP" altLang="en-US" dirty="0" smtClean="0"/>
              <a:t>鑑賞時間</a:t>
            </a:r>
            <a:endParaRPr lang="en-US" altLang="ja-JP" dirty="0" smtClean="0"/>
          </a:p>
          <a:p>
            <a:pPr>
              <a:defRPr lang="ja-JP"/>
            </a:pPr>
            <a:r>
              <a:rPr lang="en-US" altLang="ja-JP" dirty="0" smtClean="0"/>
              <a:t>(</a:t>
            </a:r>
            <a:r>
              <a:rPr lang="ja-JP" altLang="en-US" dirty="0" smtClean="0"/>
              <a:t>日本人）</a:t>
            </a:r>
            <a:endParaRPr lang="en-US" dirty="0"/>
          </a:p>
        </c:rich>
      </c:tx>
      <c:layout/>
      <c:overlay val="0"/>
    </c:title>
    <c:autoTitleDeleted val="0"/>
    <c:plotArea>
      <c:layout/>
      <c:pieChart>
        <c:varyColors val="1"/>
        <c:ser>
          <c:idx val="0"/>
          <c:order val="0"/>
          <c:tx>
            <c:strRef>
              <c:f>Sheet1!$B$474</c:f>
              <c:strCache>
                <c:ptCount val="1"/>
                <c:pt idx="0">
                  <c:v>T.V. Watched per Day (Americans)</c:v>
                </c:pt>
              </c:strCache>
            </c:strRef>
          </c:tx>
          <c:dLbls>
            <c:dLbl>
              <c:idx val="0"/>
              <c:layout/>
              <c:tx>
                <c:rich>
                  <a:bodyPr/>
                  <a:lstStyle/>
                  <a:p>
                    <a:r>
                      <a:rPr lang="en-US" altLang="ja-JP" smtClean="0"/>
                      <a:t>1</a:t>
                    </a:r>
                    <a:r>
                      <a:rPr lang="ja-JP" altLang="en-US" smtClean="0"/>
                      <a:t>時間未満</a:t>
                    </a:r>
                    <a:r>
                      <a:rPr lang="ja-JP" altLang="en-US" baseline="0" dirty="0"/>
                      <a:t>
</a:t>
                    </a:r>
                    <a:fld id="{E4F7107C-23FD-46CB-9BDC-21FD295FFAA4}"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altLang="ja-JP" smtClean="0"/>
                      <a:t>1</a:t>
                    </a:r>
                    <a:r>
                      <a:rPr lang="ja-JP" altLang="en-US" smtClean="0"/>
                      <a:t>－</a:t>
                    </a:r>
                    <a:r>
                      <a:rPr lang="en-US" altLang="ja-JP" smtClean="0"/>
                      <a:t>2</a:t>
                    </a:r>
                    <a:r>
                      <a:rPr lang="ja-JP" altLang="en-US" smtClean="0"/>
                      <a:t>時間</a:t>
                    </a:r>
                    <a:r>
                      <a:rPr lang="ja-JP" altLang="en-US" baseline="0" dirty="0"/>
                      <a:t>
</a:t>
                    </a:r>
                    <a:fld id="{AAC295DF-6951-4679-9AF3-6B392A2A3DC8}"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altLang="ja-JP" smtClean="0"/>
                      <a:t>3</a:t>
                    </a:r>
                    <a:r>
                      <a:rPr lang="ja-JP" altLang="en-US" smtClean="0"/>
                      <a:t>－</a:t>
                    </a:r>
                    <a:r>
                      <a:rPr lang="en-US" altLang="ja-JP" smtClean="0"/>
                      <a:t>4</a:t>
                    </a:r>
                    <a:r>
                      <a:rPr lang="ja-JP" altLang="en-US" smtClean="0"/>
                      <a:t>時間</a:t>
                    </a:r>
                    <a:r>
                      <a:rPr lang="ja-JP" altLang="en-US" baseline="0" dirty="0"/>
                      <a:t>
</a:t>
                    </a:r>
                    <a:fld id="{6BCDFC55-3063-4DE6-B49D-049372A27197}"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Sheet1!$A$475:$A$477</c:f>
              <c:strCache>
                <c:ptCount val="3"/>
                <c:pt idx="0">
                  <c:v>Less than 1 Hour</c:v>
                </c:pt>
                <c:pt idx="1">
                  <c:v>1-2 Hours</c:v>
                </c:pt>
                <c:pt idx="2">
                  <c:v>3-4 Hours</c:v>
                </c:pt>
              </c:strCache>
            </c:strRef>
          </c:cat>
          <c:val>
            <c:numRef>
              <c:f>Sheet1!$B$475:$B$477</c:f>
              <c:numCache>
                <c:formatCode>General</c:formatCode>
                <c:ptCount val="3"/>
                <c:pt idx="0">
                  <c:v>25.0</c:v>
                </c:pt>
                <c:pt idx="1">
                  <c:v>16.0</c:v>
                </c:pt>
                <c:pt idx="2">
                  <c:v>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dirty="0" smtClean="0"/>
              <a:t>雑誌を読む比率</a:t>
            </a:r>
            <a:endParaRPr lang="en-US" altLang="ja-JP" dirty="0" smtClean="0"/>
          </a:p>
          <a:p>
            <a:pPr>
              <a:defRPr lang="ja-JP"/>
            </a:pPr>
            <a:r>
              <a:rPr lang="ja-JP" altLang="en-US" dirty="0" smtClean="0"/>
              <a:t>（アメリカ人）</a:t>
            </a:r>
            <a:endParaRPr lang="en-US" altLang="ja-JP" dirty="0"/>
          </a:p>
        </c:rich>
      </c:tx>
      <c:layout/>
      <c:overlay val="0"/>
    </c:title>
    <c:autoTitleDeleted val="0"/>
    <c:plotArea>
      <c:layout/>
      <c:pieChart>
        <c:varyColors val="1"/>
        <c:ser>
          <c:idx val="0"/>
          <c:order val="0"/>
          <c:tx>
            <c:strRef>
              <c:f>Sheet1!$B$482</c:f>
              <c:strCache>
                <c:ptCount val="1"/>
                <c:pt idx="0">
                  <c:v>Do you read magazines? (Americans)</c:v>
                </c:pt>
              </c:strCache>
            </c:strRef>
          </c:tx>
          <c:dLbls>
            <c:dLbl>
              <c:idx val="0"/>
              <c:layout/>
              <c:tx>
                <c:rich>
                  <a:bodyPr/>
                  <a:lstStyle/>
                  <a:p>
                    <a:r>
                      <a:rPr lang="ja-JP" altLang="en-US" smtClean="0"/>
                      <a:t>はい</a:t>
                    </a:r>
                    <a:r>
                      <a:rPr lang="ja-JP" altLang="en-US" baseline="0"/>
                      <a:t>
</a:t>
                    </a:r>
                    <a:fld id="{B981E79A-3F22-447C-9B4E-3D04A42650B1}" type="PERCENTAGE">
                      <a:rPr lang="en-US" altLang="ja-JP"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ja-JP" altLang="en-US" smtClean="0"/>
                      <a:t>いいえ</a:t>
                    </a:r>
                    <a:r>
                      <a:rPr lang="ja-JP" altLang="en-US" baseline="0" dirty="0"/>
                      <a:t>
</a:t>
                    </a:r>
                    <a:fld id="{2AC7D13E-DD27-4C1F-96C5-F5F4575FC77B}"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Sheet1!$A$483:$A$484</c:f>
              <c:strCache>
                <c:ptCount val="2"/>
                <c:pt idx="0">
                  <c:v>Yes</c:v>
                </c:pt>
                <c:pt idx="1">
                  <c:v>No</c:v>
                </c:pt>
              </c:strCache>
            </c:strRef>
          </c:cat>
          <c:val>
            <c:numRef>
              <c:f>Sheet1!$B$483:$B$484</c:f>
              <c:numCache>
                <c:formatCode>General</c:formatCode>
                <c:ptCount val="2"/>
                <c:pt idx="0">
                  <c:v>22.0</c:v>
                </c:pt>
                <c:pt idx="1">
                  <c:v>32.0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dirty="0" smtClean="0"/>
              <a:t>雑誌を読む比率</a:t>
            </a:r>
            <a:endParaRPr lang="en-US" altLang="ja-JP" dirty="0" smtClean="0"/>
          </a:p>
          <a:p>
            <a:pPr>
              <a:defRPr lang="ja-JP"/>
            </a:pPr>
            <a:r>
              <a:rPr lang="ja-JP" altLang="en-US" dirty="0" smtClean="0"/>
              <a:t>（日本人）</a:t>
            </a:r>
            <a:endParaRPr lang="en-US" altLang="ja-JP" dirty="0"/>
          </a:p>
        </c:rich>
      </c:tx>
      <c:layout/>
      <c:overlay val="0"/>
    </c:title>
    <c:autoTitleDeleted val="0"/>
    <c:plotArea>
      <c:layout/>
      <c:pieChart>
        <c:varyColors val="1"/>
        <c:ser>
          <c:idx val="0"/>
          <c:order val="0"/>
          <c:tx>
            <c:strRef>
              <c:f>Sheet1!$B$487</c:f>
              <c:strCache>
                <c:ptCount val="1"/>
                <c:pt idx="0">
                  <c:v>Do you read magazines? (Japanese)</c:v>
                </c:pt>
              </c:strCache>
            </c:strRef>
          </c:tx>
          <c:dLbls>
            <c:dLbl>
              <c:idx val="0"/>
              <c:layout/>
              <c:tx>
                <c:rich>
                  <a:bodyPr/>
                  <a:lstStyle/>
                  <a:p>
                    <a:r>
                      <a:rPr lang="ja-JP" altLang="en-US" smtClean="0"/>
                      <a:t>はい</a:t>
                    </a:r>
                    <a:r>
                      <a:rPr lang="ja-JP" altLang="en-US" baseline="0" dirty="0"/>
                      <a:t>
</a:t>
                    </a:r>
                    <a:fld id="{AE325241-FB3B-4B1F-B2C9-C192169E33C5}"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ja-JP" altLang="en-US" baseline="0" smtClean="0"/>
                      <a:t>いいえ</a:t>
                    </a:r>
                    <a:r>
                      <a:rPr lang="ja-JP" altLang="en-US" baseline="0" dirty="0"/>
                      <a:t>
</a:t>
                    </a:r>
                    <a:fld id="{769C0A55-F60A-43BE-B73E-7151CDF15551}"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Sheet1!$A$488:$A$489</c:f>
              <c:strCache>
                <c:ptCount val="2"/>
                <c:pt idx="0">
                  <c:v>Yes</c:v>
                </c:pt>
                <c:pt idx="1">
                  <c:v>No</c:v>
                </c:pt>
              </c:strCache>
            </c:strRef>
          </c:cat>
          <c:val>
            <c:numRef>
              <c:f>Sheet1!$B$488:$B$489</c:f>
              <c:numCache>
                <c:formatCode>General</c:formatCode>
                <c:ptCount val="2"/>
                <c:pt idx="0">
                  <c:v>27.0</c:v>
                </c:pt>
                <c:pt idx="1">
                  <c:v>23.0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ja-JP"/>
            </a:pPr>
            <a:r>
              <a:rPr lang="ja-JP" altLang="en-US" dirty="0" smtClean="0"/>
              <a:t>アメリカ人男性</a:t>
            </a:r>
            <a:endParaRPr lang="en-US" altLang="ja-JP" dirty="0"/>
          </a:p>
        </c:rich>
      </c:tx>
      <c:layout/>
      <c:overlay val="0"/>
    </c:title>
    <c:autoTitleDeleted val="0"/>
    <c:plotArea>
      <c:layout/>
      <c:pieChart>
        <c:varyColors val="1"/>
        <c:ser>
          <c:idx val="0"/>
          <c:order val="0"/>
          <c:tx>
            <c:strRef>
              <c:f>Sheet1!$B$10</c:f>
              <c:strCache>
                <c:ptCount val="1"/>
                <c:pt idx="0">
                  <c:v>American Men</c:v>
                </c:pt>
              </c:strCache>
            </c:strRef>
          </c:tx>
          <c:dLbls>
            <c:dLbl>
              <c:idx val="0"/>
              <c:layout/>
              <c:tx>
                <c:rich>
                  <a:bodyPr/>
                  <a:lstStyle/>
                  <a:p>
                    <a:r>
                      <a:rPr lang="ja-JP" altLang="en-US" smtClean="0"/>
                      <a:t>毎日</a:t>
                    </a:r>
                    <a:r>
                      <a:rPr lang="ja-JP" altLang="en-US" baseline="0" dirty="0"/>
                      <a:t>
</a:t>
                    </a:r>
                    <a:fld id="{AE306C36-E7FB-46C2-9637-F67AAB546161}"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0.00158232519144364"/>
                  <c:y val="-0.192405492814185"/>
                </c:manualLayout>
              </c:layout>
              <c:tx>
                <c:rich>
                  <a:bodyPr/>
                  <a:lstStyle/>
                  <a:p>
                    <a:r>
                      <a:rPr lang="en-US" altLang="ja-JP" dirty="0" smtClean="0"/>
                      <a:t>1</a:t>
                    </a:r>
                    <a:r>
                      <a:rPr lang="ja-JP" altLang="en-US" dirty="0" smtClean="0"/>
                      <a:t>週間に</a:t>
                    </a:r>
                    <a:r>
                      <a:rPr lang="en-US" altLang="ja-JP" dirty="0" smtClean="0"/>
                      <a:t>2.3</a:t>
                    </a:r>
                    <a:r>
                      <a:rPr lang="ja-JP" altLang="en-US" dirty="0" smtClean="0"/>
                      <a:t>回</a:t>
                    </a:r>
                    <a:r>
                      <a:rPr lang="ja-JP" altLang="en-US" baseline="0" dirty="0"/>
                      <a:t>
</a:t>
                    </a:r>
                    <a:fld id="{A6573EDE-41EA-4C0C-9458-DACFF3F130BA}"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altLang="ja-JP" smtClean="0"/>
                      <a:t>1</a:t>
                    </a:r>
                    <a:r>
                      <a:rPr lang="ja-JP" altLang="en-US" smtClean="0"/>
                      <a:t>週間に</a:t>
                    </a:r>
                    <a:r>
                      <a:rPr lang="en-US" altLang="ja-JP" smtClean="0"/>
                      <a:t>1</a:t>
                    </a:r>
                    <a:r>
                      <a:rPr lang="ja-JP" altLang="en-US" smtClean="0"/>
                      <a:t>回</a:t>
                    </a:r>
                    <a:r>
                      <a:rPr lang="ja-JP" altLang="en-US" baseline="0" dirty="0"/>
                      <a:t>
</a:t>
                    </a:r>
                    <a:fld id="{D8675FFC-2561-4352-81B1-222117F3A25F}"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tx>
                <c:rich>
                  <a:bodyPr/>
                  <a:lstStyle/>
                  <a:p>
                    <a:r>
                      <a:rPr lang="en-US" altLang="ja-JP" smtClean="0"/>
                      <a:t>1</a:t>
                    </a:r>
                    <a:r>
                      <a:rPr lang="ja-JP" altLang="en-US" smtClean="0"/>
                      <a:t>ヶ月に</a:t>
                    </a:r>
                    <a:r>
                      <a:rPr lang="en-US" altLang="ja-JP" smtClean="0"/>
                      <a:t>1</a:t>
                    </a:r>
                    <a:r>
                      <a:rPr lang="ja-JP" altLang="en-US" smtClean="0"/>
                      <a:t>回</a:t>
                    </a:r>
                    <a:r>
                      <a:rPr lang="ja-JP" altLang="en-US" baseline="0" dirty="0"/>
                      <a:t>
</a:t>
                    </a:r>
                    <a:fld id="{B56CCE17-F35D-46B6-8BE4-65B200E6C07C}"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layout/>
              <c:tx>
                <c:rich>
                  <a:bodyPr/>
                  <a:lstStyle/>
                  <a:p>
                    <a:r>
                      <a:rPr lang="ja-JP" altLang="en-US" dirty="0" smtClean="0"/>
                      <a:t>運動はしない</a:t>
                    </a:r>
                    <a:r>
                      <a:rPr lang="ja-JP" altLang="en-US" baseline="0" dirty="0"/>
                      <a:t>
</a:t>
                    </a:r>
                    <a:fld id="{3F00B4DE-CDCC-463A-A34D-7EEA165CE39A}"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Sheet1!$A$11:$A$15</c:f>
              <c:strCache>
                <c:ptCount val="5"/>
                <c:pt idx="0">
                  <c:v>Every day</c:v>
                </c:pt>
                <c:pt idx="1">
                  <c:v>A few times a week</c:v>
                </c:pt>
                <c:pt idx="2">
                  <c:v>Once a week</c:v>
                </c:pt>
                <c:pt idx="3">
                  <c:v>Once a month</c:v>
                </c:pt>
                <c:pt idx="4">
                  <c:v>Never</c:v>
                </c:pt>
              </c:strCache>
            </c:strRef>
          </c:cat>
          <c:val>
            <c:numRef>
              <c:f>Sheet1!$B$11:$B$15</c:f>
              <c:numCache>
                <c:formatCode>General</c:formatCode>
                <c:ptCount val="5"/>
                <c:pt idx="0">
                  <c:v>20.0</c:v>
                </c:pt>
                <c:pt idx="1">
                  <c:v>60.0</c:v>
                </c:pt>
                <c:pt idx="2">
                  <c:v>0.0</c:v>
                </c:pt>
                <c:pt idx="3">
                  <c:v>10.0</c:v>
                </c:pt>
                <c:pt idx="4">
                  <c:v>10.0</c:v>
                </c:pt>
              </c:numCache>
            </c:numRef>
          </c:val>
        </c:ser>
        <c:ser>
          <c:idx val="1"/>
          <c:order val="1"/>
          <c:tx>
            <c:strRef>
              <c:f>Sheet1!$C$10</c:f>
              <c:strCache>
                <c:ptCount val="1"/>
                <c:pt idx="0">
                  <c:v>Japanese Men</c:v>
                </c:pt>
              </c:strCache>
            </c:strRef>
          </c:tx>
          <c:dLbls>
            <c:spPr>
              <a:noFill/>
              <a:ln>
                <a:noFill/>
              </a:ln>
              <a:effectLst/>
            </c:spPr>
            <c:txPr>
              <a:bodyPr/>
              <a:lstStyle/>
              <a:p>
                <a:pPr>
                  <a:defRPr lang="ja-JP"/>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Sheet1!$A$11:$A$15</c:f>
              <c:strCache>
                <c:ptCount val="5"/>
                <c:pt idx="0">
                  <c:v>Every day</c:v>
                </c:pt>
                <c:pt idx="1">
                  <c:v>A few times a week</c:v>
                </c:pt>
                <c:pt idx="2">
                  <c:v>Once a week</c:v>
                </c:pt>
                <c:pt idx="3">
                  <c:v>Once a month</c:v>
                </c:pt>
                <c:pt idx="4">
                  <c:v>Never</c:v>
                </c:pt>
              </c:strCache>
            </c:strRef>
          </c:cat>
          <c:val>
            <c:numRef>
              <c:f>Sheet1!$C$11:$C$15</c:f>
              <c:numCache>
                <c:formatCode>General</c:formatCode>
                <c:ptCount val="5"/>
                <c:pt idx="0">
                  <c:v>5.0</c:v>
                </c:pt>
                <c:pt idx="1">
                  <c:v>37.0</c:v>
                </c:pt>
                <c:pt idx="2">
                  <c:v>32.0</c:v>
                </c:pt>
                <c:pt idx="3">
                  <c:v>21.0</c:v>
                </c:pt>
                <c:pt idx="4">
                  <c:v>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0.13616</cdr:x>
      <cdr:y>0.31467</cdr:y>
    </cdr:from>
    <cdr:to>
      <cdr:x>0.31499</cdr:x>
      <cdr:y>0.4318</cdr:y>
    </cdr:to>
    <cdr:sp macro="" textlink="">
      <cdr:nvSpPr>
        <cdr:cNvPr id="2" name="TextBox 1"/>
        <cdr:cNvSpPr txBox="1"/>
      </cdr:nvSpPr>
      <cdr:spPr>
        <a:xfrm xmlns:a="http://schemas.openxmlformats.org/drawingml/2006/main">
          <a:off x="559815" y="1068256"/>
          <a:ext cx="735280" cy="3976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50%</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0.01993</cdr:x>
      <cdr:y>0.67211</cdr:y>
    </cdr:from>
    <cdr:to>
      <cdr:x>0.31603</cdr:x>
      <cdr:y>0.97386</cdr:y>
    </cdr:to>
    <cdr:cxnSp macro="">
      <cdr:nvCxnSpPr>
        <cdr:cNvPr id="3" name="Straight Connector 2"/>
        <cdr:cNvCxnSpPr/>
      </cdr:nvCxnSpPr>
      <cdr:spPr>
        <a:xfrm xmlns:a="http://schemas.openxmlformats.org/drawingml/2006/main" flipV="1">
          <a:off x="77987" y="2577623"/>
          <a:ext cx="1158667" cy="1157246"/>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A5C9470-9B2B-483C-BAEB-69DC6829CF9D}" type="datetimeFigureOut">
              <a:rPr lang="en-US" smtClean="0"/>
              <a:t>5/10/14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0BC14790-A0EA-4B4F-BB6C-9D95061F7FD0}" type="slidenum">
              <a:rPr lang="en-US" smtClean="0"/>
              <a:t>‹#›</a:t>
            </a:fld>
            <a:endParaRPr lang="en-US"/>
          </a:p>
        </p:txBody>
      </p:sp>
    </p:spTree>
    <p:extLst>
      <p:ext uri="{BB962C8B-B14F-4D97-AF65-F5344CB8AC3E}">
        <p14:creationId xmlns:p14="http://schemas.microsoft.com/office/powerpoint/2010/main" val="3563195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929642" y="3329940"/>
            <a:ext cx="7437119" cy="3154680"/>
          </a:xfrm>
          <a:prstGeom prst="rect">
            <a:avLst/>
          </a:prstGeom>
        </p:spPr>
        <p:txBody>
          <a:bodyPr lIns="93162" tIns="93162" rIns="93162" bIns="93162"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87906650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こんにちは。私の名前はスティーブン</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シルバートです。 私の卒業研究のタイトルは「男の魅力；日本とアメリカにおける認識比較調査」です。</a:t>
            </a:r>
          </a:p>
          <a:p>
            <a:endParaRPr dirty="0"/>
          </a:p>
        </p:txBody>
      </p:sp>
    </p:spTree>
    <p:extLst>
      <p:ext uri="{BB962C8B-B14F-4D97-AF65-F5344CB8AC3E}">
        <p14:creationId xmlns:p14="http://schemas.microsoft.com/office/powerpoint/2010/main" val="93504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err="1" smtClean="0">
                <a:solidFill>
                  <a:schemeClr val="tx1"/>
                </a:solidFill>
                <a:effectLst/>
                <a:latin typeface="+mn-lt"/>
                <a:ea typeface="+mn-ea"/>
                <a:cs typeface="+mn-cs"/>
              </a:rPr>
              <a:t>また、Trandisの研究によると、日本は個人的な目標</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もくひょう</a:t>
            </a:r>
            <a:r>
              <a:rPr lang="en-US" altLang="ja-JP" sz="1100" kern="1200" dirty="0" smtClean="0">
                <a:solidFill>
                  <a:schemeClr val="tx1"/>
                </a:solidFill>
                <a:effectLst/>
                <a:latin typeface="+mn-lt"/>
                <a:ea typeface="+mn-ea"/>
                <a:cs typeface="+mn-cs"/>
              </a:rPr>
              <a:t>)は社会での目標(</a:t>
            </a:r>
            <a:r>
              <a:rPr lang="ja-JP" altLang="en-US" sz="1100" kern="1200" dirty="0" smtClean="0">
                <a:solidFill>
                  <a:schemeClr val="tx1"/>
                </a:solidFill>
                <a:effectLst/>
                <a:latin typeface="+mn-lt"/>
                <a:ea typeface="+mn-ea"/>
                <a:cs typeface="+mn-cs"/>
              </a:rPr>
              <a:t>もくひょう</a:t>
            </a:r>
            <a:r>
              <a:rPr lang="en-US" altLang="ja-JP" sz="1100" kern="1200" dirty="0" smtClean="0">
                <a:solidFill>
                  <a:schemeClr val="tx1"/>
                </a:solidFill>
                <a:effectLst/>
                <a:latin typeface="+mn-lt"/>
                <a:ea typeface="+mn-ea"/>
                <a:cs typeface="+mn-cs"/>
              </a:rPr>
              <a:t>)より重要性が低いようです。Kyodoは20代、30代の日本人男性は「イケメン」という言葉に影響されていると</a:t>
            </a:r>
            <a:r>
              <a:rPr lang="ja-JP" altLang="ja-JP" sz="1100" kern="1200" dirty="0" smtClean="0">
                <a:solidFill>
                  <a:schemeClr val="tx1"/>
                </a:solidFill>
                <a:effectLst/>
                <a:latin typeface="+mn-lt"/>
                <a:ea typeface="+mn-ea"/>
                <a:cs typeface="+mn-cs"/>
              </a:rPr>
              <a:t>いって</a:t>
            </a:r>
            <a:r>
              <a:rPr lang="en-US" altLang="ja-JP" sz="1100" kern="1200" dirty="0" smtClean="0">
                <a:solidFill>
                  <a:schemeClr val="tx1"/>
                </a:solidFill>
                <a:effectLst/>
                <a:latin typeface="+mn-lt"/>
                <a:ea typeface="+mn-ea"/>
                <a:cs typeface="+mn-cs"/>
              </a:rPr>
              <a:t>います。今他人への印象(</a:t>
            </a:r>
            <a:r>
              <a:rPr lang="ja-JP" altLang="en-US" sz="1100" kern="1200" dirty="0" smtClean="0">
                <a:solidFill>
                  <a:schemeClr val="tx1"/>
                </a:solidFill>
                <a:effectLst/>
                <a:latin typeface="+mn-lt"/>
                <a:ea typeface="+mn-ea"/>
                <a:cs typeface="+mn-cs"/>
              </a:rPr>
              <a:t>いんしょう</a:t>
            </a:r>
            <a:r>
              <a:rPr lang="en-US" altLang="ja-JP" sz="1100" kern="1200" dirty="0" smtClean="0">
                <a:solidFill>
                  <a:schemeClr val="tx1"/>
                </a:solidFill>
                <a:effectLst/>
                <a:latin typeface="+mn-lt"/>
                <a:ea typeface="+mn-ea"/>
                <a:cs typeface="+mn-cs"/>
              </a:rPr>
              <a:t>)を気にして、肌、美容ケア製品(</a:t>
            </a:r>
            <a:r>
              <a:rPr lang="ja-JP" altLang="en-US" sz="1100" kern="1200" dirty="0" smtClean="0">
                <a:solidFill>
                  <a:schemeClr val="tx1"/>
                </a:solidFill>
                <a:effectLst/>
                <a:latin typeface="+mn-lt"/>
                <a:ea typeface="+mn-ea"/>
                <a:cs typeface="+mn-cs"/>
              </a:rPr>
              <a:t>せいひん</a:t>
            </a:r>
            <a:r>
              <a:rPr lang="en-US" altLang="ja-JP" sz="1100" kern="1200" dirty="0" smtClean="0">
                <a:solidFill>
                  <a:schemeClr val="tx1"/>
                </a:solidFill>
                <a:effectLst/>
                <a:latin typeface="+mn-lt"/>
                <a:ea typeface="+mn-ea"/>
                <a:cs typeface="+mn-cs"/>
              </a:rPr>
              <a:t>)を使う男性が増加(</a:t>
            </a:r>
            <a:r>
              <a:rPr lang="ja-JP" altLang="en-US" sz="1100" kern="1200" dirty="0" smtClean="0">
                <a:solidFill>
                  <a:schemeClr val="tx1"/>
                </a:solidFill>
                <a:effectLst/>
                <a:latin typeface="+mn-lt"/>
                <a:ea typeface="+mn-ea"/>
                <a:cs typeface="+mn-cs"/>
              </a:rPr>
              <a:t>ぞうか</a:t>
            </a:r>
            <a:r>
              <a:rPr lang="en-US" altLang="ja-JP" sz="1100" kern="1200" dirty="0" smtClean="0">
                <a:solidFill>
                  <a:schemeClr val="tx1"/>
                </a:solidFill>
                <a:effectLst/>
                <a:latin typeface="+mn-lt"/>
                <a:ea typeface="+mn-ea"/>
                <a:cs typeface="+mn-cs"/>
              </a:rPr>
              <a:t>)しており美容ケア製品(</a:t>
            </a:r>
            <a:r>
              <a:rPr lang="ja-JP" altLang="en-US" sz="1100" kern="1200" dirty="0" smtClean="0">
                <a:solidFill>
                  <a:schemeClr val="tx1"/>
                </a:solidFill>
                <a:effectLst/>
                <a:latin typeface="+mn-lt"/>
                <a:ea typeface="+mn-ea"/>
                <a:cs typeface="+mn-cs"/>
              </a:rPr>
              <a:t>せいひん</a:t>
            </a:r>
            <a:r>
              <a:rPr lang="en-US" altLang="ja-JP" sz="1100" kern="1200" dirty="0" smtClean="0">
                <a:solidFill>
                  <a:schemeClr val="tx1"/>
                </a:solidFill>
                <a:effectLst/>
                <a:latin typeface="+mn-lt"/>
                <a:ea typeface="+mn-ea"/>
                <a:cs typeface="+mn-cs"/>
              </a:rPr>
              <a:t>)に約１万１千円使う人もいるようです。</a:t>
            </a:r>
            <a:r>
              <a:rPr lang="en-US" altLang="ja-JP" dirty="0" smtClean="0">
                <a:effectLst/>
              </a:rPr>
              <a:t> </a:t>
            </a:r>
            <a:endParaRPr lang="en-US" dirty="0" smtClean="0"/>
          </a:p>
        </p:txBody>
      </p:sp>
    </p:spTree>
    <p:extLst>
      <p:ext uri="{BB962C8B-B14F-4D97-AF65-F5344CB8AC3E}">
        <p14:creationId xmlns:p14="http://schemas.microsoft.com/office/powerpoint/2010/main" val="357331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雑誌からの影響もあります。アメリカでは、フィットネス系の雑誌に人気が集まっており、たくましい男性が好(</a:t>
            </a:r>
            <a:r>
              <a:rPr lang="ja-JP" altLang="en-US" sz="1100" kern="1200" dirty="0" smtClean="0">
                <a:solidFill>
                  <a:schemeClr val="tx1"/>
                </a:solidFill>
                <a:effectLst/>
                <a:latin typeface="+mn-lt"/>
                <a:ea typeface="+mn-ea"/>
                <a:cs typeface="+mn-cs"/>
              </a:rPr>
              <a:t>この</a:t>
            </a:r>
            <a:r>
              <a:rPr lang="en-US" altLang="ja-JP" sz="1100" kern="1200" dirty="0" smtClean="0">
                <a:solidFill>
                  <a:schemeClr val="tx1"/>
                </a:solidFill>
                <a:effectLst/>
                <a:latin typeface="+mn-lt"/>
                <a:ea typeface="+mn-ea"/>
                <a:cs typeface="+mn-cs"/>
              </a:rPr>
              <a:t>)まれますが、日本は、細(</a:t>
            </a:r>
            <a:r>
              <a:rPr lang="ja-JP" altLang="en-US" sz="1100" kern="1200" dirty="0" smtClean="0">
                <a:solidFill>
                  <a:schemeClr val="tx1"/>
                </a:solidFill>
                <a:effectLst/>
                <a:latin typeface="+mn-lt"/>
                <a:ea typeface="+mn-ea"/>
                <a:cs typeface="+mn-cs"/>
              </a:rPr>
              <a:t>ほそ</a:t>
            </a:r>
            <a:r>
              <a:rPr lang="en-US" altLang="ja-JP" sz="1100" kern="1200" dirty="0" smtClean="0">
                <a:solidFill>
                  <a:schemeClr val="tx1"/>
                </a:solidFill>
                <a:effectLst/>
                <a:latin typeface="+mn-lt"/>
                <a:ea typeface="+mn-ea"/>
                <a:cs typeface="+mn-cs"/>
              </a:rPr>
              <a:t>)めで現実的な男性が季節(</a:t>
            </a:r>
            <a:r>
              <a:rPr lang="ja-JP" altLang="en-US" sz="1100" kern="1200" dirty="0" smtClean="0">
                <a:solidFill>
                  <a:schemeClr val="tx1"/>
                </a:solidFill>
                <a:effectLst/>
                <a:latin typeface="+mn-lt"/>
                <a:ea typeface="+mn-ea"/>
                <a:cs typeface="+mn-cs"/>
              </a:rPr>
              <a:t>きせつ</a:t>
            </a:r>
            <a:r>
              <a:rPr lang="en-US" altLang="ja-JP" sz="1100" kern="1200" dirty="0" smtClean="0">
                <a:solidFill>
                  <a:schemeClr val="tx1"/>
                </a:solidFill>
                <a:effectLst/>
                <a:latin typeface="+mn-lt"/>
                <a:ea typeface="+mn-ea"/>
                <a:cs typeface="+mn-cs"/>
              </a:rPr>
              <a:t>)ごとのファッショントレンドに特集(</a:t>
            </a:r>
            <a:r>
              <a:rPr lang="ja-JP" altLang="en-US" sz="1100" kern="1200" dirty="0" smtClean="0">
                <a:solidFill>
                  <a:schemeClr val="tx1"/>
                </a:solidFill>
                <a:effectLst/>
                <a:latin typeface="+mn-lt"/>
                <a:ea typeface="+mn-ea"/>
                <a:cs typeface="+mn-cs"/>
              </a:rPr>
              <a:t>とくしゅう</a:t>
            </a:r>
            <a:r>
              <a:rPr lang="en-US" altLang="ja-JP" sz="1100" kern="1200" dirty="0" smtClean="0">
                <a:solidFill>
                  <a:schemeClr val="tx1"/>
                </a:solidFill>
                <a:effectLst/>
                <a:latin typeface="+mn-lt"/>
                <a:ea typeface="+mn-ea"/>
                <a:cs typeface="+mn-cs"/>
              </a:rPr>
              <a:t>)されていることが多いです。</a:t>
            </a:r>
          </a:p>
          <a:p>
            <a:endParaRPr dirty="0"/>
          </a:p>
        </p:txBody>
      </p:sp>
    </p:spTree>
    <p:extLst>
      <p:ext uri="{BB962C8B-B14F-4D97-AF65-F5344CB8AC3E}">
        <p14:creationId xmlns:p14="http://schemas.microsoft.com/office/powerpoint/2010/main" val="386626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アメリカの広告では、日本よりも「たくましさ」</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強調されており、いかに目立(</a:t>
            </a:r>
            <a:r>
              <a:rPr lang="ja-JP" altLang="en-US" sz="1100" kern="1200" dirty="0" smtClean="0">
                <a:solidFill>
                  <a:schemeClr val="tx1"/>
                </a:solidFill>
                <a:effectLst/>
                <a:latin typeface="+mn-lt"/>
                <a:ea typeface="+mn-ea"/>
                <a:cs typeface="+mn-cs"/>
              </a:rPr>
              <a:t>めだ</a:t>
            </a:r>
            <a:r>
              <a:rPr lang="en-US" altLang="ja-JP" sz="1100" kern="1200" dirty="0" smtClean="0">
                <a:solidFill>
                  <a:schemeClr val="tx1"/>
                </a:solidFill>
                <a:effectLst/>
                <a:latin typeface="+mn-lt"/>
                <a:ea typeface="+mn-ea"/>
                <a:cs typeface="+mn-cs"/>
              </a:rPr>
              <a:t>)つかが大事です。日本の広告では、細身(</a:t>
            </a:r>
            <a:r>
              <a:rPr lang="ja-JP" altLang="en-US" sz="1100" kern="1200" dirty="0" smtClean="0">
                <a:solidFill>
                  <a:schemeClr val="tx1"/>
                </a:solidFill>
                <a:effectLst/>
                <a:latin typeface="+mn-lt"/>
                <a:ea typeface="+mn-ea"/>
                <a:cs typeface="+mn-cs"/>
              </a:rPr>
              <a:t>ほそみ</a:t>
            </a:r>
            <a:r>
              <a:rPr lang="en-US" altLang="ja-JP" sz="1100" kern="1200" dirty="0" smtClean="0">
                <a:solidFill>
                  <a:schemeClr val="tx1"/>
                </a:solidFill>
                <a:effectLst/>
                <a:latin typeface="+mn-lt"/>
                <a:ea typeface="+mn-ea"/>
                <a:cs typeface="+mn-cs"/>
              </a:rPr>
              <a:t>)で「イケメン」で、どのようにまわりと調和(</a:t>
            </a:r>
            <a:r>
              <a:rPr lang="ja-JP" altLang="en-US" sz="1100" kern="1200" dirty="0" smtClean="0">
                <a:solidFill>
                  <a:schemeClr val="tx1"/>
                </a:solidFill>
                <a:effectLst/>
                <a:latin typeface="+mn-lt"/>
                <a:ea typeface="+mn-ea"/>
                <a:cs typeface="+mn-cs"/>
              </a:rPr>
              <a:t>ちょうわ</a:t>
            </a:r>
            <a:r>
              <a:rPr lang="en-US" altLang="ja-JP" sz="1100" kern="1200" dirty="0" smtClean="0">
                <a:solidFill>
                  <a:schemeClr val="tx1"/>
                </a:solidFill>
                <a:effectLst/>
                <a:latin typeface="+mn-lt"/>
                <a:ea typeface="+mn-ea"/>
                <a:cs typeface="+mn-cs"/>
              </a:rPr>
              <a:t>)するかが大事です。</a:t>
            </a:r>
          </a:p>
          <a:p>
            <a:endParaRPr dirty="0"/>
          </a:p>
        </p:txBody>
      </p:sp>
    </p:spTree>
    <p:extLst>
      <p:ext uri="{BB962C8B-B14F-4D97-AF65-F5344CB8AC3E}">
        <p14:creationId xmlns:p14="http://schemas.microsoft.com/office/powerpoint/2010/main" val="407039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アイドルの影響も</a:t>
            </a:r>
            <a:r>
              <a:rPr lang="ja-JP" altLang="ja-JP" sz="1100" kern="1200" dirty="0" smtClean="0">
                <a:solidFill>
                  <a:schemeClr val="tx1"/>
                </a:solidFill>
                <a:effectLst/>
                <a:latin typeface="+mn-lt"/>
                <a:ea typeface="+mn-ea"/>
                <a:cs typeface="+mn-cs"/>
              </a:rPr>
              <a:t>見逃</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みのが</a:t>
            </a:r>
            <a:r>
              <a:rPr lang="en-US" altLang="ja-JP" sz="1100" kern="1200" dirty="0" smtClean="0">
                <a:solidFill>
                  <a:schemeClr val="tx1"/>
                </a:solidFill>
                <a:effectLst/>
                <a:latin typeface="+mn-lt"/>
                <a:ea typeface="+mn-ea"/>
                <a:cs typeface="+mn-cs"/>
              </a:rPr>
              <a:t>)</a:t>
            </a:r>
            <a:r>
              <a:rPr lang="ja-JP" altLang="ja-JP" sz="1100" kern="1200" dirty="0" smtClean="0">
                <a:solidFill>
                  <a:schemeClr val="tx1"/>
                </a:solidFill>
                <a:effectLst/>
                <a:latin typeface="+mn-lt"/>
                <a:ea typeface="+mn-ea"/>
                <a:cs typeface="+mn-cs"/>
              </a:rPr>
              <a:t>せません</a:t>
            </a:r>
            <a:r>
              <a:rPr lang="en-US" altLang="ja-JP" sz="1100" kern="1200" dirty="0" smtClean="0">
                <a:solidFill>
                  <a:schemeClr val="tx1"/>
                </a:solidFill>
                <a:effectLst/>
                <a:latin typeface="+mn-lt"/>
                <a:ea typeface="+mn-ea"/>
                <a:cs typeface="+mn-cs"/>
              </a:rPr>
              <a:t>。男らしいファッションのアメリカの男性アイドルの人気は、</a:t>
            </a:r>
            <a:r>
              <a:rPr lang="ja-JP" altLang="ja-JP" sz="1100" kern="1200" dirty="0" smtClean="0">
                <a:solidFill>
                  <a:schemeClr val="tx1"/>
                </a:solidFill>
                <a:effectLst/>
                <a:latin typeface="+mn-lt"/>
                <a:ea typeface="+mn-ea"/>
                <a:cs typeface="+mn-cs"/>
              </a:rPr>
              <a:t>今</a:t>
            </a:r>
            <a:r>
              <a:rPr lang="en-US" altLang="ja-JP" sz="1100" kern="1200" dirty="0" smtClean="0">
                <a:solidFill>
                  <a:schemeClr val="tx1"/>
                </a:solidFill>
                <a:effectLst/>
                <a:latin typeface="+mn-lt"/>
                <a:ea typeface="+mn-ea"/>
                <a:cs typeface="+mn-cs"/>
              </a:rPr>
              <a:t>減少(</a:t>
            </a:r>
            <a:r>
              <a:rPr lang="ja-JP" altLang="en-US" sz="1100" kern="1200" dirty="0" smtClean="0">
                <a:solidFill>
                  <a:schemeClr val="tx1"/>
                </a:solidFill>
                <a:effectLst/>
                <a:latin typeface="+mn-lt"/>
                <a:ea typeface="+mn-ea"/>
                <a:cs typeface="+mn-cs"/>
              </a:rPr>
              <a:t>げんしょう</a:t>
            </a:r>
            <a:r>
              <a:rPr lang="en-US" altLang="ja-JP" sz="1100" kern="1200" dirty="0" smtClean="0">
                <a:solidFill>
                  <a:schemeClr val="tx1"/>
                </a:solidFill>
                <a:effectLst/>
                <a:latin typeface="+mn-lt"/>
                <a:ea typeface="+mn-ea"/>
                <a:cs typeface="+mn-cs"/>
              </a:rPr>
              <a:t>)していますが、日本の男性アイドルの人気は上昇(</a:t>
            </a:r>
            <a:r>
              <a:rPr lang="ja-JP" altLang="en-US" sz="1100" kern="1200" dirty="0" smtClean="0">
                <a:solidFill>
                  <a:schemeClr val="tx1"/>
                </a:solidFill>
                <a:effectLst/>
                <a:latin typeface="+mn-lt"/>
                <a:ea typeface="+mn-ea"/>
                <a:cs typeface="+mn-cs"/>
              </a:rPr>
              <a:t>じょうしょう</a:t>
            </a:r>
            <a:r>
              <a:rPr lang="en-US" altLang="ja-JP" sz="1100" kern="1200" dirty="0" smtClean="0">
                <a:solidFill>
                  <a:schemeClr val="tx1"/>
                </a:solidFill>
                <a:effectLst/>
                <a:latin typeface="+mn-lt"/>
                <a:ea typeface="+mn-ea"/>
                <a:cs typeface="+mn-cs"/>
              </a:rPr>
              <a:t>)しており、「イケメンファッション」に影響しています。</a:t>
            </a:r>
            <a:r>
              <a:rPr lang="en-US" altLang="ja-JP" dirty="0" smtClean="0">
                <a:effectLst/>
              </a:rPr>
              <a:t> </a:t>
            </a:r>
            <a:endParaRPr dirty="0"/>
          </a:p>
        </p:txBody>
      </p:sp>
    </p:spTree>
    <p:extLst>
      <p:ext uri="{BB962C8B-B14F-4D97-AF65-F5344CB8AC3E}">
        <p14:creationId xmlns:p14="http://schemas.microsoft.com/office/powerpoint/2010/main" val="120301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ではここで私の行った研究についてお話し致します。</a:t>
            </a:r>
            <a:r>
              <a:rPr lang="en-US" altLang="ja-JP" dirty="0" smtClean="0">
                <a:effectLst/>
              </a:rPr>
              <a:t> </a:t>
            </a:r>
            <a:endParaRPr kumimoji="1" lang="ja-JP" altLang="en-US" dirty="0"/>
          </a:p>
        </p:txBody>
      </p:sp>
    </p:spTree>
    <p:extLst>
      <p:ext uri="{BB962C8B-B14F-4D97-AF65-F5344CB8AC3E}">
        <p14:creationId xmlns:p14="http://schemas.microsoft.com/office/powerpoint/2010/main" val="248601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この研究には日本人男子学生１９名、女子学生３１名、計５０名の日本人学生と、アメリカ人男子学生２０名、女子学生３４名、計５４名のアメリカ人、全体で１０４名の大学生に協力していただきました。</a:t>
            </a:r>
          </a:p>
          <a:p>
            <a:endParaRPr dirty="0"/>
          </a:p>
        </p:txBody>
      </p:sp>
    </p:spTree>
    <p:extLst>
      <p:ext uri="{BB962C8B-B14F-4D97-AF65-F5344CB8AC3E}">
        <p14:creationId xmlns:p14="http://schemas.microsoft.com/office/powerpoint/2010/main" val="39165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こちらはアメリカ人</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日本人回答者の所得(</a:t>
            </a:r>
            <a:r>
              <a:rPr lang="ja-JP" altLang="en-US" sz="1100" kern="1200" dirty="0" smtClean="0">
                <a:solidFill>
                  <a:schemeClr val="tx1"/>
                </a:solidFill>
                <a:effectLst/>
                <a:latin typeface="+mn-lt"/>
                <a:ea typeface="+mn-ea"/>
                <a:cs typeface="+mn-cs"/>
              </a:rPr>
              <a:t>しょとく</a:t>
            </a:r>
            <a:r>
              <a:rPr lang="en-US" altLang="ja-JP" sz="1100" kern="1200" dirty="0" smtClean="0">
                <a:solidFill>
                  <a:schemeClr val="tx1"/>
                </a:solidFill>
                <a:effectLst/>
                <a:latin typeface="+mn-lt"/>
                <a:ea typeface="+mn-ea"/>
                <a:cs typeface="+mn-cs"/>
              </a:rPr>
              <a:t>)をしめしたものです。</a:t>
            </a:r>
          </a:p>
          <a:p>
            <a:r>
              <a:rPr lang="en-US" altLang="ja-JP" sz="1100" kern="1200" dirty="0" smtClean="0">
                <a:solidFill>
                  <a:schemeClr val="tx1"/>
                </a:solidFill>
                <a:effectLst/>
                <a:latin typeface="+mn-lt"/>
                <a:ea typeface="+mn-ea"/>
                <a:cs typeface="+mn-cs"/>
              </a:rPr>
              <a:t>これはアメリカ人の回答者の６割が白人で、次に多いのがアジア系でした。</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3670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左のグラフは1日のTV鑑賞(</a:t>
            </a:r>
            <a:r>
              <a:rPr lang="ja-JP" altLang="en-US" sz="1100" kern="1200" dirty="0" smtClean="0">
                <a:solidFill>
                  <a:schemeClr val="tx1"/>
                </a:solidFill>
                <a:effectLst/>
                <a:latin typeface="+mn-lt"/>
                <a:ea typeface="+mn-ea"/>
                <a:cs typeface="+mn-cs"/>
              </a:rPr>
              <a:t>かんしょう</a:t>
            </a:r>
            <a:r>
              <a:rPr lang="en-US" altLang="ja-JP" sz="1100" kern="1200" dirty="0" smtClean="0">
                <a:solidFill>
                  <a:schemeClr val="tx1"/>
                </a:solidFill>
                <a:effectLst/>
                <a:latin typeface="+mn-lt"/>
                <a:ea typeface="+mn-ea"/>
                <a:cs typeface="+mn-cs"/>
              </a:rPr>
              <a:t>)時間を示していますがアメリカ人も日本人も半数が1時間未満(</a:t>
            </a:r>
            <a:r>
              <a:rPr lang="ja-JP" altLang="en-US" sz="1100" kern="1200" dirty="0" smtClean="0">
                <a:solidFill>
                  <a:schemeClr val="tx1"/>
                </a:solidFill>
                <a:effectLst/>
                <a:latin typeface="+mn-lt"/>
                <a:ea typeface="+mn-ea"/>
                <a:cs typeface="+mn-cs"/>
              </a:rPr>
              <a:t>みまん</a:t>
            </a:r>
            <a:r>
              <a:rPr lang="en-US" altLang="ja-JP" sz="1100" kern="1200" dirty="0" smtClean="0">
                <a:solidFill>
                  <a:schemeClr val="tx1"/>
                </a:solidFill>
                <a:effectLst/>
                <a:latin typeface="+mn-lt"/>
                <a:ea typeface="+mn-ea"/>
                <a:cs typeface="+mn-cs"/>
              </a:rPr>
              <a:t>)でした。雑誌は日本人の方が１０％ほど多く雑誌を読むことが分かりました。</a:t>
            </a:r>
          </a:p>
          <a:p>
            <a:endParaRPr kumimoji="1" lang="ja-JP" altLang="en-US" dirty="0"/>
          </a:p>
        </p:txBody>
      </p:sp>
    </p:spTree>
    <p:extLst>
      <p:ext uri="{BB962C8B-B14F-4D97-AF65-F5344CB8AC3E}">
        <p14:creationId xmlns:p14="http://schemas.microsoft.com/office/powerpoint/2010/main" val="222472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研究質問１の調査結果をお話し致します。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7375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アメリカ人のほうが日本人よりも運動を頻繁(</a:t>
            </a:r>
            <a:r>
              <a:rPr lang="ja-JP" altLang="en-US" sz="1100" kern="1200" dirty="0" smtClean="0">
                <a:solidFill>
                  <a:schemeClr val="tx1"/>
                </a:solidFill>
                <a:effectLst/>
                <a:latin typeface="+mn-lt"/>
                <a:ea typeface="+mn-ea"/>
                <a:cs typeface="+mn-cs"/>
              </a:rPr>
              <a:t>ひんぱん</a:t>
            </a:r>
            <a:r>
              <a:rPr lang="en-US" altLang="ja-JP" sz="1100" kern="1200" dirty="0" smtClean="0">
                <a:solidFill>
                  <a:schemeClr val="tx1"/>
                </a:solidFill>
                <a:effectLst/>
                <a:latin typeface="+mn-lt"/>
                <a:ea typeface="+mn-ea"/>
                <a:cs typeface="+mn-cs"/>
              </a:rPr>
              <a:t>)に行っているようです。</a:t>
            </a:r>
          </a:p>
          <a:p>
            <a:endParaRPr dirty="0"/>
          </a:p>
        </p:txBody>
      </p:sp>
    </p:spTree>
    <p:extLst>
      <p:ext uri="{BB962C8B-B14F-4D97-AF65-F5344CB8AC3E}">
        <p14:creationId xmlns:p14="http://schemas.microsoft.com/office/powerpoint/2010/main" val="292255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lvl="0"/>
            <a:r>
              <a:rPr lang="en-US" altLang="ja-JP" sz="1100" kern="1200" dirty="0" smtClean="0">
                <a:solidFill>
                  <a:schemeClr val="tx1"/>
                </a:solidFill>
                <a:effectLst/>
                <a:latin typeface="+mn-lt"/>
                <a:ea typeface="+mn-ea"/>
                <a:cs typeface="+mn-cs"/>
              </a:rPr>
              <a:t>こちらが発表のアウトラインです。</a:t>
            </a:r>
          </a:p>
          <a:p>
            <a:r>
              <a:rPr lang="en-US" altLang="ja-JP" sz="1100" kern="1200" dirty="0" smtClean="0">
                <a:solidFill>
                  <a:schemeClr val="tx1"/>
                </a:solidFill>
                <a:effectLst/>
                <a:latin typeface="+mn-lt"/>
                <a:ea typeface="+mn-ea"/>
                <a:cs typeface="+mn-cs"/>
              </a:rPr>
              <a:t> </a:t>
            </a:r>
          </a:p>
          <a:p>
            <a:endParaRPr dirty="0"/>
          </a:p>
        </p:txBody>
      </p:sp>
    </p:spTree>
    <p:extLst>
      <p:ext uri="{BB962C8B-B14F-4D97-AF65-F5344CB8AC3E}">
        <p14:creationId xmlns:p14="http://schemas.microsoft.com/office/powerpoint/2010/main" val="308240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その主な理由は日本人はアメリカ人よりも娯楽(</a:t>
            </a:r>
            <a:r>
              <a:rPr lang="ja-JP" altLang="en-US" sz="1100" kern="1200" dirty="0" smtClean="0">
                <a:solidFill>
                  <a:schemeClr val="tx1"/>
                </a:solidFill>
                <a:effectLst/>
                <a:latin typeface="+mn-lt"/>
                <a:ea typeface="+mn-ea"/>
                <a:cs typeface="+mn-cs"/>
              </a:rPr>
              <a:t>ごらく</a:t>
            </a:r>
            <a:r>
              <a:rPr lang="en-US" altLang="ja-JP" sz="1100" kern="1200" dirty="0" smtClean="0">
                <a:solidFill>
                  <a:schemeClr val="tx1"/>
                </a:solidFill>
                <a:effectLst/>
                <a:latin typeface="+mn-lt"/>
                <a:ea typeface="+mn-ea"/>
                <a:cs typeface="+mn-cs"/>
              </a:rPr>
              <a:t>)のために運動をしていますが、アメリカ人は減量(</a:t>
            </a:r>
            <a:r>
              <a:rPr lang="ja-JP" altLang="en-US" sz="1100" kern="1200" dirty="0" smtClean="0">
                <a:solidFill>
                  <a:schemeClr val="tx1"/>
                </a:solidFill>
                <a:effectLst/>
                <a:latin typeface="+mn-lt"/>
                <a:ea typeface="+mn-ea"/>
                <a:cs typeface="+mn-cs"/>
              </a:rPr>
              <a:t>げんりょう</a:t>
            </a:r>
            <a:r>
              <a:rPr lang="en-US" altLang="ja-JP" sz="1100" kern="1200" dirty="0" smtClean="0">
                <a:solidFill>
                  <a:schemeClr val="tx1"/>
                </a:solidFill>
                <a:effectLst/>
                <a:latin typeface="+mn-lt"/>
                <a:ea typeface="+mn-ea"/>
                <a:cs typeface="+mn-cs"/>
              </a:rPr>
              <a:t>)のためや体重維持(</a:t>
            </a:r>
            <a:r>
              <a:rPr lang="ja-JP" altLang="en-US" sz="1100" kern="1200" dirty="0" smtClean="0">
                <a:solidFill>
                  <a:schemeClr val="tx1"/>
                </a:solidFill>
                <a:effectLst/>
                <a:latin typeface="+mn-lt"/>
                <a:ea typeface="+mn-ea"/>
                <a:cs typeface="+mn-cs"/>
              </a:rPr>
              <a:t>いじ</a:t>
            </a:r>
            <a:r>
              <a:rPr lang="en-US" altLang="ja-JP" sz="1100" kern="1200" dirty="0" smtClean="0">
                <a:solidFill>
                  <a:schemeClr val="tx1"/>
                </a:solidFill>
                <a:effectLst/>
                <a:latin typeface="+mn-lt"/>
                <a:ea typeface="+mn-ea"/>
                <a:cs typeface="+mn-cs"/>
              </a:rPr>
              <a:t>)が目的です。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5616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髪の毛のケアに関しては、日本人の方が、お金を多く使っています。</a:t>
            </a:r>
            <a:r>
              <a:rPr lang="en-US" altLang="ja-JP" dirty="0" smtClean="0">
                <a:effectLst/>
              </a:rPr>
              <a:t> </a:t>
            </a:r>
            <a:endParaRPr dirty="0"/>
          </a:p>
        </p:txBody>
      </p:sp>
    </p:spTree>
    <p:extLst>
      <p:ext uri="{BB962C8B-B14F-4D97-AF65-F5344CB8AC3E}">
        <p14:creationId xmlns:p14="http://schemas.microsoft.com/office/powerpoint/2010/main" val="240703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1</a:t>
            </a:r>
            <a:r>
              <a:rPr lang="ja-JP" altLang="ja-JP" sz="1100" kern="1200" dirty="0" smtClean="0">
                <a:solidFill>
                  <a:schemeClr val="tx1"/>
                </a:solidFill>
                <a:effectLst/>
                <a:latin typeface="+mn-lt"/>
                <a:ea typeface="+mn-ea"/>
                <a:cs typeface="+mn-cs"/>
              </a:rPr>
              <a:t>ヶ月の生活用品</a:t>
            </a:r>
            <a:r>
              <a:rPr lang="en-US" altLang="ja-JP" sz="1100" kern="1200" dirty="0" smtClean="0">
                <a:solidFill>
                  <a:schemeClr val="tx1"/>
                </a:solidFill>
                <a:effectLst/>
                <a:latin typeface="+mn-lt"/>
                <a:ea typeface="+mn-ea"/>
                <a:cs typeface="+mn-cs"/>
              </a:rPr>
              <a:t>はアメリカ人は香水や、ひげ剃(</a:t>
            </a:r>
            <a:r>
              <a:rPr lang="ja-JP" altLang="en-US" sz="1100" kern="1200" dirty="0" smtClean="0">
                <a:solidFill>
                  <a:schemeClr val="tx1"/>
                </a:solidFill>
                <a:effectLst/>
                <a:latin typeface="+mn-lt"/>
                <a:ea typeface="+mn-ea"/>
                <a:cs typeface="+mn-cs"/>
              </a:rPr>
              <a:t>そ</a:t>
            </a:r>
            <a:r>
              <a:rPr lang="en-US" altLang="ja-JP" sz="1100" kern="1200" dirty="0" smtClean="0">
                <a:solidFill>
                  <a:schemeClr val="tx1"/>
                </a:solidFill>
                <a:effectLst/>
                <a:latin typeface="+mn-lt"/>
                <a:ea typeface="+mn-ea"/>
                <a:cs typeface="+mn-cs"/>
              </a:rPr>
              <a:t>)りなど顔に使う製品(</a:t>
            </a:r>
            <a:r>
              <a:rPr lang="ja-JP" altLang="en-US" sz="1100" kern="1200" dirty="0" smtClean="0">
                <a:solidFill>
                  <a:schemeClr val="tx1"/>
                </a:solidFill>
                <a:effectLst/>
                <a:latin typeface="+mn-lt"/>
                <a:ea typeface="+mn-ea"/>
                <a:cs typeface="+mn-cs"/>
              </a:rPr>
              <a:t>せいひん</a:t>
            </a:r>
            <a:r>
              <a:rPr lang="en-US" altLang="ja-JP" sz="1100" kern="1200" dirty="0" smtClean="0">
                <a:solidFill>
                  <a:schemeClr val="tx1"/>
                </a:solidFill>
                <a:effectLst/>
                <a:latin typeface="+mn-lt"/>
                <a:ea typeface="+mn-ea"/>
                <a:cs typeface="+mn-cs"/>
              </a:rPr>
              <a:t>)によりお金をかける一方、日本人は髪の毛ケアの製品(</a:t>
            </a:r>
            <a:r>
              <a:rPr lang="ja-JP" altLang="en-US" sz="1100" kern="1200" dirty="0" smtClean="0">
                <a:solidFill>
                  <a:schemeClr val="tx1"/>
                </a:solidFill>
                <a:effectLst/>
                <a:latin typeface="+mn-lt"/>
                <a:ea typeface="+mn-ea"/>
                <a:cs typeface="+mn-cs"/>
              </a:rPr>
              <a:t>せいひん</a:t>
            </a:r>
            <a:r>
              <a:rPr lang="en-US" altLang="ja-JP" sz="1100" kern="1200" dirty="0" smtClean="0">
                <a:solidFill>
                  <a:schemeClr val="tx1"/>
                </a:solidFill>
                <a:effectLst/>
                <a:latin typeface="+mn-lt"/>
                <a:ea typeface="+mn-ea"/>
                <a:cs typeface="+mn-cs"/>
              </a:rPr>
              <a:t>)に費(</a:t>
            </a:r>
            <a:r>
              <a:rPr lang="ja-JP" altLang="en-US" sz="1100" kern="1200" dirty="0" smtClean="0">
                <a:solidFill>
                  <a:schemeClr val="tx1"/>
                </a:solidFill>
                <a:effectLst/>
                <a:latin typeface="+mn-lt"/>
                <a:ea typeface="+mn-ea"/>
                <a:cs typeface="+mn-cs"/>
              </a:rPr>
              <a:t>つい</a:t>
            </a:r>
            <a:r>
              <a:rPr lang="en-US" altLang="ja-JP" sz="1100" kern="1200" dirty="0" smtClean="0">
                <a:solidFill>
                  <a:schemeClr val="tx1"/>
                </a:solidFill>
                <a:effectLst/>
                <a:latin typeface="+mn-lt"/>
                <a:ea typeface="+mn-ea"/>
                <a:cs typeface="+mn-cs"/>
              </a:rPr>
              <a:t>)やす傾向(</a:t>
            </a:r>
            <a:r>
              <a:rPr lang="ja-JP" altLang="en-US" sz="1100" kern="1200" dirty="0" smtClean="0">
                <a:solidFill>
                  <a:schemeClr val="tx1"/>
                </a:solidFill>
                <a:effectLst/>
                <a:latin typeface="+mn-lt"/>
                <a:ea typeface="+mn-ea"/>
                <a:cs typeface="+mn-cs"/>
              </a:rPr>
              <a:t>けいこう</a:t>
            </a:r>
            <a:r>
              <a:rPr lang="en-US" altLang="ja-JP" sz="1100" kern="1200" dirty="0" smtClean="0">
                <a:solidFill>
                  <a:schemeClr val="tx1"/>
                </a:solidFill>
                <a:effectLst/>
                <a:latin typeface="+mn-lt"/>
                <a:ea typeface="+mn-ea"/>
                <a:cs typeface="+mn-cs"/>
              </a:rPr>
              <a:t>)があります。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3499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洋服には日本人の方がお金をかけています。</a:t>
            </a:r>
          </a:p>
          <a:p>
            <a:endParaRPr kumimoji="1" lang="ja-JP" altLang="en-US" dirty="0"/>
          </a:p>
        </p:txBody>
      </p:sp>
    </p:spTree>
    <p:extLst>
      <p:ext uri="{BB962C8B-B14F-4D97-AF65-F5344CB8AC3E}">
        <p14:creationId xmlns:p14="http://schemas.microsoft.com/office/powerpoint/2010/main" val="2449909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日本人は金額(</a:t>
            </a:r>
            <a:r>
              <a:rPr lang="ja-JP" altLang="en-US" sz="1100" kern="1200" dirty="0" smtClean="0">
                <a:solidFill>
                  <a:schemeClr val="tx1"/>
                </a:solidFill>
                <a:effectLst/>
                <a:latin typeface="+mn-lt"/>
                <a:ea typeface="+mn-ea"/>
                <a:cs typeface="+mn-cs"/>
              </a:rPr>
              <a:t>きんがく</a:t>
            </a:r>
            <a:r>
              <a:rPr lang="en-US" altLang="ja-JP" sz="1100" kern="1200" dirty="0" smtClean="0">
                <a:solidFill>
                  <a:schemeClr val="tx1"/>
                </a:solidFill>
                <a:effectLst/>
                <a:latin typeface="+mn-lt"/>
                <a:ea typeface="+mn-ea"/>
                <a:cs typeface="+mn-cs"/>
              </a:rPr>
              <a:t>)とスタイルを重視する一方、アメリカ人は快適(</a:t>
            </a:r>
            <a:r>
              <a:rPr lang="ja-JP" altLang="en-US" sz="1100" kern="1200" dirty="0" smtClean="0">
                <a:solidFill>
                  <a:schemeClr val="tx1"/>
                </a:solidFill>
                <a:effectLst/>
                <a:latin typeface="+mn-lt"/>
                <a:ea typeface="+mn-ea"/>
                <a:cs typeface="+mn-cs"/>
              </a:rPr>
              <a:t>かいてき</a:t>
            </a:r>
            <a:r>
              <a:rPr lang="en-US" altLang="ja-JP" sz="1100" kern="1200" dirty="0" smtClean="0">
                <a:solidFill>
                  <a:schemeClr val="tx1"/>
                </a:solidFill>
                <a:effectLst/>
                <a:latin typeface="+mn-lt"/>
                <a:ea typeface="+mn-ea"/>
                <a:cs typeface="+mn-cs"/>
              </a:rPr>
              <a:t>)さ、スタイルを重要視しています。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26312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では女性はどうみているのでしょうか。</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8632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アメリカ人も日本人も、笑いのセンス、自信、強い体に魅力を感じています。</a:t>
            </a:r>
          </a:p>
          <a:p>
            <a:endParaRPr lang="en-US" dirty="0"/>
          </a:p>
        </p:txBody>
      </p:sp>
    </p:spTree>
    <p:extLst>
      <p:ext uri="{BB962C8B-B14F-4D97-AF65-F5344CB8AC3E}">
        <p14:creationId xmlns:p14="http://schemas.microsoft.com/office/powerpoint/2010/main" val="880181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アメリカ人は、正直、自己主張の強い性格、情熱的なことも魅力なようです。</a:t>
            </a:r>
          </a:p>
          <a:p>
            <a:endParaRPr kumimoji="1" lang="ja-JP" altLang="en-US" dirty="0"/>
          </a:p>
        </p:txBody>
      </p:sp>
    </p:spTree>
    <p:extLst>
      <p:ext uri="{BB962C8B-B14F-4D97-AF65-F5344CB8AC3E}">
        <p14:creationId xmlns:p14="http://schemas.microsoft.com/office/powerpoint/2010/main" val="211380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「パートナーの気を引く時全体的に、日本人もアメリカ人も力強い、背が高い、肌がきれい、たくましい、ことが重要だとしています。</a:t>
            </a:r>
          </a:p>
          <a:p>
            <a:endParaRPr kumimoji="1" lang="ja-JP" altLang="en-US" dirty="0"/>
          </a:p>
        </p:txBody>
      </p:sp>
    </p:spTree>
    <p:extLst>
      <p:ext uri="{BB962C8B-B14F-4D97-AF65-F5344CB8AC3E}">
        <p14:creationId xmlns:p14="http://schemas.microsoft.com/office/powerpoint/2010/main" val="368662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ライフスタイル</a:t>
            </a:r>
            <a:r>
              <a:rPr lang="ja-JP" altLang="ja-JP" sz="1100" kern="1200" dirty="0" smtClean="0">
                <a:solidFill>
                  <a:schemeClr val="tx1"/>
                </a:solidFill>
                <a:effectLst/>
                <a:latin typeface="+mn-lt"/>
                <a:ea typeface="+mn-ea"/>
                <a:cs typeface="+mn-cs"/>
              </a:rPr>
              <a:t>に関しては</a:t>
            </a:r>
            <a:r>
              <a:rPr lang="en-US" altLang="ja-JP" sz="1100" kern="1200" dirty="0" smtClean="0">
                <a:solidFill>
                  <a:schemeClr val="tx1"/>
                </a:solidFill>
                <a:effectLst/>
                <a:latin typeface="+mn-lt"/>
                <a:ea typeface="+mn-ea"/>
                <a:cs typeface="+mn-cs"/>
              </a:rPr>
              <a:t>アメリカ人も日本人も、健康的な食事、運動をすること、料理や家事ができることが女性</a:t>
            </a:r>
            <a:r>
              <a:rPr lang="ja-JP" altLang="ja-JP" sz="1100" kern="1200" dirty="0" smtClean="0">
                <a:solidFill>
                  <a:schemeClr val="tx1"/>
                </a:solidFill>
                <a:effectLst/>
                <a:latin typeface="+mn-lt"/>
                <a:ea typeface="+mn-ea"/>
                <a:cs typeface="+mn-cs"/>
              </a:rPr>
              <a:t>には大事です</a:t>
            </a:r>
            <a:r>
              <a:rPr lang="en-US" altLang="ja-JP" sz="1100" kern="1200" dirty="0" smtClean="0">
                <a:solidFill>
                  <a:schemeClr val="tx1"/>
                </a:solidFill>
                <a:effectLst/>
                <a:latin typeface="+mn-lt"/>
                <a:ea typeface="+mn-ea"/>
                <a:cs typeface="+mn-cs"/>
              </a:rPr>
              <a:t>。</a:t>
            </a:r>
            <a:r>
              <a:rPr lang="ja-JP" altLang="ja-JP" sz="1100" kern="1200" dirty="0" smtClean="0">
                <a:solidFill>
                  <a:schemeClr val="tx1"/>
                </a:solidFill>
                <a:effectLst/>
                <a:latin typeface="+mn-lt"/>
                <a:ea typeface="+mn-ea"/>
                <a:cs typeface="+mn-cs"/>
              </a:rPr>
              <a:t>また、</a:t>
            </a:r>
            <a:r>
              <a:rPr lang="en-US" altLang="ja-JP" sz="1100" kern="1200" dirty="0" smtClean="0">
                <a:solidFill>
                  <a:schemeClr val="tx1"/>
                </a:solidFill>
                <a:effectLst/>
                <a:latin typeface="+mn-lt"/>
                <a:ea typeface="+mn-ea"/>
                <a:cs typeface="+mn-cs"/>
              </a:rPr>
              <a:t>日本人はアメリカ人よりも、おしゃれな髪形(</a:t>
            </a:r>
            <a:r>
              <a:rPr lang="ja-JP" altLang="en-US" sz="1100" kern="1200" dirty="0" smtClean="0">
                <a:solidFill>
                  <a:schemeClr val="tx1"/>
                </a:solidFill>
                <a:effectLst/>
                <a:latin typeface="+mn-lt"/>
                <a:ea typeface="+mn-ea"/>
                <a:cs typeface="+mn-cs"/>
              </a:rPr>
              <a:t>かみがた</a:t>
            </a:r>
            <a:r>
              <a:rPr lang="en-US" altLang="ja-JP" sz="1100" kern="1200" dirty="0" smtClean="0">
                <a:solidFill>
                  <a:schemeClr val="tx1"/>
                </a:solidFill>
                <a:effectLst/>
                <a:latin typeface="+mn-lt"/>
                <a:ea typeface="+mn-ea"/>
                <a:cs typeface="+mn-cs"/>
              </a:rPr>
              <a:t>)や洋服などの外見(</a:t>
            </a:r>
            <a:r>
              <a:rPr lang="ja-JP" altLang="en-US" sz="1100" kern="1200" dirty="0" smtClean="0">
                <a:solidFill>
                  <a:schemeClr val="tx1"/>
                </a:solidFill>
                <a:effectLst/>
                <a:latin typeface="+mn-lt"/>
                <a:ea typeface="+mn-ea"/>
                <a:cs typeface="+mn-cs"/>
              </a:rPr>
              <a:t>がいけん</a:t>
            </a:r>
            <a:r>
              <a:rPr lang="en-US" altLang="ja-JP" sz="1100" kern="1200" dirty="0" smtClean="0">
                <a:solidFill>
                  <a:schemeClr val="tx1"/>
                </a:solidFill>
                <a:effectLst/>
                <a:latin typeface="+mn-lt"/>
                <a:ea typeface="+mn-ea"/>
                <a:cs typeface="+mn-cs"/>
              </a:rPr>
              <a:t>)に関(</a:t>
            </a:r>
            <a:r>
              <a:rPr lang="ja-JP" altLang="en-US" sz="1100" kern="1200" dirty="0" smtClean="0">
                <a:solidFill>
                  <a:schemeClr val="tx1"/>
                </a:solidFill>
                <a:effectLst/>
                <a:latin typeface="+mn-lt"/>
                <a:ea typeface="+mn-ea"/>
                <a:cs typeface="+mn-cs"/>
              </a:rPr>
              <a:t>たか</a:t>
            </a:r>
            <a:r>
              <a:rPr lang="en-US" altLang="ja-JP" sz="1100" kern="1200" dirty="0" smtClean="0">
                <a:solidFill>
                  <a:schemeClr val="tx1"/>
                </a:solidFill>
                <a:effectLst/>
                <a:latin typeface="+mn-lt"/>
                <a:ea typeface="+mn-ea"/>
                <a:cs typeface="+mn-cs"/>
              </a:rPr>
              <a:t>)わることが重要だとしています。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3616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     私は日本に滞在(</a:t>
            </a:r>
            <a:r>
              <a:rPr lang="ja-JP" altLang="en-US" sz="1100" kern="1200" dirty="0" smtClean="0">
                <a:solidFill>
                  <a:schemeClr val="tx1"/>
                </a:solidFill>
                <a:effectLst/>
                <a:latin typeface="+mn-lt"/>
                <a:ea typeface="+mn-ea"/>
                <a:cs typeface="+mn-cs"/>
              </a:rPr>
              <a:t>たいざい</a:t>
            </a:r>
            <a:r>
              <a:rPr lang="en-US" altLang="ja-JP" sz="1100" kern="1200" dirty="0" smtClean="0">
                <a:solidFill>
                  <a:schemeClr val="tx1"/>
                </a:solidFill>
                <a:effectLst/>
                <a:latin typeface="+mn-lt"/>
                <a:ea typeface="+mn-ea"/>
                <a:cs typeface="+mn-cs"/>
              </a:rPr>
              <a:t>)中、日本人男性は洋服の着方や自己表現などがアメリカ人男性とは非常に異(</a:t>
            </a:r>
            <a:r>
              <a:rPr lang="ja-JP" altLang="en-US" sz="1100" kern="1200" dirty="0" smtClean="0">
                <a:solidFill>
                  <a:schemeClr val="tx1"/>
                </a:solidFill>
                <a:effectLst/>
                <a:latin typeface="+mn-lt"/>
                <a:ea typeface="+mn-ea"/>
                <a:cs typeface="+mn-cs"/>
              </a:rPr>
              <a:t>こと</a:t>
            </a:r>
            <a:r>
              <a:rPr lang="en-US" altLang="ja-JP" sz="1100" kern="1200" dirty="0" smtClean="0">
                <a:solidFill>
                  <a:schemeClr val="tx1"/>
                </a:solidFill>
                <a:effectLst/>
                <a:latin typeface="+mn-lt"/>
                <a:ea typeface="+mn-ea"/>
                <a:cs typeface="+mn-cs"/>
              </a:rPr>
              <a:t>)なっていることに気づきました。その違いはその国の魅力に対する認識からきているものと思われます</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両国で</a:t>
            </a:r>
            <a:r>
              <a:rPr lang="ja-JP" altLang="ja-JP" sz="1100" kern="1200" dirty="0" smtClean="0">
                <a:solidFill>
                  <a:schemeClr val="tx1"/>
                </a:solidFill>
                <a:effectLst/>
                <a:latin typeface="+mn-lt"/>
                <a:ea typeface="+mn-ea"/>
                <a:cs typeface="+mn-cs"/>
              </a:rPr>
              <a:t>どのように</a:t>
            </a:r>
            <a:r>
              <a:rPr lang="en-US" altLang="ja-JP" sz="1100" kern="1200" dirty="0" smtClean="0">
                <a:solidFill>
                  <a:schemeClr val="tx1"/>
                </a:solidFill>
                <a:effectLst/>
                <a:latin typeface="+mn-lt"/>
                <a:ea typeface="+mn-ea"/>
                <a:cs typeface="+mn-cs"/>
              </a:rPr>
              <a:t>異性(</a:t>
            </a:r>
            <a:r>
              <a:rPr lang="ja-JP" altLang="en-US" sz="1100" kern="1200" dirty="0" smtClean="0">
                <a:solidFill>
                  <a:schemeClr val="tx1"/>
                </a:solidFill>
                <a:effectLst/>
                <a:latin typeface="+mn-lt"/>
                <a:ea typeface="+mn-ea"/>
                <a:cs typeface="+mn-cs"/>
              </a:rPr>
              <a:t>いせい</a:t>
            </a:r>
            <a:r>
              <a:rPr lang="en-US" altLang="ja-JP" sz="1100" kern="1200" dirty="0" smtClean="0">
                <a:solidFill>
                  <a:schemeClr val="tx1"/>
                </a:solidFill>
                <a:effectLst/>
                <a:latin typeface="+mn-lt"/>
                <a:ea typeface="+mn-ea"/>
                <a:cs typeface="+mn-cs"/>
              </a:rPr>
              <a:t>)を引き付ける</a:t>
            </a:r>
            <a:r>
              <a:rPr lang="ja-JP" altLang="ja-JP" sz="1100" kern="1200" dirty="0" smtClean="0">
                <a:solidFill>
                  <a:schemeClr val="tx1"/>
                </a:solidFill>
                <a:effectLst/>
                <a:latin typeface="+mn-lt"/>
                <a:ea typeface="+mn-ea"/>
                <a:cs typeface="+mn-cs"/>
              </a:rPr>
              <a:t>のか</a:t>
            </a:r>
            <a:r>
              <a:rPr lang="en-US" altLang="ja-JP" sz="1100" kern="1200" dirty="0" smtClean="0">
                <a:solidFill>
                  <a:schemeClr val="tx1"/>
                </a:solidFill>
                <a:effectLst/>
                <a:latin typeface="+mn-lt"/>
                <a:ea typeface="+mn-ea"/>
                <a:cs typeface="+mn-cs"/>
              </a:rPr>
              <a:t>もっと知りたいと思い</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この研究をしたいと思いました。</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100" dirty="0" smtClean="0">
              <a:solidFill>
                <a:schemeClr val="dk1"/>
              </a:solidFill>
            </a:endParaRPr>
          </a:p>
          <a:p>
            <a:endParaRPr dirty="0"/>
          </a:p>
        </p:txBody>
      </p:sp>
    </p:spTree>
    <p:extLst>
      <p:ext uri="{BB962C8B-B14F-4D97-AF65-F5344CB8AC3E}">
        <p14:creationId xmlns:p14="http://schemas.microsoft.com/office/powerpoint/2010/main" val="195361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「性格的な</a:t>
            </a:r>
            <a:r>
              <a:rPr lang="ja-JP" altLang="ja-JP" sz="1100" kern="1200" dirty="0" smtClean="0">
                <a:solidFill>
                  <a:schemeClr val="tx1"/>
                </a:solidFill>
                <a:effectLst/>
                <a:latin typeface="+mn-lt"/>
                <a:ea typeface="+mn-ea"/>
                <a:cs typeface="+mn-cs"/>
              </a:rPr>
              <a:t>面に</a:t>
            </a:r>
            <a:r>
              <a:rPr lang="en-US" altLang="ja-JP" sz="1100" kern="1200" dirty="0" smtClean="0">
                <a:solidFill>
                  <a:schemeClr val="tx1"/>
                </a:solidFill>
                <a:effectLst/>
                <a:latin typeface="+mn-lt"/>
                <a:ea typeface="+mn-ea"/>
                <a:cs typeface="+mn-cs"/>
              </a:rPr>
              <a:t>関しては、アメリカ人と日本人のランキングの順位(</a:t>
            </a:r>
            <a:r>
              <a:rPr lang="ja-JP" altLang="en-US" sz="1100" kern="1200" dirty="0" smtClean="0">
                <a:solidFill>
                  <a:schemeClr val="tx1"/>
                </a:solidFill>
                <a:effectLst/>
                <a:latin typeface="+mn-lt"/>
                <a:ea typeface="+mn-ea"/>
                <a:cs typeface="+mn-cs"/>
              </a:rPr>
              <a:t>じゅんい</a:t>
            </a:r>
            <a:r>
              <a:rPr lang="en-US" altLang="ja-JP" sz="1100" kern="1200" dirty="0" smtClean="0">
                <a:solidFill>
                  <a:schemeClr val="tx1"/>
                </a:solidFill>
                <a:effectLst/>
                <a:latin typeface="+mn-lt"/>
                <a:ea typeface="+mn-ea"/>
                <a:cs typeface="+mn-cs"/>
              </a:rPr>
              <a:t>)は似ていま</a:t>
            </a:r>
            <a:r>
              <a:rPr lang="ja-JP" altLang="ja-JP" sz="1100" kern="1200" dirty="0" smtClean="0">
                <a:solidFill>
                  <a:schemeClr val="tx1"/>
                </a:solidFill>
                <a:effectLst/>
                <a:latin typeface="+mn-lt"/>
                <a:ea typeface="+mn-ea"/>
                <a:cs typeface="+mn-cs"/>
              </a:rPr>
              <a:t>す。</a:t>
            </a:r>
            <a:endParaRPr lang="en-US" altLang="ja-JP" sz="1100" kern="1200" dirty="0" smtClean="0">
              <a:solidFill>
                <a:schemeClr val="tx1"/>
              </a:solidFill>
              <a:effectLst/>
              <a:latin typeface="+mn-lt"/>
              <a:ea typeface="+mn-ea"/>
              <a:cs typeface="+mn-cs"/>
            </a:endParaRPr>
          </a:p>
          <a:p>
            <a:r>
              <a:rPr lang="en-US" altLang="ja-JP" sz="1100" kern="1200" dirty="0" smtClean="0">
                <a:solidFill>
                  <a:schemeClr val="tx1"/>
                </a:solidFill>
                <a:effectLst/>
                <a:latin typeface="+mn-lt"/>
                <a:ea typeface="+mn-ea"/>
                <a:cs typeface="+mn-cs"/>
              </a:rPr>
              <a:t>また、日本人は「家族との関係が良い」ことを、アメリカ人よりも高く評価(</a:t>
            </a:r>
            <a:r>
              <a:rPr lang="ja-JP" altLang="en-US" sz="1100" kern="1200" dirty="0" smtClean="0">
                <a:solidFill>
                  <a:schemeClr val="tx1"/>
                </a:solidFill>
                <a:effectLst/>
                <a:latin typeface="+mn-lt"/>
                <a:ea typeface="+mn-ea"/>
                <a:cs typeface="+mn-cs"/>
              </a:rPr>
              <a:t>ひょうか</a:t>
            </a:r>
            <a:r>
              <a:rPr lang="en-US" altLang="ja-JP" sz="1100" kern="1200" dirty="0" smtClean="0">
                <a:solidFill>
                  <a:schemeClr val="tx1"/>
                </a:solidFill>
                <a:effectLst/>
                <a:latin typeface="+mn-lt"/>
                <a:ea typeface="+mn-ea"/>
                <a:cs typeface="+mn-cs"/>
              </a:rPr>
              <a:t>)し、アメリカ人は「正直である」を、日本人よりも高く評価(</a:t>
            </a:r>
            <a:r>
              <a:rPr lang="ja-JP" altLang="en-US" sz="1100" kern="1200" dirty="0" smtClean="0">
                <a:solidFill>
                  <a:schemeClr val="tx1"/>
                </a:solidFill>
                <a:effectLst/>
                <a:latin typeface="+mn-lt"/>
                <a:ea typeface="+mn-ea"/>
                <a:cs typeface="+mn-cs"/>
              </a:rPr>
              <a:t>ひょうか</a:t>
            </a:r>
            <a:r>
              <a:rPr lang="en-US" altLang="ja-JP" sz="1100" kern="1200" dirty="0" smtClean="0">
                <a:solidFill>
                  <a:schemeClr val="tx1"/>
                </a:solidFill>
                <a:effectLst/>
                <a:latin typeface="+mn-lt"/>
                <a:ea typeface="+mn-ea"/>
                <a:cs typeface="+mn-cs"/>
              </a:rPr>
              <a:t>)しています。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16087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経歴・学歴に関してはアメリカ人も日本人も共に、高学歴であることは魅力だとしています。しかし、日本人は、社会的地位が高いこと、高収入であることをアメリカ人よりも重視しています。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26740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それではここで研究質問１の結果のまとめをしたいと思います。</a:t>
            </a:r>
          </a:p>
          <a:p>
            <a:r>
              <a:rPr lang="en-US" altLang="ja-JP" sz="1100" kern="1200" dirty="0" smtClean="0">
                <a:solidFill>
                  <a:schemeClr val="tx1"/>
                </a:solidFill>
                <a:effectLst/>
                <a:latin typeface="+mn-lt"/>
                <a:ea typeface="+mn-ea"/>
                <a:cs typeface="+mn-cs"/>
              </a:rPr>
              <a:t>（１）アメリカ人男性は、日本人男性よりも、性格的な特徴がより重要であると考えている。</a:t>
            </a:r>
          </a:p>
          <a:p>
            <a:r>
              <a:rPr lang="en-US" altLang="ja-JP" sz="1100" kern="1200" dirty="0" smtClean="0">
                <a:solidFill>
                  <a:schemeClr val="tx1"/>
                </a:solidFill>
                <a:effectLst/>
                <a:latin typeface="+mn-lt"/>
                <a:ea typeface="+mn-ea"/>
                <a:cs typeface="+mn-cs"/>
              </a:rPr>
              <a:t>（２）日本人男性は、アメリカ人男性よりも、身体的、ライフスタイル、また学歴・経歴に関する特徴がより大事であると思っている。</a:t>
            </a:r>
          </a:p>
          <a:p>
            <a:r>
              <a:rPr lang="en-US" altLang="ja-JP" sz="1100" kern="1200" dirty="0" smtClean="0">
                <a:solidFill>
                  <a:schemeClr val="tx1"/>
                </a:solidFill>
                <a:effectLst/>
                <a:latin typeface="+mn-lt"/>
                <a:ea typeface="+mn-ea"/>
                <a:cs typeface="+mn-cs"/>
              </a:rPr>
              <a:t>（３）アメリカ人男性は日本人男性より身体的な特徴を重視しないが、日本人男性より運動をする傾向(</a:t>
            </a:r>
            <a:r>
              <a:rPr lang="ja-JP" altLang="en-US" sz="1100" kern="1200" dirty="0" smtClean="0">
                <a:solidFill>
                  <a:schemeClr val="tx1"/>
                </a:solidFill>
                <a:effectLst/>
                <a:latin typeface="+mn-lt"/>
                <a:ea typeface="+mn-ea"/>
                <a:cs typeface="+mn-cs"/>
              </a:rPr>
              <a:t>けいこう</a:t>
            </a:r>
            <a:r>
              <a:rPr lang="en-US" altLang="ja-JP" sz="1100" kern="1200" dirty="0" smtClean="0">
                <a:solidFill>
                  <a:schemeClr val="tx1"/>
                </a:solidFill>
                <a:effectLst/>
                <a:latin typeface="+mn-lt"/>
                <a:ea typeface="+mn-ea"/>
                <a:cs typeface="+mn-cs"/>
              </a:rPr>
              <a:t>)がある。</a:t>
            </a:r>
          </a:p>
          <a:p>
            <a:r>
              <a:rPr lang="en-US" altLang="ja-JP" sz="1100" kern="1200" dirty="0" smtClean="0">
                <a:solidFill>
                  <a:schemeClr val="tx1"/>
                </a:solidFill>
                <a:effectLst/>
                <a:latin typeface="+mn-lt"/>
                <a:ea typeface="+mn-ea"/>
                <a:cs typeface="+mn-cs"/>
              </a:rPr>
              <a:t>（４）日本人男性は友達や家族などから影響を受けるが、アメリカ人男性はメディアから影響される。</a:t>
            </a:r>
          </a:p>
          <a:p>
            <a:r>
              <a:rPr lang="en-US" altLang="ja-JP" sz="1100" kern="1200" dirty="0" smtClean="0">
                <a:solidFill>
                  <a:schemeClr val="tx1"/>
                </a:solidFill>
                <a:effectLst/>
                <a:latin typeface="+mn-lt"/>
                <a:ea typeface="+mn-ea"/>
                <a:cs typeface="+mn-cs"/>
              </a:rPr>
              <a:t>の以上です。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0140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次に研究質問２の結果に移(</a:t>
            </a:r>
            <a:r>
              <a:rPr lang="ja-JP" altLang="en-US" sz="1100" kern="1200" dirty="0" smtClean="0">
                <a:solidFill>
                  <a:schemeClr val="tx1"/>
                </a:solidFill>
                <a:effectLst/>
                <a:latin typeface="+mn-lt"/>
                <a:ea typeface="+mn-ea"/>
                <a:cs typeface="+mn-cs"/>
              </a:rPr>
              <a:t>うつ</a:t>
            </a:r>
            <a:r>
              <a:rPr lang="en-US" altLang="ja-JP" sz="1100" kern="1200" dirty="0" smtClean="0">
                <a:solidFill>
                  <a:schemeClr val="tx1"/>
                </a:solidFill>
                <a:effectLst/>
                <a:latin typeface="+mn-lt"/>
                <a:ea typeface="+mn-ea"/>
                <a:cs typeface="+mn-cs"/>
              </a:rPr>
              <a:t>)ります。</a:t>
            </a:r>
          </a:p>
          <a:p>
            <a:endParaRPr dirty="0"/>
          </a:p>
        </p:txBody>
      </p:sp>
    </p:spTree>
    <p:extLst>
      <p:ext uri="{BB962C8B-B14F-4D97-AF65-F5344CB8AC3E}">
        <p14:creationId xmlns:p14="http://schemas.microsoft.com/office/powerpoint/2010/main" val="2841000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左がアメリカ人女性、右が日本人女性の結果です。</a:t>
            </a:r>
            <a:r>
              <a:rPr lang="en-US" altLang="ja-JP" dirty="0" smtClean="0">
                <a:effectLst/>
              </a:rPr>
              <a:t> </a:t>
            </a:r>
            <a:endParaRPr dirty="0"/>
          </a:p>
        </p:txBody>
      </p:sp>
    </p:spTree>
    <p:extLst>
      <p:ext uri="{BB962C8B-B14F-4D97-AF65-F5344CB8AC3E}">
        <p14:creationId xmlns:p14="http://schemas.microsoft.com/office/powerpoint/2010/main" val="2862520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アメリカ人女性は、男性が笑いのセンス</a:t>
            </a:r>
            <a:r>
              <a:rPr lang="ja-JP" altLang="ja-JP" sz="1100" kern="1200" dirty="0" smtClean="0">
                <a:solidFill>
                  <a:schemeClr val="tx1"/>
                </a:solidFill>
                <a:effectLst/>
                <a:latin typeface="+mn-lt"/>
                <a:ea typeface="+mn-ea"/>
                <a:cs typeface="+mn-cs"/>
              </a:rPr>
              <a:t>があること</a:t>
            </a:r>
            <a:r>
              <a:rPr lang="en-US" altLang="ja-JP" sz="1100" kern="1200" dirty="0" smtClean="0">
                <a:solidFill>
                  <a:schemeClr val="tx1"/>
                </a:solidFill>
                <a:effectLst/>
                <a:latin typeface="+mn-lt"/>
                <a:ea typeface="+mn-ea"/>
                <a:cs typeface="+mn-cs"/>
              </a:rPr>
              <a:t>、情熱的に行動することが魅力</a:t>
            </a:r>
            <a:r>
              <a:rPr lang="ja-JP" altLang="ja-JP" sz="1100" kern="1200" dirty="0" smtClean="0">
                <a:solidFill>
                  <a:schemeClr val="tx1"/>
                </a:solidFill>
                <a:effectLst/>
                <a:latin typeface="+mn-lt"/>
                <a:ea typeface="+mn-ea"/>
                <a:cs typeface="+mn-cs"/>
              </a:rPr>
              <a:t>なようです</a:t>
            </a:r>
            <a:r>
              <a:rPr lang="en-US" altLang="ja-JP" sz="1100" kern="1200" dirty="0" smtClean="0">
                <a:solidFill>
                  <a:schemeClr val="tx1"/>
                </a:solidFill>
                <a:effectLst/>
                <a:latin typeface="+mn-lt"/>
                <a:ea typeface="+mn-ea"/>
                <a:cs typeface="+mn-cs"/>
              </a:rPr>
              <a:t>。日本人女性は、男性が正直であること</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男性が子供好きであること、家事が出来ること</a:t>
            </a:r>
            <a:r>
              <a:rPr lang="ja-JP" altLang="ja-JP" sz="1100" kern="1200" dirty="0" smtClean="0">
                <a:solidFill>
                  <a:schemeClr val="tx1"/>
                </a:solidFill>
                <a:effectLst/>
                <a:latin typeface="+mn-lt"/>
                <a:ea typeface="+mn-ea"/>
                <a:cs typeface="+mn-cs"/>
              </a:rPr>
              <a:t>が大事で</a:t>
            </a:r>
            <a:r>
              <a:rPr lang="en-US" altLang="ja-JP" sz="1100" kern="1200" dirty="0" smtClean="0">
                <a:solidFill>
                  <a:schemeClr val="tx1"/>
                </a:solidFill>
                <a:effectLst/>
                <a:latin typeface="+mn-lt"/>
                <a:ea typeface="+mn-ea"/>
                <a:cs typeface="+mn-cs"/>
              </a:rPr>
              <a:t>す。アメリカ人女性も日本人女性も男性が自信を持っていること</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魅力</a:t>
            </a:r>
            <a:r>
              <a:rPr lang="ja-JP" altLang="ja-JP" sz="1100" kern="1200" dirty="0" smtClean="0">
                <a:solidFill>
                  <a:schemeClr val="tx1"/>
                </a:solidFill>
                <a:effectLst/>
                <a:latin typeface="+mn-lt"/>
                <a:ea typeface="+mn-ea"/>
                <a:cs typeface="+mn-cs"/>
              </a:rPr>
              <a:t>なようです</a:t>
            </a:r>
            <a:r>
              <a:rPr lang="en-US" altLang="ja-JP" sz="1100" kern="1200" dirty="0" smtClean="0">
                <a:solidFill>
                  <a:schemeClr val="tx1"/>
                </a:solidFill>
                <a:effectLst/>
                <a:latin typeface="+mn-lt"/>
                <a:ea typeface="+mn-ea"/>
                <a:cs typeface="+mn-cs"/>
              </a:rPr>
              <a:t>。</a:t>
            </a:r>
            <a:r>
              <a:rPr lang="en-US" altLang="ja-JP" dirty="0" smtClean="0">
                <a:effectLst/>
              </a:rPr>
              <a:t> </a:t>
            </a:r>
            <a:endParaRPr lang="en-US" dirty="0"/>
          </a:p>
        </p:txBody>
      </p:sp>
    </p:spTree>
    <p:extLst>
      <p:ext uri="{BB962C8B-B14F-4D97-AF65-F5344CB8AC3E}">
        <p14:creationId xmlns:p14="http://schemas.microsoft.com/office/powerpoint/2010/main" val="102290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アメリカ人女性は、男性がたくましいこと</a:t>
            </a:r>
            <a:r>
              <a:rPr lang="ja-JP" altLang="ja-JP" sz="1100" kern="1200" dirty="0" smtClean="0">
                <a:solidFill>
                  <a:schemeClr val="tx1"/>
                </a:solidFill>
                <a:effectLst/>
                <a:latin typeface="+mn-lt"/>
                <a:ea typeface="+mn-ea"/>
                <a:cs typeface="+mn-cs"/>
              </a:rPr>
              <a:t>が大事ではなく</a:t>
            </a:r>
            <a:r>
              <a:rPr lang="en-US" altLang="ja-JP" sz="1100" kern="1200" dirty="0" smtClean="0">
                <a:solidFill>
                  <a:schemeClr val="tx1"/>
                </a:solidFill>
                <a:effectLst/>
                <a:latin typeface="+mn-lt"/>
                <a:ea typeface="+mn-ea"/>
                <a:cs typeface="+mn-cs"/>
              </a:rPr>
              <a:t>、自己主張が強い性格</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魅力なようです。 日本人女性は、細身(</a:t>
            </a:r>
            <a:r>
              <a:rPr lang="ja-JP" altLang="en-US" sz="1100" kern="1200" dirty="0" smtClean="0">
                <a:solidFill>
                  <a:schemeClr val="tx1"/>
                </a:solidFill>
                <a:effectLst/>
                <a:latin typeface="+mn-lt"/>
                <a:ea typeface="+mn-ea"/>
                <a:cs typeface="+mn-cs"/>
              </a:rPr>
              <a:t>ほそみ</a:t>
            </a:r>
            <a:r>
              <a:rPr lang="en-US" altLang="ja-JP" sz="1100" kern="1200" dirty="0" smtClean="0">
                <a:solidFill>
                  <a:schemeClr val="tx1"/>
                </a:solidFill>
                <a:effectLst/>
                <a:latin typeface="+mn-lt"/>
                <a:ea typeface="+mn-ea"/>
                <a:cs typeface="+mn-cs"/>
              </a:rPr>
              <a:t>)の男性は、魅力的でないとし、自己主張が強い性格にも</a:t>
            </a:r>
            <a:r>
              <a:rPr lang="ja-JP" altLang="ja-JP" sz="1100" kern="1200" dirty="0" smtClean="0">
                <a:solidFill>
                  <a:schemeClr val="tx1"/>
                </a:solidFill>
                <a:effectLst/>
                <a:latin typeface="+mn-lt"/>
                <a:ea typeface="+mn-ea"/>
                <a:cs typeface="+mn-cs"/>
              </a:rPr>
              <a:t>否定的</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ひていてき</a:t>
            </a:r>
            <a:r>
              <a:rPr lang="en-US" altLang="ja-JP" sz="1100" kern="1200" dirty="0" smtClean="0">
                <a:solidFill>
                  <a:schemeClr val="tx1"/>
                </a:solidFill>
                <a:effectLst/>
                <a:latin typeface="+mn-lt"/>
                <a:ea typeface="+mn-ea"/>
                <a:cs typeface="+mn-cs"/>
              </a:rPr>
              <a:t>)</a:t>
            </a:r>
            <a:r>
              <a:rPr lang="ja-JP" altLang="ja-JP" sz="1100" kern="1200" dirty="0" smtClean="0">
                <a:solidFill>
                  <a:schemeClr val="tx1"/>
                </a:solidFill>
                <a:effectLst/>
                <a:latin typeface="+mn-lt"/>
                <a:ea typeface="+mn-ea"/>
                <a:cs typeface="+mn-cs"/>
              </a:rPr>
              <a:t>です。</a:t>
            </a:r>
            <a:r>
              <a:rPr lang="en-US" altLang="ja-JP" dirty="0" smtClean="0">
                <a:effectLst/>
              </a:rPr>
              <a:t> </a:t>
            </a:r>
            <a:endParaRPr lang="en-US" dirty="0"/>
          </a:p>
        </p:txBody>
      </p:sp>
    </p:spTree>
    <p:extLst>
      <p:ext uri="{BB962C8B-B14F-4D97-AF65-F5344CB8AC3E}">
        <p14:creationId xmlns:p14="http://schemas.microsoft.com/office/powerpoint/2010/main" val="214604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「男性が女性の気をひく際の身体的な特徴に関してはアメリカ人女性は、身体的な特徴については、あまり重要視してい</a:t>
            </a:r>
            <a:r>
              <a:rPr lang="ja-JP" altLang="ja-JP" sz="1100" kern="1200" dirty="0" smtClean="0">
                <a:solidFill>
                  <a:schemeClr val="tx1"/>
                </a:solidFill>
                <a:effectLst/>
                <a:latin typeface="+mn-lt"/>
                <a:ea typeface="+mn-ea"/>
                <a:cs typeface="+mn-cs"/>
              </a:rPr>
              <a:t>ませんが</a:t>
            </a:r>
            <a:r>
              <a:rPr lang="en-US" altLang="ja-JP" sz="1100" kern="1200" dirty="0" smtClean="0">
                <a:solidFill>
                  <a:schemeClr val="tx1"/>
                </a:solidFill>
                <a:effectLst/>
                <a:latin typeface="+mn-lt"/>
                <a:ea typeface="+mn-ea"/>
                <a:cs typeface="+mn-cs"/>
              </a:rPr>
              <a:t>、日本人</a:t>
            </a:r>
            <a:r>
              <a:rPr lang="ja-JP" altLang="ja-JP" sz="1100" kern="1200" dirty="0" smtClean="0">
                <a:solidFill>
                  <a:schemeClr val="tx1"/>
                </a:solidFill>
                <a:effectLst/>
                <a:latin typeface="+mn-lt"/>
                <a:ea typeface="+mn-ea"/>
                <a:cs typeface="+mn-cs"/>
              </a:rPr>
              <a:t>は</a:t>
            </a:r>
            <a:r>
              <a:rPr lang="en-US" altLang="ja-JP" sz="1100" kern="1200" dirty="0" smtClean="0">
                <a:solidFill>
                  <a:schemeClr val="tx1"/>
                </a:solidFill>
                <a:effectLst/>
                <a:latin typeface="+mn-lt"/>
                <a:ea typeface="+mn-ea"/>
                <a:cs typeface="+mn-cs"/>
              </a:rPr>
              <a:t>、背が高い、力強い、たくましい、肌がきれいなど</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魅力的だとしています。</a:t>
            </a:r>
          </a:p>
          <a:p>
            <a:endParaRPr kumimoji="1" lang="ja-JP" altLang="en-US" dirty="0"/>
          </a:p>
        </p:txBody>
      </p:sp>
    </p:spTree>
    <p:extLst>
      <p:ext uri="{BB962C8B-B14F-4D97-AF65-F5344CB8AC3E}">
        <p14:creationId xmlns:p14="http://schemas.microsoft.com/office/powerpoint/2010/main" val="2396980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アメリカ人</a:t>
            </a:r>
            <a:r>
              <a:rPr lang="ja-JP" altLang="ja-JP" sz="1100" kern="1200" dirty="0" smtClean="0">
                <a:solidFill>
                  <a:schemeClr val="tx1"/>
                </a:solidFill>
                <a:effectLst/>
                <a:latin typeface="+mn-lt"/>
                <a:ea typeface="+mn-ea"/>
                <a:cs typeface="+mn-cs"/>
              </a:rPr>
              <a:t>も</a:t>
            </a:r>
            <a:r>
              <a:rPr lang="en-US" altLang="ja-JP" sz="1100" kern="1200" dirty="0" smtClean="0">
                <a:solidFill>
                  <a:schemeClr val="tx1"/>
                </a:solidFill>
                <a:effectLst/>
                <a:latin typeface="+mn-lt"/>
                <a:ea typeface="+mn-ea"/>
                <a:cs typeface="+mn-cs"/>
              </a:rPr>
              <a:t>日本</a:t>
            </a:r>
            <a:r>
              <a:rPr lang="ja-JP" altLang="ja-JP" sz="1100" kern="1200" dirty="0" smtClean="0">
                <a:solidFill>
                  <a:schemeClr val="tx1"/>
                </a:solidFill>
                <a:effectLst/>
                <a:latin typeface="+mn-lt"/>
                <a:ea typeface="+mn-ea"/>
                <a:cs typeface="+mn-cs"/>
              </a:rPr>
              <a:t>人も</a:t>
            </a:r>
            <a:r>
              <a:rPr lang="en-US" altLang="ja-JP" sz="1100" kern="1200" dirty="0" smtClean="0">
                <a:solidFill>
                  <a:schemeClr val="tx1"/>
                </a:solidFill>
                <a:effectLst/>
                <a:latin typeface="+mn-lt"/>
                <a:ea typeface="+mn-ea"/>
                <a:cs typeface="+mn-cs"/>
              </a:rPr>
              <a:t>、男性が健康的な食事をしていること、料理や家事が出来ることが重要なようです。また、日本人女性は、男性が運動をすること、おしゃれな服装(</a:t>
            </a:r>
            <a:r>
              <a:rPr lang="ja-JP" altLang="en-US" sz="1100" kern="1200" dirty="0" smtClean="0">
                <a:solidFill>
                  <a:schemeClr val="tx1"/>
                </a:solidFill>
                <a:effectLst/>
                <a:latin typeface="+mn-lt"/>
                <a:ea typeface="+mn-ea"/>
                <a:cs typeface="+mn-cs"/>
              </a:rPr>
              <a:t>ふくそう</a:t>
            </a:r>
            <a:r>
              <a:rPr lang="en-US" altLang="ja-JP" sz="1100" kern="1200" dirty="0" smtClean="0">
                <a:solidFill>
                  <a:schemeClr val="tx1"/>
                </a:solidFill>
                <a:effectLst/>
                <a:latin typeface="+mn-lt"/>
                <a:ea typeface="+mn-ea"/>
                <a:cs typeface="+mn-cs"/>
              </a:rPr>
              <a:t>)や髪形をしていることが大事だとしています。</a:t>
            </a:r>
          </a:p>
          <a:p>
            <a:r>
              <a:rPr lang="en-US" altLang="ja-JP" sz="1100" kern="1200" dirty="0" smtClean="0">
                <a:solidFill>
                  <a:schemeClr val="tx1"/>
                </a:solidFill>
                <a:effectLst/>
                <a:latin typeface="+mn-lt"/>
                <a:ea typeface="+mn-ea"/>
                <a:cs typeface="+mn-cs"/>
              </a:rPr>
              <a:t> </a:t>
            </a:r>
          </a:p>
          <a:p>
            <a:endParaRPr kumimoji="1" lang="ja-JP" altLang="en-US" dirty="0"/>
          </a:p>
        </p:txBody>
      </p:sp>
    </p:spTree>
    <p:extLst>
      <p:ext uri="{BB962C8B-B14F-4D97-AF65-F5344CB8AC3E}">
        <p14:creationId xmlns:p14="http://schemas.microsoft.com/office/powerpoint/2010/main" val="2151245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性格的な特徴</a:t>
            </a:r>
            <a:r>
              <a:rPr lang="ja-JP" altLang="ja-JP" sz="1100" kern="1200" dirty="0" smtClean="0">
                <a:solidFill>
                  <a:schemeClr val="tx1"/>
                </a:solidFill>
                <a:effectLst/>
                <a:latin typeface="+mn-lt"/>
                <a:ea typeface="+mn-ea"/>
                <a:cs typeface="+mn-cs"/>
              </a:rPr>
              <a:t>に</a:t>
            </a:r>
            <a:r>
              <a:rPr lang="en-US" altLang="ja-JP" sz="1100" kern="1200" dirty="0" smtClean="0">
                <a:solidFill>
                  <a:schemeClr val="tx1"/>
                </a:solidFill>
                <a:effectLst/>
                <a:latin typeface="+mn-lt"/>
                <a:ea typeface="+mn-ea"/>
                <a:cs typeface="+mn-cs"/>
              </a:rPr>
              <a:t>関して</a:t>
            </a:r>
            <a:r>
              <a:rPr lang="ja-JP" altLang="ja-JP" sz="1100" kern="1200" dirty="0" smtClean="0">
                <a:solidFill>
                  <a:schemeClr val="tx1"/>
                </a:solidFill>
                <a:effectLst/>
                <a:latin typeface="+mn-lt"/>
                <a:ea typeface="+mn-ea"/>
                <a:cs typeface="+mn-cs"/>
              </a:rPr>
              <a:t>も</a:t>
            </a:r>
            <a:r>
              <a:rPr lang="en-US" altLang="ja-JP" sz="1100" kern="1200" dirty="0" smtClean="0">
                <a:solidFill>
                  <a:schemeClr val="tx1"/>
                </a:solidFill>
                <a:effectLst/>
                <a:latin typeface="+mn-lt"/>
                <a:ea typeface="+mn-ea"/>
                <a:cs typeface="+mn-cs"/>
              </a:rPr>
              <a:t>アメリカ人女性は、日本人女性よりも、笑いのセンスを持っていること</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重要であると考えていて、日本人女性は、アメリカ人よりも、家族との関係が良いことは大事なようです。</a:t>
            </a:r>
          </a:p>
          <a:p>
            <a:endParaRPr kumimoji="1" lang="ja-JP" altLang="en-US" dirty="0"/>
          </a:p>
        </p:txBody>
      </p:sp>
    </p:spTree>
    <p:extLst>
      <p:ext uri="{BB962C8B-B14F-4D97-AF65-F5344CB8AC3E}">
        <p14:creationId xmlns:p14="http://schemas.microsoft.com/office/powerpoint/2010/main" val="359976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これが私の研究質問です。</a:t>
            </a:r>
          </a:p>
          <a:p>
            <a:r>
              <a:rPr lang="en-US" altLang="ja-JP" sz="1100" kern="1200" dirty="0" smtClean="0">
                <a:solidFill>
                  <a:schemeClr val="tx1"/>
                </a:solidFill>
                <a:effectLst/>
                <a:latin typeface="+mn-lt"/>
                <a:ea typeface="+mn-ea"/>
                <a:cs typeface="+mn-cs"/>
              </a:rPr>
              <a:t>1. 日本とアメリカで、男性が女性の気をひくためにどこに気を配るか。</a:t>
            </a:r>
          </a:p>
          <a:p>
            <a:r>
              <a:rPr lang="en-US" altLang="ja-JP" sz="1100" kern="1200" dirty="0" smtClean="0">
                <a:solidFill>
                  <a:schemeClr val="tx1"/>
                </a:solidFill>
                <a:effectLst/>
                <a:latin typeface="+mn-lt"/>
                <a:ea typeface="+mn-ea"/>
                <a:cs typeface="+mn-cs"/>
              </a:rPr>
              <a:t>2. 日本とアメリカで、女性は男性のどこに最も惹(</a:t>
            </a:r>
            <a:r>
              <a:rPr lang="ja-JP" altLang="en-US" sz="1100" kern="1200" dirty="0" smtClean="0">
                <a:solidFill>
                  <a:schemeClr val="tx1"/>
                </a:solidFill>
                <a:effectLst/>
                <a:latin typeface="+mn-lt"/>
                <a:ea typeface="+mn-ea"/>
                <a:cs typeface="+mn-cs"/>
              </a:rPr>
              <a:t>ひ</a:t>
            </a:r>
            <a:r>
              <a:rPr lang="en-US" altLang="ja-JP" sz="1100" kern="1200" dirty="0" smtClean="0">
                <a:solidFill>
                  <a:schemeClr val="tx1"/>
                </a:solidFill>
                <a:effectLst/>
                <a:latin typeface="+mn-lt"/>
                <a:ea typeface="+mn-ea"/>
                <a:cs typeface="+mn-cs"/>
              </a:rPr>
              <a:t>)かれるのか。</a:t>
            </a:r>
          </a:p>
          <a:p>
            <a:r>
              <a:rPr lang="en-US" altLang="ja-JP" sz="1100" kern="1200" dirty="0" smtClean="0">
                <a:solidFill>
                  <a:schemeClr val="tx1"/>
                </a:solidFill>
                <a:effectLst/>
                <a:latin typeface="+mn-lt"/>
                <a:ea typeface="+mn-ea"/>
                <a:cs typeface="+mn-cs"/>
              </a:rPr>
              <a:t>3 日本とアメリカで、男性の魅力に対する認識が女性の魅力に対する認識とどのように相違しているか。</a:t>
            </a:r>
          </a:p>
          <a:p>
            <a:r>
              <a:rPr lang="en-US" altLang="ja-JP" sz="1100" kern="1200" dirty="0" smtClean="0">
                <a:solidFill>
                  <a:schemeClr val="tx1"/>
                </a:solidFill>
                <a:effectLst/>
                <a:latin typeface="+mn-lt"/>
                <a:ea typeface="+mn-ea"/>
                <a:cs typeface="+mn-cs"/>
              </a:rPr>
              <a:t>以上です。</a:t>
            </a:r>
          </a:p>
          <a:p>
            <a:endParaRPr dirty="0"/>
          </a:p>
        </p:txBody>
      </p:sp>
    </p:spTree>
    <p:extLst>
      <p:ext uri="{BB962C8B-B14F-4D97-AF65-F5344CB8AC3E}">
        <p14:creationId xmlns:p14="http://schemas.microsoft.com/office/powerpoint/2010/main" val="186788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アメリカ人は、男性が高学歴が大事</a:t>
            </a:r>
            <a:r>
              <a:rPr lang="ja-JP" altLang="ja-JP" sz="1100" kern="1200" dirty="0" smtClean="0">
                <a:solidFill>
                  <a:schemeClr val="tx1"/>
                </a:solidFill>
                <a:effectLst/>
                <a:latin typeface="+mn-lt"/>
                <a:ea typeface="+mn-ea"/>
                <a:cs typeface="+mn-cs"/>
              </a:rPr>
              <a:t>ですが</a:t>
            </a:r>
            <a:r>
              <a:rPr lang="en-US" altLang="ja-JP" sz="1100" kern="1200" dirty="0" smtClean="0">
                <a:solidFill>
                  <a:schemeClr val="tx1"/>
                </a:solidFill>
                <a:effectLst/>
                <a:latin typeface="+mn-lt"/>
                <a:ea typeface="+mn-ea"/>
                <a:cs typeface="+mn-cs"/>
              </a:rPr>
              <a:t>、経歴自体(</a:t>
            </a:r>
            <a:r>
              <a:rPr lang="ja-JP" altLang="en-US" sz="1100" kern="1200" dirty="0" smtClean="0">
                <a:solidFill>
                  <a:schemeClr val="tx1"/>
                </a:solidFill>
                <a:effectLst/>
                <a:latin typeface="+mn-lt"/>
                <a:ea typeface="+mn-ea"/>
                <a:cs typeface="+mn-cs"/>
              </a:rPr>
              <a:t>けいれきじたい</a:t>
            </a:r>
            <a:r>
              <a:rPr lang="en-US" altLang="ja-JP" sz="1100" kern="1200" dirty="0" smtClean="0">
                <a:solidFill>
                  <a:schemeClr val="tx1"/>
                </a:solidFill>
                <a:effectLst/>
                <a:latin typeface="+mn-lt"/>
                <a:ea typeface="+mn-ea"/>
                <a:cs typeface="+mn-cs"/>
              </a:rPr>
              <a:t>)はあまり重要視していないということ。また、日本人女性は、収入、社会地位、教育に関する経歴を重視しています。</a:t>
            </a:r>
            <a:r>
              <a:rPr lang="en-US" altLang="ja-JP" dirty="0" smtClean="0">
                <a:effectLst/>
              </a:rPr>
              <a:t> </a:t>
            </a:r>
            <a:endParaRPr kumimoji="1" lang="ja-JP" altLang="en-US" dirty="0"/>
          </a:p>
        </p:txBody>
      </p:sp>
    </p:spTree>
    <p:extLst>
      <p:ext uri="{BB962C8B-B14F-4D97-AF65-F5344CB8AC3E}">
        <p14:creationId xmlns:p14="http://schemas.microsoft.com/office/powerpoint/2010/main" val="3232444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研究</a:t>
            </a:r>
            <a:r>
              <a:rPr lang="ja-JP" altLang="ja-JP" sz="1100" kern="1200" dirty="0" smtClean="0">
                <a:solidFill>
                  <a:schemeClr val="tx1"/>
                </a:solidFill>
                <a:effectLst/>
                <a:latin typeface="+mn-lt"/>
                <a:ea typeface="+mn-ea"/>
                <a:cs typeface="+mn-cs"/>
              </a:rPr>
              <a:t>質問</a:t>
            </a:r>
            <a:r>
              <a:rPr lang="en-US" altLang="ja-JP" sz="1100" kern="1200" dirty="0" smtClean="0">
                <a:solidFill>
                  <a:schemeClr val="tx1"/>
                </a:solidFill>
                <a:effectLst/>
                <a:latin typeface="+mn-lt"/>
                <a:ea typeface="+mn-ea"/>
                <a:cs typeface="+mn-cs"/>
              </a:rPr>
              <a:t>２の結果から、</a:t>
            </a:r>
          </a:p>
          <a:p>
            <a:r>
              <a:rPr lang="en-US" altLang="ja-JP" sz="1100" kern="1200" dirty="0" smtClean="0">
                <a:solidFill>
                  <a:schemeClr val="tx1"/>
                </a:solidFill>
                <a:effectLst/>
                <a:latin typeface="+mn-lt"/>
                <a:ea typeface="+mn-ea"/>
                <a:cs typeface="+mn-cs"/>
              </a:rPr>
              <a:t>（１）アメリカ人女性は、男性</a:t>
            </a:r>
            <a:r>
              <a:rPr lang="ja-JP" altLang="ja-JP" sz="1100" kern="1200" dirty="0" smtClean="0">
                <a:solidFill>
                  <a:schemeClr val="tx1"/>
                </a:solidFill>
                <a:effectLst/>
                <a:latin typeface="+mn-lt"/>
                <a:ea typeface="+mn-ea"/>
                <a:cs typeface="+mn-cs"/>
              </a:rPr>
              <a:t>には影響を与えるものは</a:t>
            </a:r>
            <a:r>
              <a:rPr lang="en-US" altLang="ja-JP" sz="1100" kern="1200" dirty="0" smtClean="0">
                <a:solidFill>
                  <a:schemeClr val="tx1"/>
                </a:solidFill>
                <a:effectLst/>
                <a:latin typeface="+mn-lt"/>
                <a:ea typeface="+mn-ea"/>
                <a:cs typeface="+mn-cs"/>
              </a:rPr>
              <a:t>女性の気をひく際、性格的な特徴が重要であると考えているのに対し、日本人女性は、身体的特徴、ライフスタイル、また社会・経済的な経歴に関(</a:t>
            </a:r>
            <a:r>
              <a:rPr lang="ja-JP" altLang="en-US" sz="1100" kern="1200" dirty="0" smtClean="0">
                <a:solidFill>
                  <a:schemeClr val="tx1"/>
                </a:solidFill>
                <a:effectLst/>
                <a:latin typeface="+mn-lt"/>
                <a:ea typeface="+mn-ea"/>
                <a:cs typeface="+mn-cs"/>
              </a:rPr>
              <a:t>かか</a:t>
            </a:r>
            <a:r>
              <a:rPr lang="en-US" altLang="ja-JP" sz="1100" kern="1200" dirty="0" smtClean="0">
                <a:solidFill>
                  <a:schemeClr val="tx1"/>
                </a:solidFill>
                <a:effectLst/>
                <a:latin typeface="+mn-lt"/>
                <a:ea typeface="+mn-ea"/>
                <a:cs typeface="+mn-cs"/>
              </a:rPr>
              <a:t>)わる特徴をより重要視している。</a:t>
            </a:r>
          </a:p>
          <a:p>
            <a:r>
              <a:rPr lang="en-US" altLang="ja-JP" sz="1100" kern="1200" dirty="0" smtClean="0">
                <a:solidFill>
                  <a:schemeClr val="tx1"/>
                </a:solidFill>
                <a:effectLst/>
                <a:latin typeface="+mn-lt"/>
                <a:ea typeface="+mn-ea"/>
                <a:cs typeface="+mn-cs"/>
              </a:rPr>
              <a:t>（２）日本人女性は、男性に家族と良い関係を築(</a:t>
            </a:r>
            <a:r>
              <a:rPr lang="ja-JP" altLang="en-US" sz="1100" kern="1200" dirty="0" smtClean="0">
                <a:solidFill>
                  <a:schemeClr val="tx1"/>
                </a:solidFill>
                <a:effectLst/>
                <a:latin typeface="+mn-lt"/>
                <a:ea typeface="+mn-ea"/>
                <a:cs typeface="+mn-cs"/>
              </a:rPr>
              <a:t>きず</a:t>
            </a:r>
            <a:r>
              <a:rPr lang="en-US" altLang="ja-JP" sz="1100" kern="1200" dirty="0" smtClean="0">
                <a:solidFill>
                  <a:schemeClr val="tx1"/>
                </a:solidFill>
                <a:effectLst/>
                <a:latin typeface="+mn-lt"/>
                <a:ea typeface="+mn-ea"/>
                <a:cs typeface="+mn-cs"/>
              </a:rPr>
              <a:t>)く能力を持っていることを望(</a:t>
            </a:r>
            <a:r>
              <a:rPr lang="ja-JP" altLang="en-US" sz="1100" kern="1200" dirty="0" smtClean="0">
                <a:solidFill>
                  <a:schemeClr val="tx1"/>
                </a:solidFill>
                <a:effectLst/>
                <a:latin typeface="+mn-lt"/>
                <a:ea typeface="+mn-ea"/>
                <a:cs typeface="+mn-cs"/>
              </a:rPr>
              <a:t>のぞ</a:t>
            </a:r>
            <a:r>
              <a:rPr lang="en-US" altLang="ja-JP" sz="1100" kern="1200" dirty="0" smtClean="0">
                <a:solidFill>
                  <a:schemeClr val="tx1"/>
                </a:solidFill>
                <a:effectLst/>
                <a:latin typeface="+mn-lt"/>
                <a:ea typeface="+mn-ea"/>
                <a:cs typeface="+mn-cs"/>
              </a:rPr>
              <a:t>)んでいる。一方、アメリカ人女性は、男性に強く自立した性格を持つことを期待している。</a:t>
            </a:r>
          </a:p>
          <a:p>
            <a:r>
              <a:rPr lang="en-US" altLang="ja-JP" sz="1100" kern="1200" dirty="0" smtClean="0">
                <a:solidFill>
                  <a:schemeClr val="tx1"/>
                </a:solidFill>
                <a:effectLst/>
                <a:latin typeface="+mn-lt"/>
                <a:ea typeface="+mn-ea"/>
                <a:cs typeface="+mn-cs"/>
              </a:rPr>
              <a:t>というアメリカ人女性と日本人女性の「魅力に対する」認識の違いを発見することが出来ました。</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22772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最後に研究質問３についてお話</a:t>
            </a:r>
            <a:r>
              <a:rPr lang="ja-JP" altLang="ja-JP" sz="1100" kern="1200" dirty="0" smtClean="0">
                <a:solidFill>
                  <a:schemeClr val="tx1"/>
                </a:solidFill>
                <a:effectLst/>
                <a:latin typeface="+mn-lt"/>
                <a:ea typeface="+mn-ea"/>
                <a:cs typeface="+mn-cs"/>
              </a:rPr>
              <a:t>しします</a:t>
            </a:r>
            <a:r>
              <a:rPr lang="en-US" altLang="ja-JP" sz="1100" kern="1200" dirty="0" smtClean="0">
                <a:solidFill>
                  <a:schemeClr val="tx1"/>
                </a:solidFill>
                <a:effectLst/>
                <a:latin typeface="+mn-lt"/>
                <a:ea typeface="+mn-ea"/>
                <a:cs typeface="+mn-cs"/>
              </a:rPr>
              <a:t>。</a:t>
            </a:r>
          </a:p>
          <a:p>
            <a:endParaRPr dirty="0"/>
          </a:p>
        </p:txBody>
      </p:sp>
    </p:spTree>
    <p:extLst>
      <p:ext uri="{BB962C8B-B14F-4D97-AF65-F5344CB8AC3E}">
        <p14:creationId xmlns:p14="http://schemas.microsoft.com/office/powerpoint/2010/main" val="3245340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ja-JP" sz="1100" kern="1200" dirty="0" smtClean="0">
                <a:solidFill>
                  <a:schemeClr val="tx1"/>
                </a:solidFill>
                <a:effectLst/>
                <a:latin typeface="+mn-lt"/>
                <a:ea typeface="+mn-ea"/>
                <a:cs typeface="+mn-cs"/>
              </a:rPr>
              <a:t>このデータから</a:t>
            </a:r>
            <a:r>
              <a:rPr lang="en-US" altLang="ja-JP" sz="1100" kern="1200" dirty="0" smtClean="0">
                <a:solidFill>
                  <a:schemeClr val="tx1"/>
                </a:solidFill>
                <a:effectLst/>
                <a:latin typeface="+mn-lt"/>
                <a:ea typeface="+mn-ea"/>
                <a:cs typeface="+mn-cs"/>
              </a:rPr>
              <a:t>アメリカ人男性が「たくましい」こと</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魅力的</a:t>
            </a:r>
            <a:r>
              <a:rPr lang="ja-JP" altLang="ja-JP" sz="1100" kern="1200" dirty="0" smtClean="0">
                <a:solidFill>
                  <a:schemeClr val="tx1"/>
                </a:solidFill>
                <a:effectLst/>
                <a:latin typeface="+mn-lt"/>
                <a:ea typeface="+mn-ea"/>
                <a:cs typeface="+mn-cs"/>
              </a:rPr>
              <a:t>な</a:t>
            </a:r>
            <a:r>
              <a:rPr lang="en-US" altLang="ja-JP" sz="1100" kern="1200" dirty="0" smtClean="0">
                <a:solidFill>
                  <a:schemeClr val="tx1"/>
                </a:solidFill>
                <a:effectLst/>
                <a:latin typeface="+mn-lt"/>
                <a:ea typeface="+mn-ea"/>
                <a:cs typeface="+mn-cs"/>
              </a:rPr>
              <a:t>一方、アメリカ人女性は「髭が生(</a:t>
            </a:r>
            <a:r>
              <a:rPr lang="ja-JP" altLang="en-US" sz="1100" kern="1200" dirty="0" smtClean="0">
                <a:solidFill>
                  <a:schemeClr val="tx1"/>
                </a:solidFill>
                <a:effectLst/>
                <a:latin typeface="+mn-lt"/>
                <a:ea typeface="+mn-ea"/>
                <a:cs typeface="+mn-cs"/>
              </a:rPr>
              <a:t>は</a:t>
            </a:r>
            <a:r>
              <a:rPr lang="en-US" altLang="ja-JP" sz="1100" kern="1200" dirty="0" smtClean="0">
                <a:solidFill>
                  <a:schemeClr val="tx1"/>
                </a:solidFill>
                <a:effectLst/>
                <a:latin typeface="+mn-lt"/>
                <a:ea typeface="+mn-ea"/>
                <a:cs typeface="+mn-cs"/>
              </a:rPr>
              <a:t>)えていること」が大事です。またアメリカ人男性と女性では、「運動をする」「香水をつけている」という認識の点で違いが表れました。</a:t>
            </a:r>
          </a:p>
          <a:p>
            <a:endParaRPr dirty="0"/>
          </a:p>
        </p:txBody>
      </p:sp>
    </p:spTree>
    <p:extLst>
      <p:ext uri="{BB962C8B-B14F-4D97-AF65-F5344CB8AC3E}">
        <p14:creationId xmlns:p14="http://schemas.microsoft.com/office/powerpoint/2010/main" val="2314984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同じ質問を日本人男性と女性にも行った結果</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日本人男性は「髭が生(</a:t>
            </a:r>
            <a:r>
              <a:rPr lang="ja-JP" altLang="en-US" sz="1100" kern="1200" dirty="0" smtClean="0">
                <a:solidFill>
                  <a:schemeClr val="tx1"/>
                </a:solidFill>
                <a:effectLst/>
                <a:latin typeface="+mn-lt"/>
                <a:ea typeface="+mn-ea"/>
                <a:cs typeface="+mn-cs"/>
              </a:rPr>
              <a:t>は</a:t>
            </a:r>
            <a:r>
              <a:rPr lang="en-US" altLang="ja-JP" sz="1100" kern="1200" dirty="0" smtClean="0">
                <a:solidFill>
                  <a:schemeClr val="tx1"/>
                </a:solidFill>
                <a:effectLst/>
                <a:latin typeface="+mn-lt"/>
                <a:ea typeface="+mn-ea"/>
                <a:cs typeface="+mn-cs"/>
              </a:rPr>
              <a:t>)えていること」、日本人女性は「細い」ことを魅力的</a:t>
            </a:r>
            <a:r>
              <a:rPr lang="ja-JP" altLang="ja-JP" sz="1100" kern="1200" dirty="0" smtClean="0">
                <a:solidFill>
                  <a:schemeClr val="tx1"/>
                </a:solidFill>
                <a:effectLst/>
                <a:latin typeface="+mn-lt"/>
                <a:ea typeface="+mn-ea"/>
                <a:cs typeface="+mn-cs"/>
              </a:rPr>
              <a:t>としています。</a:t>
            </a:r>
            <a:endParaRPr lang="en-US" altLang="ja-JP" sz="1100" kern="1200" dirty="0" smtClean="0">
              <a:solidFill>
                <a:schemeClr val="tx1"/>
              </a:solidFill>
              <a:effectLst/>
              <a:latin typeface="+mn-lt"/>
              <a:ea typeface="+mn-ea"/>
              <a:cs typeface="+mn-cs"/>
            </a:endParaRPr>
          </a:p>
          <a:p>
            <a:r>
              <a:rPr lang="en-US" altLang="ja-JP" sz="1100" kern="1200" dirty="0" smtClean="0">
                <a:solidFill>
                  <a:schemeClr val="tx1"/>
                </a:solidFill>
                <a:effectLst/>
                <a:latin typeface="+mn-lt"/>
                <a:ea typeface="+mn-ea"/>
                <a:cs typeface="+mn-cs"/>
              </a:rPr>
              <a:t>性格面に関しては、男女の回答はとても</a:t>
            </a:r>
            <a:r>
              <a:rPr lang="ja-JP" altLang="ja-JP" sz="1100" kern="1200" dirty="0" smtClean="0">
                <a:solidFill>
                  <a:schemeClr val="tx1"/>
                </a:solidFill>
                <a:effectLst/>
                <a:latin typeface="+mn-lt"/>
                <a:ea typeface="+mn-ea"/>
                <a:cs typeface="+mn-cs"/>
              </a:rPr>
              <a:t>似</a:t>
            </a:r>
            <a:r>
              <a:rPr lang="en-US" altLang="ja-JP" sz="1100" kern="1200" dirty="0" smtClean="0">
                <a:solidFill>
                  <a:schemeClr val="tx1"/>
                </a:solidFill>
                <a:effectLst/>
                <a:latin typeface="+mn-lt"/>
                <a:ea typeface="+mn-ea"/>
                <a:cs typeface="+mn-cs"/>
              </a:rPr>
              <a:t>ており、日本人男性は「笑いのセンスがあること」「自信があること」を、日本人女性</a:t>
            </a:r>
            <a:r>
              <a:rPr lang="ja-JP" altLang="ja-JP" sz="1100" kern="1200" dirty="0" smtClean="0">
                <a:solidFill>
                  <a:schemeClr val="tx1"/>
                </a:solidFill>
                <a:effectLst/>
                <a:latin typeface="+mn-lt"/>
                <a:ea typeface="+mn-ea"/>
                <a:cs typeface="+mn-cs"/>
              </a:rPr>
              <a:t>は</a:t>
            </a:r>
            <a:r>
              <a:rPr lang="en-US" altLang="ja-JP" sz="1100" kern="1200" dirty="0" smtClean="0">
                <a:solidFill>
                  <a:schemeClr val="tx1"/>
                </a:solidFill>
                <a:effectLst/>
                <a:latin typeface="+mn-lt"/>
                <a:ea typeface="+mn-ea"/>
                <a:cs typeface="+mn-cs"/>
              </a:rPr>
              <a:t>「正直で」「子供好</a:t>
            </a:r>
            <a:r>
              <a:rPr lang="ja-JP" altLang="ja-JP" sz="1100" kern="1200" dirty="0" smtClean="0">
                <a:solidFill>
                  <a:schemeClr val="tx1"/>
                </a:solidFill>
                <a:effectLst/>
                <a:latin typeface="+mn-lt"/>
                <a:ea typeface="+mn-ea"/>
                <a:cs typeface="+mn-cs"/>
              </a:rPr>
              <a:t>き」</a:t>
            </a:r>
            <a:r>
              <a:rPr lang="en-US" altLang="ja-JP" sz="1100" kern="1200" dirty="0" smtClean="0">
                <a:solidFill>
                  <a:schemeClr val="tx1"/>
                </a:solidFill>
                <a:effectLst/>
                <a:latin typeface="+mn-lt"/>
                <a:ea typeface="+mn-ea"/>
                <a:cs typeface="+mn-cs"/>
              </a:rPr>
              <a:t>でした。</a:t>
            </a:r>
          </a:p>
          <a:p>
            <a:endParaRPr dirty="0"/>
          </a:p>
        </p:txBody>
      </p:sp>
    </p:spTree>
    <p:extLst>
      <p:ext uri="{BB962C8B-B14F-4D97-AF65-F5344CB8AC3E}">
        <p14:creationId xmlns:p14="http://schemas.microsoft.com/office/powerpoint/2010/main" val="3265028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研究質問３の結果</a:t>
            </a:r>
            <a:r>
              <a:rPr lang="ja-JP" altLang="ja-JP" sz="1100" kern="1200" dirty="0" smtClean="0">
                <a:solidFill>
                  <a:schemeClr val="tx1"/>
                </a:solidFill>
                <a:effectLst/>
                <a:latin typeface="+mn-lt"/>
                <a:ea typeface="+mn-ea"/>
                <a:cs typeface="+mn-cs"/>
              </a:rPr>
              <a:t>のまとめをします。</a:t>
            </a:r>
            <a:endParaRPr lang="en-US" altLang="ja-JP" sz="1100" kern="1200" dirty="0" smtClean="0">
              <a:solidFill>
                <a:schemeClr val="tx1"/>
              </a:solidFill>
              <a:effectLst/>
              <a:latin typeface="+mn-lt"/>
              <a:ea typeface="+mn-ea"/>
              <a:cs typeface="+mn-cs"/>
            </a:endParaRPr>
          </a:p>
          <a:p>
            <a:r>
              <a:rPr lang="en-US" altLang="ja-JP" sz="1100" kern="1200" dirty="0" smtClean="0">
                <a:solidFill>
                  <a:schemeClr val="tx1"/>
                </a:solidFill>
                <a:effectLst/>
                <a:latin typeface="+mn-lt"/>
                <a:ea typeface="+mn-ea"/>
                <a:cs typeface="+mn-cs"/>
              </a:rPr>
              <a:t>（１）魅力に対する認識の大きな差は、同じ国の男性・女性間よりも、アメリカと日本の国家間(</a:t>
            </a:r>
            <a:r>
              <a:rPr lang="ja-JP" altLang="en-US" sz="1100" kern="1200" dirty="0" smtClean="0">
                <a:solidFill>
                  <a:schemeClr val="tx1"/>
                </a:solidFill>
                <a:effectLst/>
                <a:latin typeface="+mn-lt"/>
                <a:ea typeface="+mn-ea"/>
                <a:cs typeface="+mn-cs"/>
              </a:rPr>
              <a:t>こっかかん</a:t>
            </a:r>
            <a:r>
              <a:rPr lang="en-US" altLang="ja-JP" sz="1100" kern="1200" dirty="0" smtClean="0">
                <a:solidFill>
                  <a:schemeClr val="tx1"/>
                </a:solidFill>
                <a:effectLst/>
                <a:latin typeface="+mn-lt"/>
                <a:ea typeface="+mn-ea"/>
                <a:cs typeface="+mn-cs"/>
              </a:rPr>
              <a:t>)に見られた。</a:t>
            </a:r>
          </a:p>
          <a:p>
            <a:r>
              <a:rPr lang="en-US" altLang="ja-JP" sz="1100" kern="1200" dirty="0" smtClean="0">
                <a:solidFill>
                  <a:schemeClr val="tx1"/>
                </a:solidFill>
                <a:effectLst/>
                <a:latin typeface="+mn-lt"/>
                <a:ea typeface="+mn-ea"/>
                <a:cs typeface="+mn-cs"/>
              </a:rPr>
              <a:t>（２）アメリカ人男性・女性は、日本人男性・女性よりも、魅力に対する特徴のランキング自体は似ていたが、各性別間でのランキング順序(</a:t>
            </a:r>
            <a:r>
              <a:rPr lang="ja-JP" altLang="en-US" sz="1100" kern="1200" dirty="0" smtClean="0">
                <a:solidFill>
                  <a:schemeClr val="tx1"/>
                </a:solidFill>
                <a:effectLst/>
                <a:latin typeface="+mn-lt"/>
                <a:ea typeface="+mn-ea"/>
                <a:cs typeface="+mn-cs"/>
              </a:rPr>
              <a:t>じゅんじょ</a:t>
            </a:r>
            <a:r>
              <a:rPr lang="en-US" altLang="ja-JP" sz="1100" kern="1200" dirty="0" smtClean="0">
                <a:solidFill>
                  <a:schemeClr val="tx1"/>
                </a:solidFill>
                <a:effectLst/>
                <a:latin typeface="+mn-lt"/>
                <a:ea typeface="+mn-ea"/>
                <a:cs typeface="+mn-cs"/>
              </a:rPr>
              <a:t>)の違い</a:t>
            </a:r>
            <a:r>
              <a:rPr lang="ja-JP" altLang="ja-JP" sz="1100" kern="1200" dirty="0" smtClean="0">
                <a:solidFill>
                  <a:schemeClr val="tx1"/>
                </a:solidFill>
                <a:effectLst/>
                <a:latin typeface="+mn-lt"/>
                <a:ea typeface="+mn-ea"/>
                <a:cs typeface="+mn-cs"/>
              </a:rPr>
              <a:t>が</a:t>
            </a:r>
            <a:r>
              <a:rPr lang="en-US" altLang="ja-JP" sz="1100" kern="1200" dirty="0" smtClean="0">
                <a:solidFill>
                  <a:schemeClr val="tx1"/>
                </a:solidFill>
                <a:effectLst/>
                <a:latin typeface="+mn-lt"/>
                <a:ea typeface="+mn-ea"/>
                <a:cs typeface="+mn-cs"/>
              </a:rPr>
              <a:t>多く見られた。</a:t>
            </a:r>
          </a:p>
          <a:p>
            <a:r>
              <a:rPr lang="en-US" altLang="ja-JP" sz="1100" kern="1200" dirty="0" smtClean="0">
                <a:solidFill>
                  <a:schemeClr val="tx1"/>
                </a:solidFill>
                <a:effectLst/>
                <a:latin typeface="+mn-lt"/>
                <a:ea typeface="+mn-ea"/>
                <a:cs typeface="+mn-cs"/>
              </a:rPr>
              <a:t>（３）日本人男性・女性は、アメリカ人男性・女性の結果よりも、お互いの魅力に対する認識は異(</a:t>
            </a:r>
            <a:r>
              <a:rPr lang="ja-JP" altLang="en-US" sz="1100" kern="1200" dirty="0" smtClean="0">
                <a:solidFill>
                  <a:schemeClr val="tx1"/>
                </a:solidFill>
                <a:effectLst/>
                <a:latin typeface="+mn-lt"/>
                <a:ea typeface="+mn-ea"/>
                <a:cs typeface="+mn-cs"/>
              </a:rPr>
              <a:t>こと</a:t>
            </a:r>
            <a:r>
              <a:rPr lang="en-US" altLang="ja-JP" sz="1100" kern="1200" dirty="0" smtClean="0">
                <a:solidFill>
                  <a:schemeClr val="tx1"/>
                </a:solidFill>
                <a:effectLst/>
                <a:latin typeface="+mn-lt"/>
                <a:ea typeface="+mn-ea"/>
                <a:cs typeface="+mn-cs"/>
              </a:rPr>
              <a:t>)なっていた。しかし、各性別間での、ランキング順序(</a:t>
            </a:r>
            <a:r>
              <a:rPr lang="ja-JP" altLang="en-US" sz="1100" kern="1200" dirty="0" smtClean="0">
                <a:solidFill>
                  <a:schemeClr val="tx1"/>
                </a:solidFill>
                <a:effectLst/>
                <a:latin typeface="+mn-lt"/>
                <a:ea typeface="+mn-ea"/>
                <a:cs typeface="+mn-cs"/>
              </a:rPr>
              <a:t>じゅんじょ</a:t>
            </a:r>
            <a:r>
              <a:rPr lang="en-US" altLang="ja-JP" sz="1100" kern="1200" dirty="0" smtClean="0">
                <a:solidFill>
                  <a:schemeClr val="tx1"/>
                </a:solidFill>
                <a:effectLst/>
                <a:latin typeface="+mn-lt"/>
                <a:ea typeface="+mn-ea"/>
                <a:cs typeface="+mn-cs"/>
              </a:rPr>
              <a:t>)の違いはあまりなかった。</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00133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ja-JP" altLang="ja-JP" sz="1100" kern="1200" dirty="0" smtClean="0">
                <a:solidFill>
                  <a:schemeClr val="tx1"/>
                </a:solidFill>
                <a:effectLst/>
                <a:latin typeface="+mn-lt"/>
                <a:ea typeface="+mn-ea"/>
                <a:cs typeface="+mn-cs"/>
              </a:rPr>
              <a:t>この研究を通して、</a:t>
            </a:r>
            <a:endParaRPr lang="en-US" altLang="ja-JP" sz="1100" kern="1200" dirty="0" smtClean="0">
              <a:solidFill>
                <a:schemeClr val="tx1"/>
              </a:solidFill>
              <a:effectLst/>
              <a:latin typeface="+mn-lt"/>
              <a:ea typeface="+mn-ea"/>
              <a:cs typeface="+mn-cs"/>
            </a:endParaRPr>
          </a:p>
          <a:p>
            <a:r>
              <a:rPr lang="en-US" altLang="ja-JP" sz="1100" kern="1200" dirty="0" smtClean="0">
                <a:solidFill>
                  <a:schemeClr val="tx1"/>
                </a:solidFill>
                <a:effectLst/>
                <a:latin typeface="+mn-lt"/>
                <a:ea typeface="+mn-ea"/>
                <a:cs typeface="+mn-cs"/>
              </a:rPr>
              <a:t>（１）日本のメディアと比べると、アメリカでは、男性は</a:t>
            </a:r>
            <a:r>
              <a:rPr lang="ja-JP" altLang="ja-JP" sz="1100" kern="1200" dirty="0" smtClean="0">
                <a:solidFill>
                  <a:schemeClr val="tx1"/>
                </a:solidFill>
                <a:effectLst/>
                <a:latin typeface="+mn-lt"/>
                <a:ea typeface="+mn-ea"/>
                <a:cs typeface="+mn-cs"/>
              </a:rPr>
              <a:t>たくましさが望</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のぞ</a:t>
            </a:r>
            <a:r>
              <a:rPr lang="en-US" altLang="ja-JP" sz="1100" kern="1200" dirty="0" smtClean="0">
                <a:solidFill>
                  <a:schemeClr val="tx1"/>
                </a:solidFill>
                <a:effectLst/>
                <a:latin typeface="+mn-lt"/>
                <a:ea typeface="+mn-ea"/>
                <a:cs typeface="+mn-cs"/>
              </a:rPr>
              <a:t>)</a:t>
            </a:r>
            <a:r>
              <a:rPr lang="ja-JP" altLang="ja-JP" sz="1100" kern="1200" dirty="0" smtClean="0">
                <a:solidFill>
                  <a:schemeClr val="tx1"/>
                </a:solidFill>
                <a:effectLst/>
                <a:latin typeface="+mn-lt"/>
                <a:ea typeface="+mn-ea"/>
                <a:cs typeface="+mn-cs"/>
              </a:rPr>
              <a:t>まれる。</a:t>
            </a:r>
            <a:endParaRPr lang="en-US" altLang="ja-JP" sz="1100" kern="1200" dirty="0" smtClean="0">
              <a:solidFill>
                <a:schemeClr val="tx1"/>
              </a:solidFill>
              <a:effectLst/>
              <a:latin typeface="+mn-lt"/>
              <a:ea typeface="+mn-ea"/>
              <a:cs typeface="+mn-cs"/>
            </a:endParaRPr>
          </a:p>
          <a:p>
            <a:r>
              <a:rPr lang="en-US" altLang="ja-JP" sz="1100" kern="1200" dirty="0" smtClean="0">
                <a:solidFill>
                  <a:schemeClr val="tx1"/>
                </a:solidFill>
                <a:effectLst/>
                <a:latin typeface="+mn-lt"/>
                <a:ea typeface="+mn-ea"/>
                <a:cs typeface="+mn-cs"/>
              </a:rPr>
              <a:t>（２）男性の魅力を判断(</a:t>
            </a:r>
            <a:r>
              <a:rPr lang="ja-JP" altLang="en-US" sz="1100" kern="1200" dirty="0" smtClean="0">
                <a:solidFill>
                  <a:schemeClr val="tx1"/>
                </a:solidFill>
                <a:effectLst/>
                <a:latin typeface="+mn-lt"/>
                <a:ea typeface="+mn-ea"/>
                <a:cs typeface="+mn-cs"/>
              </a:rPr>
              <a:t>はんだん</a:t>
            </a:r>
            <a:r>
              <a:rPr lang="en-US" altLang="ja-JP" sz="1100" kern="1200" dirty="0" smtClean="0">
                <a:solidFill>
                  <a:schemeClr val="tx1"/>
                </a:solidFill>
                <a:effectLst/>
                <a:latin typeface="+mn-lt"/>
                <a:ea typeface="+mn-ea"/>
                <a:cs typeface="+mn-cs"/>
              </a:rPr>
              <a:t>)する際に、日本人男性や女性はアメリカ人男性や女性よりも、外見(</a:t>
            </a:r>
            <a:r>
              <a:rPr lang="ja-JP" altLang="en-US" sz="1100" kern="1200" dirty="0" smtClean="0">
                <a:solidFill>
                  <a:schemeClr val="tx1"/>
                </a:solidFill>
                <a:effectLst/>
                <a:latin typeface="+mn-lt"/>
                <a:ea typeface="+mn-ea"/>
                <a:cs typeface="+mn-cs"/>
              </a:rPr>
              <a:t>がいけん</a:t>
            </a:r>
            <a:r>
              <a:rPr lang="en-US" altLang="ja-JP" sz="1100" kern="1200" dirty="0" smtClean="0">
                <a:solidFill>
                  <a:schemeClr val="tx1"/>
                </a:solidFill>
                <a:effectLst/>
                <a:latin typeface="+mn-lt"/>
                <a:ea typeface="+mn-ea"/>
                <a:cs typeface="+mn-cs"/>
              </a:rPr>
              <a:t>)、また経済的、社会的な経歴を重視</a:t>
            </a:r>
            <a:r>
              <a:rPr lang="ja-JP" altLang="ja-JP" sz="1100" kern="1200" dirty="0" smtClean="0">
                <a:solidFill>
                  <a:schemeClr val="tx1"/>
                </a:solidFill>
                <a:effectLst/>
                <a:latin typeface="+mn-lt"/>
                <a:ea typeface="+mn-ea"/>
                <a:cs typeface="+mn-cs"/>
              </a:rPr>
              <a:t>する</a:t>
            </a:r>
            <a:r>
              <a:rPr lang="en-US" altLang="ja-JP" sz="1100" kern="1200" dirty="0" smtClean="0">
                <a:solidFill>
                  <a:schemeClr val="tx1"/>
                </a:solidFill>
                <a:effectLst/>
                <a:latin typeface="+mn-lt"/>
                <a:ea typeface="+mn-ea"/>
                <a:cs typeface="+mn-cs"/>
              </a:rPr>
              <a:t>一方、アメリカ人男性や女性は、性格的な特徴</a:t>
            </a:r>
            <a:r>
              <a:rPr lang="ja-JP" altLang="ja-JP" sz="1100" kern="1200" dirty="0" smtClean="0">
                <a:solidFill>
                  <a:schemeClr val="tx1"/>
                </a:solidFill>
                <a:effectLst/>
                <a:latin typeface="+mn-lt"/>
                <a:ea typeface="+mn-ea"/>
                <a:cs typeface="+mn-cs"/>
              </a:rPr>
              <a:t>を</a:t>
            </a:r>
            <a:r>
              <a:rPr lang="en-US" altLang="ja-JP" sz="1100" kern="1200" dirty="0" smtClean="0">
                <a:solidFill>
                  <a:schemeClr val="tx1"/>
                </a:solidFill>
                <a:effectLst/>
                <a:latin typeface="+mn-lt"/>
                <a:ea typeface="+mn-ea"/>
                <a:cs typeface="+mn-cs"/>
              </a:rPr>
              <a:t>大事</a:t>
            </a:r>
            <a:r>
              <a:rPr lang="ja-JP" altLang="ja-JP" sz="1100" kern="1200" dirty="0" smtClean="0">
                <a:solidFill>
                  <a:schemeClr val="tx1"/>
                </a:solidFill>
                <a:effectLst/>
                <a:latin typeface="+mn-lt"/>
                <a:ea typeface="+mn-ea"/>
                <a:cs typeface="+mn-cs"/>
              </a:rPr>
              <a:t>にする。</a:t>
            </a:r>
            <a:endParaRPr lang="en-US" altLang="ja-JP" sz="1100" kern="1200" dirty="0" smtClean="0">
              <a:solidFill>
                <a:schemeClr val="tx1"/>
              </a:solidFill>
              <a:effectLst/>
              <a:latin typeface="+mn-lt"/>
              <a:ea typeface="+mn-ea"/>
              <a:cs typeface="+mn-cs"/>
            </a:endParaRPr>
          </a:p>
          <a:p>
            <a:r>
              <a:rPr lang="en-US" altLang="ja-JP" sz="1100" kern="1200" dirty="0" smtClean="0">
                <a:solidFill>
                  <a:schemeClr val="tx1"/>
                </a:solidFill>
                <a:effectLst/>
                <a:latin typeface="+mn-lt"/>
                <a:ea typeface="+mn-ea"/>
                <a:cs typeface="+mn-cs"/>
              </a:rPr>
              <a:t>（３）日本で</a:t>
            </a:r>
            <a:r>
              <a:rPr lang="ja-JP" altLang="ja-JP" sz="1100" kern="1200" dirty="0" smtClean="0">
                <a:solidFill>
                  <a:schemeClr val="tx1"/>
                </a:solidFill>
                <a:effectLst/>
                <a:latin typeface="+mn-lt"/>
                <a:ea typeface="+mn-ea"/>
                <a:cs typeface="+mn-cs"/>
              </a:rPr>
              <a:t>は</a:t>
            </a:r>
            <a:r>
              <a:rPr lang="en-US" altLang="ja-JP" sz="1100" kern="1200" dirty="0" smtClean="0">
                <a:solidFill>
                  <a:schemeClr val="tx1"/>
                </a:solidFill>
                <a:effectLst/>
                <a:latin typeface="+mn-lt"/>
                <a:ea typeface="+mn-ea"/>
                <a:cs typeface="+mn-cs"/>
              </a:rPr>
              <a:t>「草食系男子」</a:t>
            </a:r>
            <a:r>
              <a:rPr lang="ja-JP" altLang="ja-JP" sz="1100" kern="1200" dirty="0" smtClean="0">
                <a:solidFill>
                  <a:schemeClr val="tx1"/>
                </a:solidFill>
                <a:effectLst/>
                <a:latin typeface="+mn-lt"/>
                <a:ea typeface="+mn-ea"/>
                <a:cs typeface="+mn-cs"/>
              </a:rPr>
              <a:t>より</a:t>
            </a:r>
            <a:r>
              <a:rPr lang="en-US" altLang="ja-JP" sz="1100" kern="1200" dirty="0" smtClean="0">
                <a:solidFill>
                  <a:schemeClr val="tx1"/>
                </a:solidFill>
                <a:effectLst/>
                <a:latin typeface="+mn-lt"/>
                <a:ea typeface="+mn-ea"/>
                <a:cs typeface="+mn-cs"/>
              </a:rPr>
              <a:t>「肉食系男子」</a:t>
            </a:r>
            <a:r>
              <a:rPr lang="ja-JP" altLang="ja-JP" sz="1100" kern="1200" dirty="0" smtClean="0">
                <a:solidFill>
                  <a:schemeClr val="tx1"/>
                </a:solidFill>
                <a:effectLst/>
                <a:latin typeface="+mn-lt"/>
                <a:ea typeface="+mn-ea"/>
                <a:cs typeface="+mn-cs"/>
              </a:rPr>
              <a:t>が好まれる。</a:t>
            </a:r>
            <a:endParaRPr lang="en-US" altLang="ja-JP" sz="1100" kern="1200" dirty="0" smtClean="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106752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100" kern="1200" dirty="0" smtClean="0">
                <a:solidFill>
                  <a:schemeClr val="tx1"/>
                </a:solidFill>
                <a:effectLst/>
                <a:latin typeface="+mn-lt"/>
                <a:ea typeface="+mn-ea"/>
                <a:cs typeface="+mn-cs"/>
              </a:rPr>
              <a:t>研究の限界点(</a:t>
            </a:r>
            <a:r>
              <a:rPr lang="ja-JP" altLang="en-US" sz="1100" kern="1200" dirty="0" smtClean="0">
                <a:solidFill>
                  <a:schemeClr val="tx1"/>
                </a:solidFill>
                <a:effectLst/>
                <a:latin typeface="+mn-lt"/>
                <a:ea typeface="+mn-ea"/>
                <a:cs typeface="+mn-cs"/>
              </a:rPr>
              <a:t>げんかいてん</a:t>
            </a:r>
            <a:r>
              <a:rPr lang="en-US" altLang="ja-JP" sz="1100" kern="1200" dirty="0" smtClean="0">
                <a:solidFill>
                  <a:schemeClr val="tx1"/>
                </a:solidFill>
                <a:effectLst/>
                <a:latin typeface="+mn-lt"/>
                <a:ea typeface="+mn-ea"/>
                <a:cs typeface="+mn-cs"/>
              </a:rPr>
              <a:t>)は、</a:t>
            </a:r>
            <a:r>
              <a:rPr lang="ja-JP" altLang="ja-JP" sz="1100" kern="1200" dirty="0" smtClean="0">
                <a:solidFill>
                  <a:schemeClr val="tx1"/>
                </a:solidFill>
                <a:effectLst/>
                <a:latin typeface="+mn-lt"/>
                <a:ea typeface="+mn-ea"/>
                <a:cs typeface="+mn-cs"/>
              </a:rPr>
              <a:t>少ない</a:t>
            </a:r>
            <a:r>
              <a:rPr lang="en-US" altLang="ja-JP" sz="1100" kern="1200" dirty="0" smtClean="0">
                <a:solidFill>
                  <a:schemeClr val="tx1"/>
                </a:solidFill>
                <a:effectLst/>
                <a:latin typeface="+mn-lt"/>
                <a:ea typeface="+mn-ea"/>
                <a:cs typeface="+mn-cs"/>
              </a:rPr>
              <a:t>回答者、そして日本とアメリカのみに限定(</a:t>
            </a:r>
            <a:r>
              <a:rPr lang="ja-JP" altLang="en-US" sz="1100" kern="1200" dirty="0" smtClean="0">
                <a:solidFill>
                  <a:schemeClr val="tx1"/>
                </a:solidFill>
                <a:effectLst/>
                <a:latin typeface="+mn-lt"/>
                <a:ea typeface="+mn-ea"/>
                <a:cs typeface="+mn-cs"/>
              </a:rPr>
              <a:t>げんてい</a:t>
            </a:r>
            <a:r>
              <a:rPr lang="en-US" altLang="ja-JP" sz="1100" kern="1200" dirty="0" smtClean="0">
                <a:solidFill>
                  <a:schemeClr val="tx1"/>
                </a:solidFill>
                <a:effectLst/>
                <a:latin typeface="+mn-lt"/>
                <a:ea typeface="+mn-ea"/>
                <a:cs typeface="+mn-cs"/>
              </a:rPr>
              <a:t>)して行わたことです。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91170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将来は研究を行う地域(</a:t>
            </a:r>
            <a:r>
              <a:rPr lang="ja-JP" altLang="en-US" sz="1100" kern="1200" dirty="0" smtClean="0">
                <a:solidFill>
                  <a:schemeClr val="tx1"/>
                </a:solidFill>
                <a:effectLst/>
                <a:latin typeface="+mn-lt"/>
                <a:ea typeface="+mn-ea"/>
                <a:cs typeface="+mn-cs"/>
              </a:rPr>
              <a:t>ちいき</a:t>
            </a:r>
            <a:r>
              <a:rPr lang="en-US" altLang="ja-JP" sz="1100" kern="1200" dirty="0" smtClean="0">
                <a:solidFill>
                  <a:schemeClr val="tx1"/>
                </a:solidFill>
                <a:effectLst/>
                <a:latin typeface="+mn-lt"/>
                <a:ea typeface="+mn-ea"/>
                <a:cs typeface="+mn-cs"/>
              </a:rPr>
              <a:t>)をより細(</a:t>
            </a:r>
            <a:r>
              <a:rPr lang="ja-JP" altLang="en-US" sz="1100" kern="1200" dirty="0" smtClean="0">
                <a:solidFill>
                  <a:schemeClr val="tx1"/>
                </a:solidFill>
                <a:effectLst/>
                <a:latin typeface="+mn-lt"/>
                <a:ea typeface="+mn-ea"/>
                <a:cs typeface="+mn-cs"/>
              </a:rPr>
              <a:t>こま</a:t>
            </a:r>
            <a:r>
              <a:rPr lang="en-US" altLang="ja-JP" sz="1100" kern="1200" dirty="0" smtClean="0">
                <a:solidFill>
                  <a:schemeClr val="tx1"/>
                </a:solidFill>
                <a:effectLst/>
                <a:latin typeface="+mn-lt"/>
                <a:ea typeface="+mn-ea"/>
                <a:cs typeface="+mn-cs"/>
              </a:rPr>
              <a:t>)</a:t>
            </a:r>
            <a:r>
              <a:rPr lang="en-US" altLang="ja-JP" sz="1100" kern="1200" dirty="0" err="1" smtClean="0">
                <a:solidFill>
                  <a:schemeClr val="tx1"/>
                </a:solidFill>
                <a:effectLst/>
                <a:latin typeface="+mn-lt"/>
                <a:ea typeface="+mn-ea"/>
                <a:cs typeface="+mn-cs"/>
              </a:rPr>
              <a:t>かく分ける他、年•性的指向</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しこう</a:t>
            </a:r>
            <a:r>
              <a:rPr lang="en-US" altLang="ja-JP" sz="1100" kern="1200" dirty="0" smtClean="0">
                <a:solidFill>
                  <a:schemeClr val="tx1"/>
                </a:solidFill>
                <a:effectLst/>
                <a:latin typeface="+mn-lt"/>
                <a:ea typeface="+mn-ea"/>
                <a:cs typeface="+mn-cs"/>
              </a:rPr>
              <a:t>)•民族性からも検討(</a:t>
            </a:r>
            <a:r>
              <a:rPr lang="ja-JP" altLang="en-US" sz="1100" kern="1200" dirty="0" smtClean="0">
                <a:solidFill>
                  <a:schemeClr val="tx1"/>
                </a:solidFill>
                <a:effectLst/>
                <a:latin typeface="+mn-lt"/>
                <a:ea typeface="+mn-ea"/>
                <a:cs typeface="+mn-cs"/>
              </a:rPr>
              <a:t>けんとう</a:t>
            </a:r>
            <a:r>
              <a:rPr lang="en-US" altLang="ja-JP" sz="1100" kern="1200" dirty="0" smtClean="0">
                <a:solidFill>
                  <a:schemeClr val="tx1"/>
                </a:solidFill>
                <a:effectLst/>
                <a:latin typeface="+mn-lt"/>
                <a:ea typeface="+mn-ea"/>
                <a:cs typeface="+mn-cs"/>
              </a:rPr>
              <a:t>)してみたいです。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98200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こちらが今回の研究で用(</a:t>
            </a:r>
            <a:r>
              <a:rPr lang="ja-JP" altLang="en-US" sz="1100" kern="1200" dirty="0" smtClean="0">
                <a:solidFill>
                  <a:schemeClr val="tx1"/>
                </a:solidFill>
                <a:effectLst/>
                <a:latin typeface="+mn-lt"/>
                <a:ea typeface="+mn-ea"/>
                <a:cs typeface="+mn-cs"/>
              </a:rPr>
              <a:t>もち</a:t>
            </a:r>
            <a:r>
              <a:rPr lang="en-US" altLang="ja-JP" sz="1100" kern="1200" dirty="0" smtClean="0">
                <a:solidFill>
                  <a:schemeClr val="tx1"/>
                </a:solidFill>
                <a:effectLst/>
                <a:latin typeface="+mn-lt"/>
                <a:ea typeface="+mn-ea"/>
                <a:cs typeface="+mn-cs"/>
              </a:rPr>
              <a:t>)いた参考文献(</a:t>
            </a:r>
            <a:r>
              <a:rPr lang="ja-JP" altLang="en-US" sz="1100" kern="1200" dirty="0" smtClean="0">
                <a:solidFill>
                  <a:schemeClr val="tx1"/>
                </a:solidFill>
                <a:effectLst/>
                <a:latin typeface="+mn-lt"/>
                <a:ea typeface="+mn-ea"/>
                <a:cs typeface="+mn-cs"/>
              </a:rPr>
              <a:t>さんこうぶんけん</a:t>
            </a:r>
            <a:r>
              <a:rPr lang="en-US" altLang="ja-JP" sz="1100" kern="1200" dirty="0" smtClean="0">
                <a:solidFill>
                  <a:schemeClr val="tx1"/>
                </a:solidFill>
                <a:effectLst/>
                <a:latin typeface="+mn-lt"/>
                <a:ea typeface="+mn-ea"/>
                <a:cs typeface="+mn-cs"/>
              </a:rPr>
              <a:t>)です。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5298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     日本での「男性の魅力」は日本の集団主義文化とつながっており、男性の美容ケアとはどういうものか、雑誌</a:t>
            </a:r>
            <a:r>
              <a:rPr lang="ja-JP" altLang="ja-JP" sz="1100" kern="1200" dirty="0" smtClean="0">
                <a:solidFill>
                  <a:schemeClr val="tx1"/>
                </a:solidFill>
                <a:effectLst/>
                <a:latin typeface="+mn-lt"/>
                <a:ea typeface="+mn-ea"/>
                <a:cs typeface="+mn-cs"/>
              </a:rPr>
              <a:t>・</a:t>
            </a:r>
            <a:r>
              <a:rPr lang="en-US" altLang="ja-JP" sz="1100" kern="1200" dirty="0" smtClean="0">
                <a:solidFill>
                  <a:schemeClr val="tx1"/>
                </a:solidFill>
                <a:effectLst/>
                <a:latin typeface="+mn-lt"/>
                <a:ea typeface="+mn-ea"/>
                <a:cs typeface="+mn-cs"/>
              </a:rPr>
              <a:t>広告、男性アイドルがどのように関係してくるかに着目(</a:t>
            </a:r>
            <a:r>
              <a:rPr lang="ja-JP" altLang="en-US" sz="1100" kern="1200" dirty="0" smtClean="0">
                <a:solidFill>
                  <a:schemeClr val="tx1"/>
                </a:solidFill>
                <a:effectLst/>
                <a:latin typeface="+mn-lt"/>
                <a:ea typeface="+mn-ea"/>
                <a:cs typeface="+mn-cs"/>
              </a:rPr>
              <a:t>ちゃくもく</a:t>
            </a:r>
            <a:r>
              <a:rPr lang="en-US" altLang="ja-JP" sz="1100" kern="1200" dirty="0" smtClean="0">
                <a:solidFill>
                  <a:schemeClr val="tx1"/>
                </a:solidFill>
                <a:effectLst/>
                <a:latin typeface="+mn-lt"/>
                <a:ea typeface="+mn-ea"/>
                <a:cs typeface="+mn-cs"/>
              </a:rPr>
              <a:t>)しながら、プレゼンテーションを進めていきたいと思います。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31439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100" kern="1200" dirty="0" smtClean="0">
                <a:solidFill>
                  <a:schemeClr val="tx1"/>
                </a:solidFill>
                <a:effectLst/>
                <a:latin typeface="+mn-lt"/>
                <a:ea typeface="+mn-ea"/>
                <a:cs typeface="+mn-cs"/>
              </a:rPr>
              <a:t>最後に、お忙しい中アドバイスをして下さった先生方に感謝いたします</a:t>
            </a:r>
            <a:r>
              <a:rPr lang="en-US" altLang="ja-JP" sz="1100" kern="1200" smtClean="0">
                <a:solidFill>
                  <a:schemeClr val="tx1"/>
                </a:solidFill>
                <a:effectLst/>
                <a:latin typeface="+mn-lt"/>
                <a:ea typeface="+mn-ea"/>
                <a:cs typeface="+mn-cs"/>
              </a:rPr>
              <a:t>。 </a:t>
            </a:r>
          </a:p>
          <a:p>
            <a:endParaRPr/>
          </a:p>
        </p:txBody>
      </p:sp>
    </p:spTree>
    <p:extLst>
      <p:ext uri="{BB962C8B-B14F-4D97-AF65-F5344CB8AC3E}">
        <p14:creationId xmlns:p14="http://schemas.microsoft.com/office/powerpoint/2010/main" val="17836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err="1" smtClean="0">
                <a:solidFill>
                  <a:schemeClr val="tx1"/>
                </a:solidFill>
                <a:effectLst/>
                <a:latin typeface="+mn-lt"/>
                <a:ea typeface="+mn-ea"/>
                <a:cs typeface="+mn-cs"/>
              </a:rPr>
              <a:t>Currieの研究では、人が「魅力」を認識する際、顔が体よりも重要であるとしています。Gangestadは腰</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こし</a:t>
            </a:r>
            <a:r>
              <a:rPr lang="en-US" altLang="ja-JP" sz="1100" kern="1200" dirty="0" smtClean="0">
                <a:solidFill>
                  <a:schemeClr val="tx1"/>
                </a:solidFill>
                <a:effectLst/>
                <a:latin typeface="+mn-lt"/>
                <a:ea typeface="+mn-ea"/>
                <a:cs typeface="+mn-cs"/>
              </a:rPr>
              <a:t>)の比率よりも広い肩幅(</a:t>
            </a:r>
            <a:r>
              <a:rPr lang="ja-JP" altLang="en-US" sz="1100" kern="1200" dirty="0" smtClean="0">
                <a:solidFill>
                  <a:schemeClr val="tx1"/>
                </a:solidFill>
                <a:effectLst/>
                <a:latin typeface="+mn-lt"/>
                <a:ea typeface="+mn-ea"/>
                <a:cs typeface="+mn-cs"/>
              </a:rPr>
              <a:t>かたはば</a:t>
            </a:r>
            <a:r>
              <a:rPr lang="en-US" altLang="ja-JP" sz="1100" kern="1200" dirty="0" smtClean="0">
                <a:solidFill>
                  <a:schemeClr val="tx1"/>
                </a:solidFill>
                <a:effectLst/>
                <a:latin typeface="+mn-lt"/>
                <a:ea typeface="+mn-ea"/>
                <a:cs typeface="+mn-cs"/>
              </a:rPr>
              <a:t>)が魅力だとし、高収入、高い社会的地位、子供を養(</a:t>
            </a:r>
            <a:r>
              <a:rPr lang="ja-JP" altLang="en-US" sz="1100" kern="1200" dirty="0" smtClean="0">
                <a:solidFill>
                  <a:schemeClr val="tx1"/>
                </a:solidFill>
                <a:effectLst/>
                <a:latin typeface="+mn-lt"/>
                <a:ea typeface="+mn-ea"/>
                <a:cs typeface="+mn-cs"/>
              </a:rPr>
              <a:t>やしな</a:t>
            </a:r>
            <a:r>
              <a:rPr lang="en-US" altLang="ja-JP" sz="1100" kern="1200" dirty="0" smtClean="0">
                <a:solidFill>
                  <a:schemeClr val="tx1"/>
                </a:solidFill>
                <a:effectLst/>
                <a:latin typeface="+mn-lt"/>
                <a:ea typeface="+mn-ea"/>
                <a:cs typeface="+mn-cs"/>
              </a:rPr>
              <a:t>)える能力が魅力だとしています。</a:t>
            </a:r>
            <a:r>
              <a:rPr lang="en-US" altLang="ja-JP" dirty="0" smtClean="0">
                <a:effectLst/>
              </a:rPr>
              <a:t> </a:t>
            </a:r>
            <a:endParaRPr dirty="0"/>
          </a:p>
        </p:txBody>
      </p:sp>
    </p:spTree>
    <p:extLst>
      <p:ext uri="{BB962C8B-B14F-4D97-AF65-F5344CB8AC3E}">
        <p14:creationId xmlns:p14="http://schemas.microsoft.com/office/powerpoint/2010/main" val="378020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err="1" smtClean="0">
                <a:solidFill>
                  <a:schemeClr val="tx1"/>
                </a:solidFill>
                <a:effectLst/>
                <a:latin typeface="+mn-lt"/>
                <a:ea typeface="+mn-ea"/>
                <a:cs typeface="+mn-cs"/>
              </a:rPr>
              <a:t>日本とアメリカの自己表現の仕方については、Yamagishiは国により人が肯定的</a:t>
            </a:r>
            <a:r>
              <a:rPr lang="en-US" altLang="ja-JP" sz="1100" kern="1200" dirty="0" smtClean="0">
                <a:solidFill>
                  <a:schemeClr val="tx1"/>
                </a:solidFill>
                <a:effectLst/>
                <a:latin typeface="+mn-lt"/>
                <a:ea typeface="+mn-ea"/>
                <a:cs typeface="+mn-cs"/>
              </a:rPr>
              <a:t>(</a:t>
            </a:r>
            <a:r>
              <a:rPr lang="ja-JP" altLang="en-US" sz="1100" kern="1200" dirty="0" smtClean="0">
                <a:solidFill>
                  <a:schemeClr val="tx1"/>
                </a:solidFill>
                <a:effectLst/>
                <a:latin typeface="+mn-lt"/>
                <a:ea typeface="+mn-ea"/>
                <a:cs typeface="+mn-cs"/>
              </a:rPr>
              <a:t>こうていてき</a:t>
            </a:r>
            <a:r>
              <a:rPr lang="en-US" altLang="ja-JP" sz="1100" kern="1200" dirty="0" smtClean="0">
                <a:solidFill>
                  <a:schemeClr val="tx1"/>
                </a:solidFill>
                <a:effectLst/>
                <a:latin typeface="+mn-lt"/>
                <a:ea typeface="+mn-ea"/>
                <a:cs typeface="+mn-cs"/>
              </a:rPr>
              <a:t>)にみるのと自分の観点(</a:t>
            </a:r>
            <a:r>
              <a:rPr lang="ja-JP" altLang="en-US" sz="1100" kern="1200" dirty="0" smtClean="0">
                <a:solidFill>
                  <a:schemeClr val="tx1"/>
                </a:solidFill>
                <a:effectLst/>
                <a:latin typeface="+mn-lt"/>
                <a:ea typeface="+mn-ea"/>
                <a:cs typeface="+mn-cs"/>
              </a:rPr>
              <a:t>かんてん</a:t>
            </a:r>
            <a:r>
              <a:rPr lang="en-US" altLang="ja-JP" sz="1100" kern="1200" dirty="0" smtClean="0">
                <a:solidFill>
                  <a:schemeClr val="tx1"/>
                </a:solidFill>
                <a:effectLst/>
                <a:latin typeface="+mn-lt"/>
                <a:ea typeface="+mn-ea"/>
                <a:cs typeface="+mn-cs"/>
              </a:rPr>
              <a:t>)とは違うことを指摘(</a:t>
            </a:r>
            <a:r>
              <a:rPr lang="ja-JP" altLang="en-US" sz="1100" kern="1200" dirty="0" smtClean="0">
                <a:solidFill>
                  <a:schemeClr val="tx1"/>
                </a:solidFill>
                <a:effectLst/>
                <a:latin typeface="+mn-lt"/>
                <a:ea typeface="+mn-ea"/>
                <a:cs typeface="+mn-cs"/>
              </a:rPr>
              <a:t>してき</a:t>
            </a:r>
            <a:r>
              <a:rPr lang="en-US" altLang="ja-JP" sz="1100" kern="1200" dirty="0" smtClean="0">
                <a:solidFill>
                  <a:schemeClr val="tx1"/>
                </a:solidFill>
                <a:effectLst/>
                <a:latin typeface="+mn-lt"/>
                <a:ea typeface="+mn-ea"/>
                <a:cs typeface="+mn-cs"/>
              </a:rPr>
              <a:t>)しています。</a:t>
            </a:r>
            <a:r>
              <a:rPr lang="en-US" altLang="ja-JP" dirty="0" smtClean="0">
                <a:effectLst/>
              </a:rPr>
              <a:t> </a:t>
            </a:r>
            <a:endParaRPr lang="en-US" altLang="ja-JP" dirty="0" smtClean="0"/>
          </a:p>
        </p:txBody>
      </p:sp>
    </p:spTree>
    <p:extLst>
      <p:ext uri="{BB962C8B-B14F-4D97-AF65-F5344CB8AC3E}">
        <p14:creationId xmlns:p14="http://schemas.microsoft.com/office/powerpoint/2010/main" val="342183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日本人は、他者のニーズに合わせて行動し、控(</a:t>
            </a:r>
            <a:r>
              <a:rPr lang="ja-JP" altLang="en-US" sz="1100" kern="1200" dirty="0" smtClean="0">
                <a:solidFill>
                  <a:schemeClr val="tx1"/>
                </a:solidFill>
                <a:effectLst/>
                <a:latin typeface="+mn-lt"/>
                <a:ea typeface="+mn-ea"/>
                <a:cs typeface="+mn-cs"/>
              </a:rPr>
              <a:t>ひか</a:t>
            </a:r>
            <a:r>
              <a:rPr lang="en-US" altLang="ja-JP" sz="1100" kern="1200" dirty="0" smtClean="0">
                <a:solidFill>
                  <a:schemeClr val="tx1"/>
                </a:solidFill>
                <a:effectLst/>
                <a:latin typeface="+mn-lt"/>
                <a:ea typeface="+mn-ea"/>
                <a:cs typeface="+mn-cs"/>
              </a:rPr>
              <a:t>)えめに振(</a:t>
            </a:r>
            <a:r>
              <a:rPr lang="ja-JP" altLang="en-US" sz="1100" kern="1200" dirty="0" smtClean="0">
                <a:solidFill>
                  <a:schemeClr val="tx1"/>
                </a:solidFill>
                <a:effectLst/>
                <a:latin typeface="+mn-lt"/>
                <a:ea typeface="+mn-ea"/>
                <a:cs typeface="+mn-cs"/>
              </a:rPr>
              <a:t>ふ</a:t>
            </a:r>
            <a:r>
              <a:rPr lang="en-US" altLang="ja-JP" sz="1100" kern="1200" dirty="0" smtClean="0">
                <a:solidFill>
                  <a:schemeClr val="tx1"/>
                </a:solidFill>
                <a:effectLst/>
                <a:latin typeface="+mn-lt"/>
                <a:ea typeface="+mn-ea"/>
                <a:cs typeface="+mn-cs"/>
              </a:rPr>
              <a:t>)る舞(</a:t>
            </a:r>
            <a:r>
              <a:rPr lang="ja-JP" altLang="en-US" sz="1100" kern="1200" dirty="0" smtClean="0">
                <a:solidFill>
                  <a:schemeClr val="tx1"/>
                </a:solidFill>
                <a:effectLst/>
                <a:latin typeface="+mn-lt"/>
                <a:ea typeface="+mn-ea"/>
                <a:cs typeface="+mn-cs"/>
              </a:rPr>
              <a:t>ま</a:t>
            </a:r>
            <a:r>
              <a:rPr lang="en-US" altLang="ja-JP" sz="1100" kern="1200" dirty="0" smtClean="0">
                <a:solidFill>
                  <a:schemeClr val="tx1"/>
                </a:solidFill>
                <a:effectLst/>
                <a:latin typeface="+mn-lt"/>
                <a:ea typeface="+mn-ea"/>
                <a:cs typeface="+mn-cs"/>
              </a:rPr>
              <a:t>)う傾向(</a:t>
            </a:r>
            <a:r>
              <a:rPr lang="ja-JP" altLang="en-US" sz="1100" kern="1200" dirty="0" smtClean="0">
                <a:solidFill>
                  <a:schemeClr val="tx1"/>
                </a:solidFill>
                <a:effectLst/>
                <a:latin typeface="+mn-lt"/>
                <a:ea typeface="+mn-ea"/>
                <a:cs typeface="+mn-cs"/>
              </a:rPr>
              <a:t>けいこう</a:t>
            </a:r>
            <a:r>
              <a:rPr lang="en-US" altLang="ja-JP" sz="1100" kern="1200" dirty="0" smtClean="0">
                <a:solidFill>
                  <a:schemeClr val="tx1"/>
                </a:solidFill>
                <a:effectLst/>
                <a:latin typeface="+mn-lt"/>
                <a:ea typeface="+mn-ea"/>
                <a:cs typeface="+mn-cs"/>
              </a:rPr>
              <a:t>)がありますが、アメリカ人は、他者に頼(</a:t>
            </a:r>
            <a:r>
              <a:rPr lang="ja-JP" altLang="en-US" sz="1100" kern="1200" dirty="0" smtClean="0">
                <a:solidFill>
                  <a:schemeClr val="tx1"/>
                </a:solidFill>
                <a:effectLst/>
                <a:latin typeface="+mn-lt"/>
                <a:ea typeface="+mn-ea"/>
                <a:cs typeface="+mn-cs"/>
              </a:rPr>
              <a:t>たよ</a:t>
            </a:r>
            <a:r>
              <a:rPr lang="en-US" altLang="ja-JP" sz="1100" kern="1200" dirty="0" smtClean="0">
                <a:solidFill>
                  <a:schemeClr val="tx1"/>
                </a:solidFill>
                <a:effectLst/>
                <a:latin typeface="+mn-lt"/>
                <a:ea typeface="+mn-ea"/>
                <a:cs typeface="+mn-cs"/>
              </a:rPr>
              <a:t>)らず行動し自分を高く評価(</a:t>
            </a:r>
            <a:r>
              <a:rPr lang="ja-JP" altLang="en-US" sz="1100" kern="1200" dirty="0" smtClean="0">
                <a:solidFill>
                  <a:schemeClr val="tx1"/>
                </a:solidFill>
                <a:effectLst/>
                <a:latin typeface="+mn-lt"/>
                <a:ea typeface="+mn-ea"/>
                <a:cs typeface="+mn-cs"/>
              </a:rPr>
              <a:t>ひょうか</a:t>
            </a:r>
            <a:r>
              <a:rPr lang="en-US" altLang="ja-JP" sz="1100" kern="1200" dirty="0" smtClean="0">
                <a:solidFill>
                  <a:schemeClr val="tx1"/>
                </a:solidFill>
                <a:effectLst/>
                <a:latin typeface="+mn-lt"/>
                <a:ea typeface="+mn-ea"/>
                <a:cs typeface="+mn-cs"/>
              </a:rPr>
              <a:t>)す</a:t>
            </a:r>
            <a:r>
              <a:rPr lang="ja-JP" altLang="ja-JP" sz="1100" kern="1200" dirty="0" smtClean="0">
                <a:solidFill>
                  <a:schemeClr val="tx1"/>
                </a:solidFill>
                <a:effectLst/>
                <a:latin typeface="+mn-lt"/>
                <a:ea typeface="+mn-ea"/>
                <a:cs typeface="+mn-cs"/>
              </a:rPr>
              <a:t>るよう</a:t>
            </a:r>
            <a:r>
              <a:rPr lang="en-US" altLang="ja-JP" sz="1100" kern="1200" dirty="0" smtClean="0">
                <a:solidFill>
                  <a:schemeClr val="tx1"/>
                </a:solidFill>
                <a:effectLst/>
                <a:latin typeface="+mn-lt"/>
                <a:ea typeface="+mn-ea"/>
                <a:cs typeface="+mn-cs"/>
              </a:rPr>
              <a:t>です。</a:t>
            </a:r>
            <a:r>
              <a:rPr lang="en-US" altLang="ja-JP" dirty="0" smtClean="0">
                <a:effectLst/>
              </a:rPr>
              <a:t> </a:t>
            </a:r>
            <a:endParaRPr dirty="0"/>
          </a:p>
        </p:txBody>
      </p:sp>
    </p:spTree>
    <p:extLst>
      <p:ext uri="{BB962C8B-B14F-4D97-AF65-F5344CB8AC3E}">
        <p14:creationId xmlns:p14="http://schemas.microsoft.com/office/powerpoint/2010/main" val="125049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r>
              <a:rPr lang="en-US" altLang="ja-JP" sz="1100" kern="1200" dirty="0" smtClean="0">
                <a:solidFill>
                  <a:schemeClr val="tx1"/>
                </a:solidFill>
                <a:effectLst/>
                <a:latin typeface="+mn-lt"/>
                <a:ea typeface="+mn-ea"/>
                <a:cs typeface="+mn-cs"/>
              </a:rPr>
              <a:t>肉食系男子と草食系男子ということばをよく耳にします。肉食系男子とは色黒の肌、たくまし</a:t>
            </a:r>
            <a:r>
              <a:rPr lang="ja-JP" altLang="ja-JP" sz="1100" kern="1200" dirty="0" smtClean="0">
                <a:solidFill>
                  <a:schemeClr val="tx1"/>
                </a:solidFill>
                <a:effectLst/>
                <a:latin typeface="+mn-lt"/>
                <a:ea typeface="+mn-ea"/>
                <a:cs typeface="+mn-cs"/>
              </a:rPr>
              <a:t>く</a:t>
            </a:r>
            <a:r>
              <a:rPr lang="en-US" altLang="ja-JP" sz="1100" kern="1200" dirty="0" smtClean="0">
                <a:solidFill>
                  <a:schemeClr val="tx1"/>
                </a:solidFill>
                <a:effectLst/>
                <a:latin typeface="+mn-lt"/>
                <a:ea typeface="+mn-ea"/>
                <a:cs typeface="+mn-cs"/>
              </a:rPr>
              <a:t>、性に積極的(</a:t>
            </a:r>
            <a:r>
              <a:rPr lang="ja-JP" altLang="en-US" sz="1100" kern="1200" dirty="0" smtClean="0">
                <a:solidFill>
                  <a:schemeClr val="tx1"/>
                </a:solidFill>
                <a:effectLst/>
                <a:latin typeface="+mn-lt"/>
                <a:ea typeface="+mn-ea"/>
                <a:cs typeface="+mn-cs"/>
              </a:rPr>
              <a:t>せっきょくてき</a:t>
            </a:r>
            <a:r>
              <a:rPr lang="en-US" altLang="ja-JP" sz="1100" kern="1200" dirty="0" smtClean="0">
                <a:solidFill>
                  <a:schemeClr val="tx1"/>
                </a:solidFill>
                <a:effectLst/>
                <a:latin typeface="+mn-lt"/>
                <a:ea typeface="+mn-ea"/>
                <a:cs typeface="+mn-cs"/>
              </a:rPr>
              <a:t>)で、競争的です。草食系男子は、色白で細(</a:t>
            </a:r>
            <a:r>
              <a:rPr lang="ja-JP" altLang="en-US" sz="1100" kern="1200" dirty="0" smtClean="0">
                <a:solidFill>
                  <a:schemeClr val="tx1"/>
                </a:solidFill>
                <a:effectLst/>
                <a:latin typeface="+mn-lt"/>
                <a:ea typeface="+mn-ea"/>
                <a:cs typeface="+mn-cs"/>
              </a:rPr>
              <a:t>ほそ</a:t>
            </a:r>
            <a:r>
              <a:rPr lang="en-US" altLang="ja-JP" sz="1100" kern="1200" dirty="0" smtClean="0">
                <a:solidFill>
                  <a:schemeClr val="tx1"/>
                </a:solidFill>
                <a:effectLst/>
                <a:latin typeface="+mn-lt"/>
                <a:ea typeface="+mn-ea"/>
                <a:cs typeface="+mn-cs"/>
              </a:rPr>
              <a:t>)く、性に対して無関心などが挙げられます。</a:t>
            </a:r>
            <a:endParaRPr lang="en-US" altLang="ja-JP"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0928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p:spPr>
        <p:txBody>
          <a:bodyPr lIns="91425" tIns="91425" rIns="91425" bIns="91425" anchor="b"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11" name="Shape 11"/>
          <p:cNvSpPr txBox="1">
            <a:spLocks noGrp="1"/>
          </p:cNvSpPr>
          <p:nvPr>
            <p:ph type="subTitle" idx="1"/>
          </p:nvPr>
        </p:nvSpPr>
        <p:spPr>
          <a:xfrm>
            <a:off x="685800" y="4836035"/>
            <a:ext cx="7772400" cy="1032599"/>
          </a:xfrm>
          <a:prstGeom prst="rect">
            <a:avLst/>
          </a:prstGeom>
        </p:spPr>
        <p:txBody>
          <a:bodyPr lIns="91425" tIns="91425" rIns="91425" bIns="91425" anchor="t" anchorCtr="0"/>
          <a:lstStyle>
            <a:lvl1pPr marL="0">
              <a:spcBef>
                <a:spcPts val="0"/>
              </a:spcBef>
              <a:buClr>
                <a:schemeClr val="dk2"/>
              </a:buClr>
              <a:buNone/>
              <a:defRPr>
                <a:solidFill>
                  <a:schemeClr val="dk2"/>
                </a:solidFill>
              </a:defRPr>
            </a:lvl1pPr>
            <a:lvl2pPr marL="0" indent="190500">
              <a:spcBef>
                <a:spcPts val="0"/>
              </a:spcBef>
              <a:buClr>
                <a:schemeClr val="dk2"/>
              </a:buClr>
              <a:buSzPct val="100000"/>
              <a:buNone/>
              <a:defRPr sz="3000">
                <a:solidFill>
                  <a:schemeClr val="dk2"/>
                </a:solidFill>
              </a:defRPr>
            </a:lvl2pPr>
            <a:lvl3pPr marL="0" indent="190500">
              <a:spcBef>
                <a:spcPts val="0"/>
              </a:spcBef>
              <a:buClr>
                <a:schemeClr val="dk2"/>
              </a:buClr>
              <a:buSzPct val="100000"/>
              <a:buNone/>
              <a:defRPr sz="3000">
                <a:solidFill>
                  <a:schemeClr val="dk2"/>
                </a:solidFill>
              </a:defRPr>
            </a:lvl3pPr>
            <a:lvl4pPr marL="0" indent="190500">
              <a:spcBef>
                <a:spcPts val="0"/>
              </a:spcBef>
              <a:buClr>
                <a:schemeClr val="dk2"/>
              </a:buClr>
              <a:buSzPct val="100000"/>
              <a:buNone/>
              <a:defRPr sz="3000">
                <a:solidFill>
                  <a:schemeClr val="dk2"/>
                </a:solidFill>
              </a:defRPr>
            </a:lvl4pPr>
            <a:lvl5pPr marL="0" indent="190500">
              <a:spcBef>
                <a:spcPts val="0"/>
              </a:spcBef>
              <a:buClr>
                <a:schemeClr val="dk2"/>
              </a:buClr>
              <a:buSzPct val="100000"/>
              <a:buNone/>
              <a:defRPr sz="3000">
                <a:solidFill>
                  <a:schemeClr val="dk2"/>
                </a:solidFill>
              </a:defRPr>
            </a:lvl5pPr>
            <a:lvl6pPr marL="0" indent="190500">
              <a:spcBef>
                <a:spcPts val="0"/>
              </a:spcBef>
              <a:buClr>
                <a:schemeClr val="dk2"/>
              </a:buClr>
              <a:buSzPct val="100000"/>
              <a:buNone/>
              <a:defRPr sz="3000">
                <a:solidFill>
                  <a:schemeClr val="dk2"/>
                </a:solidFill>
              </a:defRPr>
            </a:lvl6pPr>
            <a:lvl7pPr marL="0" indent="190500">
              <a:spcBef>
                <a:spcPts val="0"/>
              </a:spcBef>
              <a:buClr>
                <a:schemeClr val="dk2"/>
              </a:buClr>
              <a:buSzPct val="100000"/>
              <a:buNone/>
              <a:defRPr sz="3000">
                <a:solidFill>
                  <a:schemeClr val="dk2"/>
                </a:solidFill>
              </a:defRPr>
            </a:lvl7pPr>
            <a:lvl8pPr marL="0" indent="190500">
              <a:spcBef>
                <a:spcPts val="0"/>
              </a:spcBef>
              <a:buClr>
                <a:schemeClr val="dk2"/>
              </a:buClr>
              <a:buSzPct val="100000"/>
              <a:buNone/>
              <a:defRPr sz="3000">
                <a:solidFill>
                  <a:schemeClr val="dk2"/>
                </a:solidFill>
              </a:defRPr>
            </a:lvl8pPr>
            <a:lvl9pPr marL="0" indent="19050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spcBef>
                <a:spcPts val="0"/>
              </a:spcBef>
              <a:buClr>
                <a:schemeClr val="dk2"/>
              </a:buClr>
              <a:buSzPct val="100000"/>
              <a:buNone/>
              <a:defRPr sz="1800">
                <a:solidFill>
                  <a:schemeClr val="dk2"/>
                </a:solidFill>
              </a:defRPr>
            </a:lvl1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1JcK4xhlgzBeOVvUGxLAM_jH5qQpe2MB_kAmjkudC3LQ/viewform%23start=publishanalytics" TargetMode="External"/><Relationship Id="rId4" Type="http://schemas.openxmlformats.org/officeDocument/2006/relationships/hyperlink" Target="https://docs.google.com/forms/d/1-Ku17nAvdYr5F9RxuKyaI2XF9HpM63Jlp_lLpWWK46o/viewform%23start=publishanalytics" TargetMode="Externa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chart" Target="../charts/chart19.xml"/><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chart" Target="../charts/chart27.xml"/><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4" Type="http://schemas.openxmlformats.org/officeDocument/2006/relationships/chart" Target="../charts/chart31.xm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4" Type="http://schemas.openxmlformats.org/officeDocument/2006/relationships/chart" Target="../charts/chart33.xml"/><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4" Type="http://schemas.openxmlformats.org/officeDocument/2006/relationships/chart" Target="../charts/chart35.xml"/><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4" Type="http://schemas.openxmlformats.org/officeDocument/2006/relationships/chart" Target="../charts/chart37.xml"/><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4" Type="http://schemas.openxmlformats.org/officeDocument/2006/relationships/chart" Target="../charts/chart39.xml"/><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www.japantimes.co.jp/news/2012/06/19/national/young-japanese-mens-trend-trying-to-look-pretty/%23.U1fbOse9g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pPr lvl="0" rtl="0">
              <a:buNone/>
            </a:pPr>
            <a:r>
              <a:rPr lang="ja-JP" altLang="en-US" sz="3000" dirty="0" smtClean="0">
                <a:solidFill>
                  <a:srgbClr val="FFFFFF"/>
                </a:solidFill>
              </a:rPr>
              <a:t>男の魅力：</a:t>
            </a:r>
            <a:r>
              <a:rPr lang="en-US" altLang="ja-JP" sz="3000" dirty="0" smtClean="0">
                <a:solidFill>
                  <a:srgbClr val="FFFFFF"/>
                </a:solidFill>
              </a:rPr>
              <a:t/>
            </a:r>
            <a:br>
              <a:rPr lang="en-US" altLang="ja-JP" sz="3000" dirty="0" smtClean="0">
                <a:solidFill>
                  <a:srgbClr val="FFFFFF"/>
                </a:solidFill>
              </a:rPr>
            </a:br>
            <a:r>
              <a:rPr lang="ja-JP" altLang="en-US" sz="3000" dirty="0" smtClean="0">
                <a:solidFill>
                  <a:srgbClr val="FFFFFF"/>
                </a:solidFill>
              </a:rPr>
              <a:t>　日本とアメリカにおける認識比較調査</a:t>
            </a:r>
            <a:endParaRPr lang="en" sz="3000" dirty="0">
              <a:solidFill>
                <a:srgbClr val="FFFFFF"/>
              </a:solidFill>
            </a:endParaRPr>
          </a:p>
        </p:txBody>
      </p:sp>
      <p:sp>
        <p:nvSpPr>
          <p:cNvPr id="34" name="Shape 34"/>
          <p:cNvSpPr txBox="1">
            <a:spLocks noGrp="1"/>
          </p:cNvSpPr>
          <p:nvPr>
            <p:ph type="subTitle" idx="1"/>
          </p:nvPr>
        </p:nvSpPr>
        <p:spPr>
          <a:xfrm>
            <a:off x="685800" y="4872225"/>
            <a:ext cx="3790799" cy="1897800"/>
          </a:xfrm>
          <a:prstGeom prst="rect">
            <a:avLst/>
          </a:prstGeom>
        </p:spPr>
        <p:txBody>
          <a:bodyPr lIns="91425" tIns="91425" rIns="91425" bIns="91425" anchor="t" anchorCtr="0">
            <a:noAutofit/>
          </a:bodyPr>
          <a:lstStyle/>
          <a:p>
            <a:r>
              <a:rPr lang="ja-JP" altLang="en-US" sz="2400" dirty="0" smtClean="0"/>
              <a:t>スティーブン</a:t>
            </a:r>
            <a:r>
              <a:rPr lang="en-US" altLang="ja-JP" sz="2400" dirty="0" smtClean="0"/>
              <a:t>•</a:t>
            </a:r>
            <a:r>
              <a:rPr lang="ja-JP" altLang="en-US" sz="2400" dirty="0" smtClean="0"/>
              <a:t>シルバート</a:t>
            </a:r>
            <a:endParaRPr lang="en" sz="2400" dirty="0"/>
          </a:p>
        </p:txBody>
      </p:sp>
      <p:sp>
        <p:nvSpPr>
          <p:cNvPr id="35" name="Shape 35"/>
          <p:cNvSpPr txBox="1"/>
          <p:nvPr/>
        </p:nvSpPr>
        <p:spPr>
          <a:xfrm>
            <a:off x="4749350" y="4872225"/>
            <a:ext cx="3856500" cy="1897800"/>
          </a:xfrm>
          <a:prstGeom prst="rect">
            <a:avLst/>
          </a:prstGeom>
        </p:spPr>
        <p:txBody>
          <a:bodyPr lIns="91425" tIns="91425" rIns="91425" bIns="91425" anchor="t" anchorCtr="0">
            <a:noAutofit/>
          </a:bodyPr>
          <a:lstStyle/>
          <a:p>
            <a:pPr lvl="0" rtl="0">
              <a:buClr>
                <a:schemeClr val="dk1"/>
              </a:buClr>
              <a:buSzPct val="45833"/>
              <a:buFont typeface="Arial"/>
              <a:buNone/>
            </a:pPr>
            <a:r>
              <a:rPr lang="ja-JP" altLang="en-US" sz="2400" dirty="0" smtClean="0">
                <a:solidFill>
                  <a:schemeClr val="dk2"/>
                </a:solidFill>
              </a:rPr>
              <a:t>アドバイザー</a:t>
            </a:r>
            <a:r>
              <a:rPr lang="en" sz="2400" dirty="0" smtClean="0">
                <a:solidFill>
                  <a:schemeClr val="dk2"/>
                </a:solidFill>
              </a:rPr>
              <a:t>:</a:t>
            </a:r>
            <a:endParaRPr lang="en" sz="2400" dirty="0">
              <a:solidFill>
                <a:schemeClr val="dk2"/>
              </a:solidFill>
            </a:endParaRPr>
          </a:p>
          <a:p>
            <a:pPr lvl="0" rtl="0">
              <a:buClr>
                <a:schemeClr val="dk1"/>
              </a:buClr>
              <a:buSzPct val="45833"/>
              <a:buFont typeface="Arial"/>
              <a:buNone/>
            </a:pPr>
            <a:r>
              <a:rPr lang="ja-JP" altLang="en-US" sz="2400" dirty="0" smtClean="0">
                <a:solidFill>
                  <a:schemeClr val="dk2"/>
                </a:solidFill>
              </a:rPr>
              <a:t>齋藤</a:t>
            </a:r>
            <a:r>
              <a:rPr lang="en-US" altLang="ja-JP" sz="2400" dirty="0" smtClean="0">
                <a:solidFill>
                  <a:schemeClr val="dk2"/>
                </a:solidFill>
              </a:rPr>
              <a:t>-</a:t>
            </a:r>
            <a:r>
              <a:rPr lang="ja-JP" altLang="en-US" sz="2400" dirty="0" smtClean="0">
                <a:solidFill>
                  <a:schemeClr val="dk2"/>
                </a:solidFill>
              </a:rPr>
              <a:t>アボット佳子教授</a:t>
            </a:r>
            <a:endParaRPr lang="en-US" altLang="ja-JP" sz="2400" dirty="0" smtClean="0">
              <a:solidFill>
                <a:schemeClr val="dk2"/>
              </a:solidFill>
            </a:endParaRPr>
          </a:p>
          <a:p>
            <a:pPr lvl="0" rtl="0">
              <a:buClr>
                <a:schemeClr val="dk1"/>
              </a:buClr>
              <a:buSzPct val="45833"/>
              <a:buFont typeface="Arial"/>
              <a:buNone/>
            </a:pPr>
            <a:r>
              <a:rPr lang="ja-JP" altLang="en-US" sz="2400" dirty="0" smtClean="0">
                <a:solidFill>
                  <a:schemeClr val="dk2"/>
                </a:solidFill>
              </a:rPr>
              <a:t>高橋</a:t>
            </a:r>
            <a:r>
              <a:rPr lang="ja-JP" altLang="en-US" sz="2400" dirty="0" smtClean="0">
                <a:solidFill>
                  <a:schemeClr val="dk2"/>
                </a:solidFill>
              </a:rPr>
              <a:t>周臣教授</a:t>
            </a:r>
            <a:endParaRPr lang="en" sz="2400" dirty="0">
              <a:solidFill>
                <a:schemeClr val="dk2"/>
              </a:solidFill>
            </a:endParaRPr>
          </a:p>
          <a:p>
            <a:endParaRPr lang="en" sz="2400" dirty="0">
              <a:solidFill>
                <a:schemeClr val="dk2"/>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ja-JP" altLang="en-US" dirty="0" smtClean="0"/>
              <a:t>集団主義文化と日本人男性の美容ケア</a:t>
            </a:r>
            <a:endParaRPr lang="en" dirty="0"/>
          </a:p>
        </p:txBody>
      </p:sp>
      <p:sp>
        <p:nvSpPr>
          <p:cNvPr id="95" name="Shape 95"/>
          <p:cNvSpPr txBox="1"/>
          <p:nvPr/>
        </p:nvSpPr>
        <p:spPr>
          <a:xfrm>
            <a:off x="-1" y="1187650"/>
            <a:ext cx="6735599" cy="5495399"/>
          </a:xfrm>
          <a:prstGeom prst="rect">
            <a:avLst/>
          </a:prstGeom>
        </p:spPr>
        <p:txBody>
          <a:bodyPr lIns="91425" tIns="91425" rIns="91425" bIns="91425" anchor="t" anchorCtr="0">
            <a:noAutofit/>
          </a:bodyPr>
          <a:lstStyle/>
          <a:p>
            <a:pPr marL="400050" marR="0" lvl="0" indent="-285750" algn="l" rtl="0">
              <a:lnSpc>
                <a:spcPct val="100000"/>
              </a:lnSpc>
              <a:spcBef>
                <a:spcPts val="0"/>
              </a:spcBef>
              <a:spcAft>
                <a:spcPts val="0"/>
              </a:spcAft>
              <a:buClr>
                <a:srgbClr val="000000"/>
              </a:buClr>
              <a:buSzPct val="100000"/>
              <a:buFont typeface="Arial" panose="020B0604020202020204" pitchFamily="34" charset="0"/>
              <a:buChar char="•"/>
            </a:pPr>
            <a:r>
              <a:rPr lang="en" sz="1800" dirty="0">
                <a:solidFill>
                  <a:schemeClr val="dk1"/>
                </a:solidFill>
              </a:rPr>
              <a:t>
</a:t>
            </a:r>
            <a:r>
              <a:rPr lang="ja-JP" altLang="en-US" sz="1800" dirty="0" smtClean="0">
                <a:solidFill>
                  <a:schemeClr val="dk1"/>
                </a:solidFill>
              </a:rPr>
              <a:t>日本はよく「集団主義文化」と表される。</a:t>
            </a:r>
            <a:r>
              <a:rPr lang="en" sz="1800" dirty="0" smtClean="0"/>
              <a:t>(</a:t>
            </a:r>
            <a:r>
              <a:rPr lang="en" sz="1800" dirty="0"/>
              <a:t>Trandis)</a:t>
            </a:r>
          </a:p>
          <a:p>
            <a:pPr marL="914400" marR="0" lvl="0" indent="-342900" algn="l" rtl="0">
              <a:lnSpc>
                <a:spcPct val="100000"/>
              </a:lnSpc>
              <a:spcBef>
                <a:spcPts val="0"/>
              </a:spcBef>
              <a:spcAft>
                <a:spcPts val="0"/>
              </a:spcAft>
              <a:buClr>
                <a:srgbClr val="000000"/>
              </a:buClr>
              <a:buSzPct val="100000"/>
              <a:buFont typeface="Arial"/>
              <a:buChar char="●"/>
            </a:pPr>
            <a:r>
              <a:rPr lang="ja-JP" altLang="en-US" sz="1800" dirty="0" smtClean="0">
                <a:solidFill>
                  <a:schemeClr val="dk1"/>
                </a:solidFill>
              </a:rPr>
              <a:t>個人的な目標は社会での目標よりも低</a:t>
            </a:r>
            <a:r>
              <a:rPr lang="ja-JP" altLang="en-US" sz="1800" dirty="0">
                <a:solidFill>
                  <a:schemeClr val="dk1"/>
                </a:solidFill>
              </a:rPr>
              <a:t>い。</a:t>
            </a:r>
            <a:endParaRPr lang="en" sz="1800" dirty="0">
              <a:solidFill>
                <a:schemeClr val="dk1"/>
              </a:solidFill>
            </a:endParaRPr>
          </a:p>
          <a:p>
            <a:pPr marL="1371600" marR="0" lvl="1" indent="-342900" algn="l" rtl="0">
              <a:lnSpc>
                <a:spcPct val="100000"/>
              </a:lnSpc>
              <a:spcBef>
                <a:spcPts val="0"/>
              </a:spcBef>
              <a:spcAft>
                <a:spcPts val="0"/>
              </a:spcAft>
              <a:buClr>
                <a:schemeClr val="dk1"/>
              </a:buClr>
              <a:buSzPct val="100000"/>
              <a:buFont typeface="Arial"/>
              <a:buChar char="○"/>
            </a:pPr>
            <a:r>
              <a:rPr lang="ja-JP" altLang="en-US" sz="1800" dirty="0" smtClean="0">
                <a:solidFill>
                  <a:schemeClr val="dk1"/>
                </a:solidFill>
              </a:rPr>
              <a:t>個人の目標と集団の目標は一致するが多い。</a:t>
            </a:r>
            <a:r>
              <a:rPr lang="en" sz="1800" dirty="0" smtClean="0">
                <a:solidFill>
                  <a:schemeClr val="dk1"/>
                </a:solidFill>
              </a:rPr>
              <a:t> </a:t>
            </a:r>
            <a:endParaRPr lang="en" sz="1800" dirty="0">
              <a:solidFill>
                <a:schemeClr val="dk1"/>
              </a:solidFill>
            </a:endParaRPr>
          </a:p>
          <a:p>
            <a:pPr marL="1371600" marR="0" lvl="1" indent="-342900" algn="l" rtl="0">
              <a:lnSpc>
                <a:spcPct val="100000"/>
              </a:lnSpc>
              <a:spcBef>
                <a:spcPts val="0"/>
              </a:spcBef>
              <a:spcAft>
                <a:spcPts val="0"/>
              </a:spcAft>
              <a:buClr>
                <a:schemeClr val="dk1"/>
              </a:buClr>
              <a:buSzPct val="100000"/>
              <a:buFont typeface="Arial"/>
              <a:buChar char="○"/>
            </a:pPr>
            <a:r>
              <a:rPr lang="ja-JP" altLang="en-US" sz="1800" dirty="0" smtClean="0">
                <a:solidFill>
                  <a:schemeClr val="dk1"/>
                </a:solidFill>
              </a:rPr>
              <a:t>たとえ社会が複雑になっても、長い歴史を持つ集団主義文化は持続する。</a:t>
            </a:r>
            <a:endParaRPr lang="en" sz="1800" dirty="0">
              <a:solidFill>
                <a:schemeClr val="dk1"/>
              </a:solidFill>
            </a:endParaRPr>
          </a:p>
          <a:p>
            <a:pPr marL="914400" marR="0" lvl="0" indent="-342900" algn="l" rtl="0">
              <a:lnSpc>
                <a:spcPct val="100000"/>
              </a:lnSpc>
              <a:spcBef>
                <a:spcPts val="0"/>
              </a:spcBef>
              <a:spcAft>
                <a:spcPts val="0"/>
              </a:spcAft>
              <a:buClr>
                <a:schemeClr val="dk1"/>
              </a:buClr>
              <a:buSzPct val="100000"/>
              <a:buFont typeface="Arial"/>
              <a:buChar char="●"/>
            </a:pPr>
            <a:r>
              <a:rPr lang="en-US" altLang="ja-JP" sz="1800" dirty="0" smtClean="0">
                <a:solidFill>
                  <a:schemeClr val="dk1"/>
                </a:solidFill>
              </a:rPr>
              <a:t>20</a:t>
            </a:r>
            <a:r>
              <a:rPr lang="ja-JP" altLang="en-US" sz="1800" dirty="0" smtClean="0">
                <a:solidFill>
                  <a:schemeClr val="dk1"/>
                </a:solidFill>
              </a:rPr>
              <a:t>代、</a:t>
            </a:r>
            <a:r>
              <a:rPr lang="en-US" altLang="ja-JP" sz="1800" dirty="0" smtClean="0">
                <a:solidFill>
                  <a:schemeClr val="dk1"/>
                </a:solidFill>
              </a:rPr>
              <a:t>30</a:t>
            </a:r>
            <a:r>
              <a:rPr lang="ja-JP" altLang="en-US" sz="1800" dirty="0" smtClean="0">
                <a:solidFill>
                  <a:schemeClr val="dk1"/>
                </a:solidFill>
              </a:rPr>
              <a:t>代の日本人男性は「イケメン」という言葉に影響されている。</a:t>
            </a:r>
            <a:r>
              <a:rPr lang="en" sz="1800" dirty="0" smtClean="0">
                <a:solidFill>
                  <a:schemeClr val="dk1"/>
                </a:solidFill>
              </a:rPr>
              <a:t>(Kyodo</a:t>
            </a:r>
            <a:r>
              <a:rPr lang="en-US" sz="1800" dirty="0" smtClean="0">
                <a:solidFill>
                  <a:schemeClr val="dk1"/>
                </a:solidFill>
              </a:rPr>
              <a:t>, 2012</a:t>
            </a:r>
            <a:r>
              <a:rPr lang="en" sz="1800" dirty="0" smtClean="0">
                <a:solidFill>
                  <a:schemeClr val="dk1"/>
                </a:solidFill>
              </a:rPr>
              <a:t>)</a:t>
            </a:r>
            <a:endParaRPr lang="en" sz="1800" dirty="0">
              <a:solidFill>
                <a:schemeClr val="dk1"/>
              </a:solidFill>
            </a:endParaRPr>
          </a:p>
          <a:p>
            <a:pPr marL="914400" marR="0" lvl="0" indent="-342900" algn="l" rtl="0">
              <a:lnSpc>
                <a:spcPct val="100000"/>
              </a:lnSpc>
              <a:spcBef>
                <a:spcPts val="0"/>
              </a:spcBef>
              <a:spcAft>
                <a:spcPts val="0"/>
              </a:spcAft>
              <a:buClr>
                <a:schemeClr val="dk1"/>
              </a:buClr>
              <a:buSzPct val="100000"/>
              <a:buFont typeface="Arial"/>
              <a:buChar char="●"/>
            </a:pPr>
            <a:r>
              <a:rPr lang="ja-JP" altLang="en-US" sz="1800" dirty="0" smtClean="0">
                <a:solidFill>
                  <a:schemeClr val="dk1"/>
                </a:solidFill>
              </a:rPr>
              <a:t>大阪で働くパティシエ（</a:t>
            </a:r>
            <a:r>
              <a:rPr lang="en-US" altLang="ja-JP" sz="1800" dirty="0" smtClean="0">
                <a:solidFill>
                  <a:schemeClr val="dk1"/>
                </a:solidFill>
              </a:rPr>
              <a:t>34</a:t>
            </a:r>
            <a:r>
              <a:rPr lang="ja-JP" altLang="en-US" sz="1800" dirty="0" smtClean="0">
                <a:solidFill>
                  <a:schemeClr val="dk1"/>
                </a:solidFill>
              </a:rPr>
              <a:t>歳）は「もし自分の身なりがだらしなかったら、友達と遊びに行くときに彼らが自分といることで恥ずかしい思いをするかもしれない。また、私自身、お客さんに好印象を与えたい。」と述べる。</a:t>
            </a:r>
            <a:endParaRPr lang="en" sz="1800" dirty="0">
              <a:solidFill>
                <a:schemeClr val="dk1"/>
              </a:solidFill>
            </a:endParaRPr>
          </a:p>
          <a:p>
            <a:pPr marL="914400" marR="0" lvl="0" indent="-342900" algn="l" rtl="0">
              <a:lnSpc>
                <a:spcPct val="100000"/>
              </a:lnSpc>
              <a:spcBef>
                <a:spcPts val="0"/>
              </a:spcBef>
              <a:spcAft>
                <a:spcPts val="0"/>
              </a:spcAft>
              <a:buClr>
                <a:schemeClr val="dk1"/>
              </a:buClr>
              <a:buSzPct val="100000"/>
              <a:buFont typeface="Arial"/>
              <a:buChar char="●"/>
            </a:pPr>
            <a:r>
              <a:rPr lang="ja-JP" altLang="en-US" sz="1800" dirty="0" smtClean="0">
                <a:solidFill>
                  <a:schemeClr val="dk1"/>
                </a:solidFill>
              </a:rPr>
              <a:t>美容ケア製品を使う男性は増加している。特に爪、肌、髪の毛のケアに気を配っている。</a:t>
            </a:r>
            <a:endParaRPr lang="en" sz="1800" dirty="0">
              <a:solidFill>
                <a:schemeClr val="dk1"/>
              </a:solidFill>
            </a:endParaRPr>
          </a:p>
          <a:p>
            <a:pPr marL="1371600" marR="0" lvl="1" indent="-342900" algn="l" rtl="0">
              <a:lnSpc>
                <a:spcPct val="100000"/>
              </a:lnSpc>
              <a:spcBef>
                <a:spcPts val="0"/>
              </a:spcBef>
              <a:spcAft>
                <a:spcPts val="0"/>
              </a:spcAft>
              <a:buClr>
                <a:schemeClr val="dk1"/>
              </a:buClr>
              <a:buSzPct val="100000"/>
              <a:buFont typeface="Arial"/>
              <a:buChar char="○"/>
            </a:pPr>
            <a:r>
              <a:rPr lang="en-US" altLang="ja-JP" sz="1800" dirty="0" smtClean="0">
                <a:solidFill>
                  <a:schemeClr val="dk1"/>
                </a:solidFill>
              </a:rPr>
              <a:t>2011</a:t>
            </a:r>
            <a:r>
              <a:rPr lang="ja-JP" altLang="en-US" sz="1800" dirty="0" smtClean="0">
                <a:solidFill>
                  <a:schemeClr val="dk1"/>
                </a:solidFill>
              </a:rPr>
              <a:t>年に行われた研究結果は、東京に住む日本人男性は、買い物の度に平均</a:t>
            </a:r>
            <a:r>
              <a:rPr lang="en-US" altLang="ja-JP" sz="1800" dirty="0" smtClean="0">
                <a:solidFill>
                  <a:schemeClr val="dk1"/>
                </a:solidFill>
              </a:rPr>
              <a:t>1</a:t>
            </a:r>
            <a:r>
              <a:rPr lang="ja-JP" altLang="en-US" sz="1800" dirty="0" smtClean="0">
                <a:solidFill>
                  <a:schemeClr val="dk1"/>
                </a:solidFill>
              </a:rPr>
              <a:t>万</a:t>
            </a:r>
            <a:r>
              <a:rPr lang="en-US" altLang="ja-JP" sz="1800" dirty="0" smtClean="0">
                <a:solidFill>
                  <a:schemeClr val="dk1"/>
                </a:solidFill>
              </a:rPr>
              <a:t>1</a:t>
            </a:r>
            <a:r>
              <a:rPr lang="ja-JP" altLang="en-US" sz="1800" dirty="0" smtClean="0">
                <a:solidFill>
                  <a:schemeClr val="dk1"/>
                </a:solidFill>
              </a:rPr>
              <a:t>千円程度美容ケア製品にお金を費やしていると示した。</a:t>
            </a:r>
            <a:r>
              <a:rPr lang="en-US" sz="1800" dirty="0" smtClean="0">
                <a:solidFill>
                  <a:schemeClr val="dk1"/>
                </a:solidFill>
              </a:rPr>
              <a:t>(</a:t>
            </a:r>
            <a:r>
              <a:rPr lang="en-US" sz="1800" dirty="0" smtClean="0">
                <a:solidFill>
                  <a:schemeClr val="tx1"/>
                </a:solidFill>
              </a:rPr>
              <a:t>Kyodo, 2012)</a:t>
            </a:r>
            <a:endParaRPr lang="en" sz="1800" dirty="0">
              <a:solidFill>
                <a:srgbClr val="FF0000"/>
              </a:solidFill>
            </a:endParaRPr>
          </a:p>
        </p:txBody>
      </p:sp>
      <p:pic>
        <p:nvPicPr>
          <p:cNvPr id="96" name="Shape 96"/>
          <p:cNvPicPr preferRelativeResize="0"/>
          <p:nvPr/>
        </p:nvPicPr>
        <p:blipFill>
          <a:blip r:embed="rId3"/>
          <a:stretch>
            <a:fillRect/>
          </a:stretch>
        </p:blipFill>
        <p:spPr>
          <a:xfrm>
            <a:off x="6735800" y="1678875"/>
            <a:ext cx="2256475" cy="2256475"/>
          </a:xfrm>
          <a:prstGeom prst="rect">
            <a:avLst/>
          </a:prstGeom>
        </p:spPr>
      </p:pic>
      <p:pic>
        <p:nvPicPr>
          <p:cNvPr id="97" name="Shape 97"/>
          <p:cNvPicPr preferRelativeResize="0"/>
          <p:nvPr/>
        </p:nvPicPr>
        <p:blipFill>
          <a:blip r:embed="rId4"/>
          <a:stretch>
            <a:fillRect/>
          </a:stretch>
        </p:blipFill>
        <p:spPr>
          <a:xfrm>
            <a:off x="6735800" y="4196575"/>
            <a:ext cx="2256475" cy="225647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sz="3200" dirty="0" smtClean="0"/>
              <a:t>メディア</a:t>
            </a:r>
            <a:r>
              <a:rPr lang="ja-JP" altLang="en-US" sz="3200" dirty="0"/>
              <a:t>の中</a:t>
            </a:r>
            <a:r>
              <a:rPr lang="ja-JP" altLang="en-US" sz="3200" dirty="0" smtClean="0"/>
              <a:t>の男性：雑誌</a:t>
            </a:r>
            <a:endParaRPr lang="en" sz="3200" dirty="0"/>
          </a:p>
        </p:txBody>
      </p:sp>
      <p:pic>
        <p:nvPicPr>
          <p:cNvPr id="103" name="Shape 103"/>
          <p:cNvPicPr preferRelativeResize="0"/>
          <p:nvPr/>
        </p:nvPicPr>
        <p:blipFill>
          <a:blip r:embed="rId3"/>
          <a:stretch>
            <a:fillRect/>
          </a:stretch>
        </p:blipFill>
        <p:spPr>
          <a:xfrm>
            <a:off x="5111726" y="1705614"/>
            <a:ext cx="1675200" cy="2187187"/>
          </a:xfrm>
          <a:prstGeom prst="rect">
            <a:avLst/>
          </a:prstGeom>
        </p:spPr>
      </p:pic>
      <p:sp>
        <p:nvSpPr>
          <p:cNvPr id="104" name="Shape 104"/>
          <p:cNvSpPr txBox="1"/>
          <p:nvPr/>
        </p:nvSpPr>
        <p:spPr>
          <a:xfrm>
            <a:off x="7122950" y="2992800"/>
            <a:ext cx="1873499" cy="872400"/>
          </a:xfrm>
          <a:prstGeom prst="rect">
            <a:avLst/>
          </a:prstGeom>
        </p:spPr>
        <p:txBody>
          <a:bodyPr lIns="91425" tIns="91425" rIns="91425" bIns="91425" anchor="t" anchorCtr="0">
            <a:noAutofit/>
          </a:bodyPr>
          <a:lstStyle/>
          <a:p>
            <a:pPr>
              <a:buNone/>
            </a:pPr>
            <a:r>
              <a:rPr lang="en" dirty="0" smtClean="0"/>
              <a:t>“</a:t>
            </a:r>
            <a:r>
              <a:rPr lang="ja-JP" altLang="en-US" dirty="0" smtClean="0"/>
              <a:t>日本のかっこいい大人は誰？</a:t>
            </a:r>
            <a:r>
              <a:rPr lang="en" dirty="0" smtClean="0"/>
              <a:t>”</a:t>
            </a:r>
            <a:endParaRPr lang="en" dirty="0"/>
          </a:p>
        </p:txBody>
      </p:sp>
      <p:pic>
        <p:nvPicPr>
          <p:cNvPr id="105" name="Shape 105"/>
          <p:cNvPicPr preferRelativeResize="0"/>
          <p:nvPr/>
        </p:nvPicPr>
        <p:blipFill>
          <a:blip r:embed="rId4"/>
          <a:stretch>
            <a:fillRect/>
          </a:stretch>
        </p:blipFill>
        <p:spPr>
          <a:xfrm>
            <a:off x="2275799" y="1708677"/>
            <a:ext cx="1675200" cy="2209278"/>
          </a:xfrm>
          <a:prstGeom prst="rect">
            <a:avLst/>
          </a:prstGeom>
        </p:spPr>
      </p:pic>
      <p:sp>
        <p:nvSpPr>
          <p:cNvPr id="106" name="Shape 106"/>
          <p:cNvSpPr txBox="1"/>
          <p:nvPr/>
        </p:nvSpPr>
        <p:spPr>
          <a:xfrm>
            <a:off x="91650" y="3090762"/>
            <a:ext cx="2504999" cy="398699"/>
          </a:xfrm>
          <a:prstGeom prst="rect">
            <a:avLst/>
          </a:prstGeom>
        </p:spPr>
        <p:txBody>
          <a:bodyPr lIns="91425" tIns="91425" rIns="91425" bIns="91425" anchor="t" anchorCtr="0">
            <a:noAutofit/>
          </a:bodyPr>
          <a:lstStyle/>
          <a:p>
            <a:pPr lvl="0" rtl="0">
              <a:buNone/>
            </a:pPr>
            <a:r>
              <a:rPr lang="ja-JP" altLang="en-US" dirty="0" smtClean="0"/>
              <a:t>“これを目標に鍛えろ！</a:t>
            </a:r>
            <a:r>
              <a:rPr lang="en" dirty="0" smtClean="0"/>
              <a:t>”</a:t>
            </a:r>
            <a:endParaRPr lang="en" dirty="0"/>
          </a:p>
        </p:txBody>
      </p:sp>
      <p:sp>
        <p:nvSpPr>
          <p:cNvPr id="107" name="Shape 107"/>
          <p:cNvSpPr txBox="1"/>
          <p:nvPr/>
        </p:nvSpPr>
        <p:spPr>
          <a:xfrm>
            <a:off x="2275800" y="3712645"/>
            <a:ext cx="1814937" cy="992700"/>
          </a:xfrm>
          <a:prstGeom prst="rect">
            <a:avLst/>
          </a:prstGeom>
        </p:spPr>
        <p:txBody>
          <a:bodyPr lIns="91425" tIns="91425" rIns="91425" bIns="91425" anchor="ctr" anchorCtr="0">
            <a:noAutofit/>
          </a:bodyPr>
          <a:lstStyle/>
          <a:p>
            <a:pPr lvl="0" rtl="0">
              <a:buNone/>
            </a:pPr>
            <a:r>
              <a:rPr lang="ja-JP" altLang="en-US" sz="3000" dirty="0" smtClean="0">
                <a:solidFill>
                  <a:schemeClr val="dk1"/>
                </a:solidFill>
              </a:rPr>
              <a:t>アメリカ</a:t>
            </a:r>
            <a:endParaRPr lang="en" sz="3000" dirty="0">
              <a:solidFill>
                <a:schemeClr val="dk1"/>
              </a:solidFill>
            </a:endParaRPr>
          </a:p>
        </p:txBody>
      </p:sp>
      <p:sp>
        <p:nvSpPr>
          <p:cNvPr id="108" name="Shape 108"/>
          <p:cNvSpPr txBox="1"/>
          <p:nvPr/>
        </p:nvSpPr>
        <p:spPr>
          <a:xfrm>
            <a:off x="5310275" y="3880326"/>
            <a:ext cx="1675199" cy="656699"/>
          </a:xfrm>
          <a:prstGeom prst="rect">
            <a:avLst/>
          </a:prstGeom>
        </p:spPr>
        <p:txBody>
          <a:bodyPr lIns="91425" tIns="91425" rIns="91425" bIns="91425" anchor="t" anchorCtr="0">
            <a:noAutofit/>
          </a:bodyPr>
          <a:lstStyle/>
          <a:p>
            <a:pPr>
              <a:buNone/>
            </a:pPr>
            <a:r>
              <a:rPr lang="ja-JP" altLang="en-US" sz="3000" dirty="0"/>
              <a:t>日本</a:t>
            </a:r>
            <a:endParaRPr lang="en" sz="3000" dirty="0"/>
          </a:p>
        </p:txBody>
      </p:sp>
      <p:graphicFrame>
        <p:nvGraphicFramePr>
          <p:cNvPr id="109" name="Shape 109"/>
          <p:cNvGraphicFramePr/>
          <p:nvPr>
            <p:extLst>
              <p:ext uri="{D42A27DB-BD31-4B8C-83A1-F6EECF244321}">
                <p14:modId xmlns:p14="http://schemas.microsoft.com/office/powerpoint/2010/main" val="1476119833"/>
              </p:ext>
            </p:extLst>
          </p:nvPr>
        </p:nvGraphicFramePr>
        <p:xfrm>
          <a:off x="952500" y="4513039"/>
          <a:ext cx="7239000" cy="2205709"/>
        </p:xfrm>
        <a:graphic>
          <a:graphicData uri="http://schemas.openxmlformats.org/drawingml/2006/table">
            <a:tbl>
              <a:tblPr>
                <a:noFill/>
                <a:tableStyleId>{A0E02FC4-A1D6-4565-B228-41D7EDE633F5}</a:tableStyleId>
              </a:tblPr>
              <a:tblGrid>
                <a:gridCol w="3619500"/>
                <a:gridCol w="3619500"/>
              </a:tblGrid>
              <a:tr h="599950">
                <a:tc>
                  <a:txBody>
                    <a:bodyPr/>
                    <a:lstStyle/>
                    <a:p>
                      <a:pPr>
                        <a:buNone/>
                      </a:pPr>
                      <a:r>
                        <a:rPr lang="ja-JP" altLang="en-US" sz="1800" dirty="0" smtClean="0"/>
                        <a:t>フィットネス重視の雑誌が人気</a:t>
                      </a:r>
                      <a:endParaRPr lang="en" sz="1800" dirty="0"/>
                    </a:p>
                  </a:txBody>
                  <a:tcPr marL="91425" marR="91425" marT="91425" marB="91425"/>
                </a:tc>
                <a:tc>
                  <a:txBody>
                    <a:bodyPr/>
                    <a:lstStyle/>
                    <a:p>
                      <a:pPr>
                        <a:buNone/>
                      </a:pPr>
                      <a:r>
                        <a:rPr lang="ja-JP" altLang="en-US" sz="1800" dirty="0" smtClean="0"/>
                        <a:t>ファッション重視の雑誌が人気</a:t>
                      </a:r>
                      <a:endParaRPr lang="en" sz="1800" dirty="0"/>
                    </a:p>
                  </a:txBody>
                  <a:tcPr marL="91425" marR="91425" marT="91425" marB="91425"/>
                </a:tc>
              </a:tr>
              <a:tr h="599950">
                <a:tc>
                  <a:txBody>
                    <a:bodyPr/>
                    <a:lstStyle/>
                    <a:p>
                      <a:pPr>
                        <a:buNone/>
                      </a:pPr>
                      <a:r>
                        <a:rPr lang="ja-JP" altLang="en-US" sz="1800" dirty="0" smtClean="0"/>
                        <a:t>たくましい男性が掲載されている</a:t>
                      </a:r>
                      <a:endParaRPr lang="en" sz="1800" dirty="0"/>
                    </a:p>
                  </a:txBody>
                  <a:tcPr marL="91425" marR="91425" marT="91425" marB="91425"/>
                </a:tc>
                <a:tc>
                  <a:txBody>
                    <a:bodyPr/>
                    <a:lstStyle/>
                    <a:p>
                      <a:pPr>
                        <a:buNone/>
                      </a:pPr>
                      <a:r>
                        <a:rPr lang="ja-JP" altLang="en-US" sz="1800" dirty="0" smtClean="0"/>
                        <a:t>細く、現実的な男性を掲載</a:t>
                      </a:r>
                      <a:endParaRPr lang="en" sz="1800" dirty="0"/>
                    </a:p>
                  </a:txBody>
                  <a:tcPr marL="91425" marR="91425" marT="91425" marB="91425"/>
                </a:tc>
              </a:tr>
              <a:tr h="599950">
                <a:tc>
                  <a:txBody>
                    <a:bodyPr/>
                    <a:lstStyle/>
                    <a:p>
                      <a:pPr>
                        <a:buNone/>
                      </a:pPr>
                      <a:r>
                        <a:rPr lang="ja-JP" altLang="en-US" sz="1800" dirty="0" smtClean="0"/>
                        <a:t>「より男らしくなるために」というテーマが多い</a:t>
                      </a:r>
                      <a:endParaRPr lang="en" sz="1800" dirty="0"/>
                    </a:p>
                  </a:txBody>
                  <a:tcPr marL="91425" marR="91425" marT="91425" marB="91425"/>
                </a:tc>
                <a:tc>
                  <a:txBody>
                    <a:bodyPr/>
                    <a:lstStyle/>
                    <a:p>
                      <a:pPr>
                        <a:buNone/>
                      </a:pPr>
                      <a:r>
                        <a:rPr lang="ja-JP" altLang="en-US" sz="1800" dirty="0" smtClean="0"/>
                        <a:t>季節ごとのファッショントレンドについてのテーマが多い（集団主義による考え方）</a:t>
                      </a:r>
                      <a:endParaRPr lang="en" sz="1800" dirty="0"/>
                    </a:p>
                  </a:txBody>
                  <a:tcPr marL="91425" marR="91425" marT="91425" marB="91425"/>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sz="3200" dirty="0" smtClean="0"/>
              <a:t>メディア</a:t>
            </a:r>
            <a:r>
              <a:rPr lang="ja-JP" altLang="en-US" sz="3200" dirty="0"/>
              <a:t>の中</a:t>
            </a:r>
            <a:r>
              <a:rPr lang="ja-JP" altLang="en-US" sz="3200" dirty="0" smtClean="0"/>
              <a:t>の男性：広告</a:t>
            </a:r>
            <a:endParaRPr lang="en" sz="3200" dirty="0"/>
          </a:p>
        </p:txBody>
      </p:sp>
      <p:pic>
        <p:nvPicPr>
          <p:cNvPr id="115" name="Shape 115"/>
          <p:cNvPicPr preferRelativeResize="0"/>
          <p:nvPr/>
        </p:nvPicPr>
        <p:blipFill>
          <a:blip r:embed="rId3"/>
          <a:stretch>
            <a:fillRect/>
          </a:stretch>
        </p:blipFill>
        <p:spPr>
          <a:xfrm>
            <a:off x="5730547" y="1560460"/>
            <a:ext cx="1016450" cy="2663133"/>
          </a:xfrm>
          <a:prstGeom prst="rect">
            <a:avLst/>
          </a:prstGeom>
        </p:spPr>
      </p:pic>
      <p:pic>
        <p:nvPicPr>
          <p:cNvPr id="116" name="Shape 116"/>
          <p:cNvPicPr preferRelativeResize="0"/>
          <p:nvPr/>
        </p:nvPicPr>
        <p:blipFill rotWithShape="1">
          <a:blip r:embed="rId4"/>
          <a:srcRect t="-7246" r="-14481" b="-7235"/>
          <a:stretch/>
        </p:blipFill>
        <p:spPr>
          <a:xfrm>
            <a:off x="1863374" y="1509312"/>
            <a:ext cx="1977297" cy="2765425"/>
          </a:xfrm>
          <a:prstGeom prst="rect">
            <a:avLst/>
          </a:prstGeom>
        </p:spPr>
      </p:pic>
      <p:sp>
        <p:nvSpPr>
          <p:cNvPr id="117" name="Shape 117"/>
          <p:cNvSpPr txBox="1"/>
          <p:nvPr/>
        </p:nvSpPr>
        <p:spPr>
          <a:xfrm>
            <a:off x="1970350" y="4002800"/>
            <a:ext cx="2138400" cy="717899"/>
          </a:xfrm>
          <a:prstGeom prst="rect">
            <a:avLst/>
          </a:prstGeom>
        </p:spPr>
        <p:txBody>
          <a:bodyPr lIns="91425" tIns="91425" rIns="91425" bIns="91425" anchor="t" anchorCtr="0">
            <a:noAutofit/>
          </a:bodyPr>
          <a:lstStyle/>
          <a:p>
            <a:pPr>
              <a:buNone/>
            </a:pPr>
            <a:r>
              <a:rPr lang="ja-JP" altLang="en-US" sz="3000" dirty="0"/>
              <a:t>アメリカ</a:t>
            </a:r>
            <a:endParaRPr lang="en" sz="3000" dirty="0"/>
          </a:p>
        </p:txBody>
      </p:sp>
      <p:sp>
        <p:nvSpPr>
          <p:cNvPr id="118" name="Shape 118"/>
          <p:cNvSpPr txBox="1"/>
          <p:nvPr/>
        </p:nvSpPr>
        <p:spPr>
          <a:xfrm>
            <a:off x="5620800" y="4002800"/>
            <a:ext cx="1564199" cy="717899"/>
          </a:xfrm>
          <a:prstGeom prst="rect">
            <a:avLst/>
          </a:prstGeom>
        </p:spPr>
        <p:txBody>
          <a:bodyPr lIns="91425" tIns="91425" rIns="91425" bIns="91425" anchor="ctr" anchorCtr="0">
            <a:noAutofit/>
          </a:bodyPr>
          <a:lstStyle/>
          <a:p>
            <a:pPr lvl="0" rtl="0">
              <a:buNone/>
            </a:pPr>
            <a:r>
              <a:rPr lang="ja-JP" altLang="en-US" sz="3000" dirty="0" smtClean="0">
                <a:solidFill>
                  <a:schemeClr val="dk1"/>
                </a:solidFill>
              </a:rPr>
              <a:t>日本</a:t>
            </a:r>
            <a:endParaRPr lang="en" sz="3000" dirty="0">
              <a:solidFill>
                <a:schemeClr val="dk1"/>
              </a:solidFill>
            </a:endParaRPr>
          </a:p>
        </p:txBody>
      </p:sp>
      <p:graphicFrame>
        <p:nvGraphicFramePr>
          <p:cNvPr id="119" name="Shape 119"/>
          <p:cNvGraphicFramePr/>
          <p:nvPr>
            <p:extLst>
              <p:ext uri="{D42A27DB-BD31-4B8C-83A1-F6EECF244321}">
                <p14:modId xmlns:p14="http://schemas.microsoft.com/office/powerpoint/2010/main" val="3366625055"/>
              </p:ext>
            </p:extLst>
          </p:nvPr>
        </p:nvGraphicFramePr>
        <p:xfrm>
          <a:off x="952500" y="4720700"/>
          <a:ext cx="7239000" cy="2062930"/>
        </p:xfrm>
        <a:graphic>
          <a:graphicData uri="http://schemas.openxmlformats.org/drawingml/2006/table">
            <a:tbl>
              <a:tblPr>
                <a:noFill/>
                <a:tableStyleId>{58E83B56-1EA5-48F4-A3DB-4B102BB7A52D}</a:tableStyleId>
              </a:tblPr>
              <a:tblGrid>
                <a:gridCol w="3619500"/>
                <a:gridCol w="3619500"/>
              </a:tblGrid>
              <a:tr h="599950">
                <a:tc>
                  <a:txBody>
                    <a:bodyPr/>
                    <a:lstStyle/>
                    <a:p>
                      <a:pPr>
                        <a:buNone/>
                      </a:pPr>
                      <a:r>
                        <a:rPr lang="ja-JP" altLang="en-US" sz="1800" dirty="0" smtClean="0"/>
                        <a:t>たくましい男性と細い男性の両方を掲載</a:t>
                      </a:r>
                      <a:endParaRPr lang="en" sz="1800" dirty="0"/>
                    </a:p>
                  </a:txBody>
                  <a:tcPr marL="91425" marR="91425" marT="91425" marB="91425"/>
                </a:tc>
                <a:tc>
                  <a:txBody>
                    <a:bodyPr/>
                    <a:lstStyle/>
                    <a:p>
                      <a:pPr>
                        <a:buNone/>
                      </a:pPr>
                      <a:r>
                        <a:rPr lang="ja-JP" altLang="en-US" sz="1800" dirty="0" smtClean="0"/>
                        <a:t>細い男性が大半を占めている</a:t>
                      </a:r>
                      <a:endParaRPr lang="en" sz="1800" dirty="0"/>
                    </a:p>
                  </a:txBody>
                  <a:tcPr marL="91425" marR="91425" marT="91425" marB="91425"/>
                </a:tc>
              </a:tr>
              <a:tr h="599950">
                <a:tc>
                  <a:txBody>
                    <a:bodyPr/>
                    <a:lstStyle/>
                    <a:p>
                      <a:pPr>
                        <a:buNone/>
                      </a:pPr>
                      <a:r>
                        <a:rPr lang="ja-JP" altLang="en-US" sz="1800" dirty="0" smtClean="0"/>
                        <a:t>「たくましさ」を強調</a:t>
                      </a:r>
                      <a:endParaRPr lang="en" sz="1800" dirty="0"/>
                    </a:p>
                  </a:txBody>
                  <a:tcPr marL="91425" marR="91425" marT="91425" marB="91425"/>
                </a:tc>
                <a:tc>
                  <a:txBody>
                    <a:bodyPr/>
                    <a:lstStyle/>
                    <a:p>
                      <a:pPr lvl="0" rtl="0">
                        <a:buNone/>
                      </a:pPr>
                      <a:r>
                        <a:rPr lang="ja-JP" altLang="en-US" sz="1800" dirty="0" smtClean="0"/>
                        <a:t>「イケメン」を強調</a:t>
                      </a:r>
                      <a:endParaRPr lang="en" sz="1800" dirty="0"/>
                    </a:p>
                  </a:txBody>
                  <a:tcPr marL="91425" marR="91425" marT="91425" marB="91425"/>
                </a:tc>
              </a:tr>
              <a:tr h="599950">
                <a:tc>
                  <a:txBody>
                    <a:bodyPr/>
                    <a:lstStyle/>
                    <a:p>
                      <a:pPr>
                        <a:buNone/>
                      </a:pPr>
                      <a:r>
                        <a:rPr lang="ja-JP" altLang="en-US" sz="1800" dirty="0" smtClean="0"/>
                        <a:t>人ごみの中でどのようにしたら「目立つか」</a:t>
                      </a:r>
                      <a:endParaRPr lang="en" sz="1800" dirty="0"/>
                    </a:p>
                  </a:txBody>
                  <a:tcPr marL="91425" marR="91425" marT="91425" marB="91425"/>
                </a:tc>
                <a:tc>
                  <a:txBody>
                    <a:bodyPr/>
                    <a:lstStyle/>
                    <a:p>
                      <a:pPr>
                        <a:buNone/>
                      </a:pPr>
                      <a:r>
                        <a:rPr lang="ja-JP" altLang="en-US" sz="1800" dirty="0" smtClean="0"/>
                        <a:t>どのようにして人ごみに「埋没」するか</a:t>
                      </a:r>
                      <a:endParaRPr lang="en" sz="1800" dirty="0"/>
                    </a:p>
                  </a:txBody>
                  <a:tcPr marL="91425" marR="91425" marT="91425" marB="91425"/>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ja-JP" altLang="en-US" sz="3200" dirty="0" smtClean="0"/>
              <a:t>メディアの中の男性：男性バンド</a:t>
            </a:r>
            <a:endParaRPr lang="en" sz="3200" dirty="0"/>
          </a:p>
        </p:txBody>
      </p:sp>
      <p:pic>
        <p:nvPicPr>
          <p:cNvPr id="125" name="Shape 125"/>
          <p:cNvPicPr preferRelativeResize="0"/>
          <p:nvPr/>
        </p:nvPicPr>
        <p:blipFill rotWithShape="1">
          <a:blip r:embed="rId3"/>
          <a:srcRect/>
          <a:stretch/>
        </p:blipFill>
        <p:spPr>
          <a:xfrm>
            <a:off x="5139775" y="1915037"/>
            <a:ext cx="2690648" cy="1727820"/>
          </a:xfrm>
          <a:prstGeom prst="rect">
            <a:avLst/>
          </a:prstGeom>
        </p:spPr>
      </p:pic>
      <p:pic>
        <p:nvPicPr>
          <p:cNvPr id="126" name="Shape 126"/>
          <p:cNvPicPr preferRelativeResize="0"/>
          <p:nvPr/>
        </p:nvPicPr>
        <p:blipFill>
          <a:blip r:embed="rId4"/>
          <a:stretch>
            <a:fillRect/>
          </a:stretch>
        </p:blipFill>
        <p:spPr>
          <a:xfrm>
            <a:off x="1282000" y="1786998"/>
            <a:ext cx="2690650" cy="1983900"/>
          </a:xfrm>
          <a:prstGeom prst="rect">
            <a:avLst/>
          </a:prstGeom>
        </p:spPr>
      </p:pic>
      <p:sp>
        <p:nvSpPr>
          <p:cNvPr id="127" name="Shape 127"/>
          <p:cNvSpPr txBox="1"/>
          <p:nvPr/>
        </p:nvSpPr>
        <p:spPr>
          <a:xfrm>
            <a:off x="1725600" y="3770901"/>
            <a:ext cx="2047800" cy="756040"/>
          </a:xfrm>
          <a:prstGeom prst="rect">
            <a:avLst/>
          </a:prstGeom>
        </p:spPr>
        <p:txBody>
          <a:bodyPr lIns="91425" tIns="91425" rIns="91425" bIns="91425" anchor="ctr" anchorCtr="0">
            <a:noAutofit/>
          </a:bodyPr>
          <a:lstStyle/>
          <a:p>
            <a:pPr lvl="0" rtl="0">
              <a:buNone/>
            </a:pPr>
            <a:r>
              <a:rPr lang="ja-JP" altLang="en-US" sz="3000" dirty="0">
                <a:solidFill>
                  <a:schemeClr val="dk1"/>
                </a:solidFill>
              </a:rPr>
              <a:t>アメリカ</a:t>
            </a:r>
            <a:endParaRPr lang="en" sz="3000" dirty="0">
              <a:solidFill>
                <a:schemeClr val="dk1"/>
              </a:solidFill>
            </a:endParaRPr>
          </a:p>
        </p:txBody>
      </p:sp>
      <p:sp>
        <p:nvSpPr>
          <p:cNvPr id="128" name="Shape 128"/>
          <p:cNvSpPr txBox="1"/>
          <p:nvPr/>
        </p:nvSpPr>
        <p:spPr>
          <a:xfrm>
            <a:off x="5628550" y="3731000"/>
            <a:ext cx="1574400" cy="795941"/>
          </a:xfrm>
          <a:prstGeom prst="rect">
            <a:avLst/>
          </a:prstGeom>
        </p:spPr>
        <p:txBody>
          <a:bodyPr lIns="91425" tIns="91425" rIns="91425" bIns="91425" anchor="ctr" anchorCtr="0">
            <a:noAutofit/>
          </a:bodyPr>
          <a:lstStyle/>
          <a:p>
            <a:pPr lvl="0" rtl="0">
              <a:buNone/>
            </a:pPr>
            <a:r>
              <a:rPr lang="ja-JP" altLang="en-US" sz="3000" dirty="0" smtClean="0">
                <a:solidFill>
                  <a:schemeClr val="dk1"/>
                </a:solidFill>
              </a:rPr>
              <a:t>日本</a:t>
            </a:r>
            <a:endParaRPr lang="en" sz="3000" dirty="0">
              <a:solidFill>
                <a:schemeClr val="dk1"/>
              </a:solidFill>
            </a:endParaRPr>
          </a:p>
        </p:txBody>
      </p:sp>
      <p:graphicFrame>
        <p:nvGraphicFramePr>
          <p:cNvPr id="129" name="Shape 129"/>
          <p:cNvGraphicFramePr/>
          <p:nvPr>
            <p:extLst>
              <p:ext uri="{D42A27DB-BD31-4B8C-83A1-F6EECF244321}">
                <p14:modId xmlns:p14="http://schemas.microsoft.com/office/powerpoint/2010/main" val="3950283946"/>
              </p:ext>
            </p:extLst>
          </p:nvPr>
        </p:nvGraphicFramePr>
        <p:xfrm>
          <a:off x="952500" y="4526941"/>
          <a:ext cx="7239000" cy="1331440"/>
        </p:xfrm>
        <a:graphic>
          <a:graphicData uri="http://schemas.openxmlformats.org/drawingml/2006/table">
            <a:tbl>
              <a:tblPr>
                <a:noFill/>
                <a:tableStyleId>{16E81E36-D93E-403B-B241-9B4D5D1D6FC5}</a:tableStyleId>
              </a:tblPr>
              <a:tblGrid>
                <a:gridCol w="3619500"/>
                <a:gridCol w="3619500"/>
              </a:tblGrid>
              <a:tr h="599950">
                <a:tc>
                  <a:txBody>
                    <a:bodyPr/>
                    <a:lstStyle/>
                    <a:p>
                      <a:pPr>
                        <a:buNone/>
                      </a:pPr>
                      <a:r>
                        <a:rPr lang="en-US" altLang="ja-JP" sz="1800" dirty="0" smtClean="0"/>
                        <a:t>2000</a:t>
                      </a:r>
                      <a:r>
                        <a:rPr lang="ja-JP" altLang="en-US" sz="1800" dirty="0" smtClean="0"/>
                        <a:t>年を境に人気は減少</a:t>
                      </a:r>
                      <a:endParaRPr lang="en" sz="1800" dirty="0"/>
                    </a:p>
                  </a:txBody>
                  <a:tcPr marL="91425" marR="91425" marT="91425" marB="91425"/>
                </a:tc>
                <a:tc>
                  <a:txBody>
                    <a:bodyPr/>
                    <a:lstStyle/>
                    <a:p>
                      <a:pPr>
                        <a:buNone/>
                      </a:pPr>
                      <a:r>
                        <a:rPr lang="ja-JP" altLang="en-US" sz="1800" dirty="0" smtClean="0"/>
                        <a:t>人気は上昇している</a:t>
                      </a:r>
                      <a:endParaRPr lang="en" sz="1800" dirty="0"/>
                    </a:p>
                  </a:txBody>
                  <a:tcPr marL="91425" marR="91425" marT="91425" marB="91425"/>
                </a:tc>
              </a:tr>
              <a:tr h="599950">
                <a:tc>
                  <a:txBody>
                    <a:bodyPr/>
                    <a:lstStyle/>
                    <a:p>
                      <a:pPr>
                        <a:buNone/>
                      </a:pPr>
                      <a:r>
                        <a:rPr lang="ja-JP" altLang="en-US" sz="1800" dirty="0" smtClean="0"/>
                        <a:t>アメリカの傾向である「男らしいファッション」を反映</a:t>
                      </a:r>
                      <a:endParaRPr lang="en" sz="1800" dirty="0"/>
                    </a:p>
                  </a:txBody>
                  <a:tcPr marL="91425" marR="91425" marT="91425" marB="91425"/>
                </a:tc>
                <a:tc>
                  <a:txBody>
                    <a:bodyPr/>
                    <a:lstStyle/>
                    <a:p>
                      <a:pPr>
                        <a:buNone/>
                      </a:pPr>
                      <a:r>
                        <a:rPr lang="ja-JP" altLang="en-US" sz="1800" dirty="0" smtClean="0"/>
                        <a:t>日本の傾向である「イケメンファッション」を反映している</a:t>
                      </a:r>
                      <a:endParaRPr lang="en" sz="1800" dirty="0"/>
                    </a:p>
                  </a:txBody>
                  <a:tcPr marL="91425" marR="91425" marT="91425" marB="91425"/>
                </a:tc>
              </a:tr>
            </a:tbl>
          </a:graphicData>
        </a:graphic>
      </p:graphicFrame>
      <p:sp>
        <p:nvSpPr>
          <p:cNvPr id="130" name="Shape 130"/>
          <p:cNvSpPr txBox="1"/>
          <p:nvPr/>
        </p:nvSpPr>
        <p:spPr>
          <a:xfrm>
            <a:off x="962250" y="6136576"/>
            <a:ext cx="7239000" cy="519299"/>
          </a:xfrm>
          <a:prstGeom prst="rect">
            <a:avLst/>
          </a:prstGeom>
        </p:spPr>
        <p:txBody>
          <a:bodyPr lIns="91425" tIns="91425" rIns="91425" bIns="91425" anchor="t" anchorCtr="0">
            <a:noAutofit/>
          </a:bodyPr>
          <a:lstStyle/>
          <a:p>
            <a:r>
              <a:rPr lang="ja-JP" altLang="en-US" dirty="0"/>
              <a:t>日本における男性バンドの人気、アメリカでの男性バンドの不人気は各社会の一致・不一致に対する傾向を表している。</a:t>
            </a:r>
          </a:p>
          <a:p>
            <a:pPr>
              <a:buNone/>
            </a:pP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研究</a:t>
            </a:r>
            <a:endParaRPr lang="en-US" dirty="0"/>
          </a:p>
        </p:txBody>
      </p:sp>
      <p:sp>
        <p:nvSpPr>
          <p:cNvPr id="3" name="TextBox 2"/>
          <p:cNvSpPr txBox="1"/>
          <p:nvPr/>
        </p:nvSpPr>
        <p:spPr>
          <a:xfrm>
            <a:off x="150881" y="1735327"/>
            <a:ext cx="8876815" cy="3170099"/>
          </a:xfrm>
          <a:prstGeom prst="rect">
            <a:avLst/>
          </a:prstGeom>
          <a:noFill/>
        </p:spPr>
        <p:txBody>
          <a:bodyPr wrap="square" rtlCol="0">
            <a:spAutoFit/>
          </a:bodyPr>
          <a:lstStyle/>
          <a:p>
            <a:r>
              <a:rPr lang="ja-JP" altLang="en-US" sz="2400" dirty="0" smtClean="0"/>
              <a:t>研究</a:t>
            </a:r>
            <a:r>
              <a:rPr lang="ja-JP" altLang="en-US" sz="2400" dirty="0"/>
              <a:t>質問</a:t>
            </a:r>
            <a:endParaRPr lang="en-US" sz="2400" dirty="0" smtClean="0"/>
          </a:p>
          <a:p>
            <a:pPr marL="342900" indent="-342900">
              <a:buFont typeface="+mj-lt"/>
              <a:buAutoNum type="arabicPeriod"/>
            </a:pPr>
            <a:endParaRPr lang="en-US" sz="2400" dirty="0"/>
          </a:p>
          <a:p>
            <a:pPr marL="457200" lvl="0" indent="-381000">
              <a:lnSpc>
                <a:spcPct val="115000"/>
              </a:lnSpc>
              <a:buFont typeface="Arial"/>
              <a:buAutoNum type="arabicPeriod"/>
            </a:pPr>
            <a:r>
              <a:rPr lang="ja-JP" altLang="en-US" sz="2400" dirty="0"/>
              <a:t>日本とアメリカで、男性が女性の気をひくためにどこに気を配るか。</a:t>
            </a:r>
            <a:endParaRPr lang="en" altLang="ja-JP" sz="2400" dirty="0"/>
          </a:p>
          <a:p>
            <a:pPr marL="457200" indent="-381000">
              <a:lnSpc>
                <a:spcPct val="115000"/>
              </a:lnSpc>
              <a:buFont typeface="Arial"/>
              <a:buAutoNum type="arabicPeriod"/>
            </a:pPr>
            <a:r>
              <a:rPr lang="ja-JP" altLang="en-US" sz="2400" dirty="0" smtClean="0"/>
              <a:t>日本</a:t>
            </a:r>
            <a:r>
              <a:rPr lang="ja-JP" altLang="en-US" sz="2400" dirty="0"/>
              <a:t>とアメリカで、女性は男性のどこに最も惹かれるのか。</a:t>
            </a:r>
            <a:endParaRPr lang="en-US" altLang="ja-JP" sz="2400" dirty="0"/>
          </a:p>
          <a:p>
            <a:pPr marL="457200" lvl="0" indent="-381000">
              <a:lnSpc>
                <a:spcPct val="115000"/>
              </a:lnSpc>
              <a:buClr>
                <a:schemeClr val="dk1"/>
              </a:buClr>
              <a:buSzPct val="100000"/>
              <a:buFont typeface="Arial"/>
              <a:buAutoNum type="arabicPeriod"/>
            </a:pPr>
            <a:r>
              <a:rPr lang="ja-JP" altLang="en-US" sz="2400" dirty="0" smtClean="0"/>
              <a:t>日本</a:t>
            </a:r>
            <a:r>
              <a:rPr lang="ja-JP" altLang="en-US" sz="2400" dirty="0"/>
              <a:t>とアメリカで、男性の魅力に対する認識が女性の魅力に対する認識とどのように相違しているか。</a:t>
            </a:r>
            <a:endParaRPr lang="en" altLang="ja-JP" sz="2400" dirty="0"/>
          </a:p>
          <a:p>
            <a:endParaRPr lang="en-US" dirty="0"/>
          </a:p>
        </p:txBody>
      </p:sp>
    </p:spTree>
    <p:extLst>
      <p:ext uri="{BB962C8B-B14F-4D97-AF65-F5344CB8AC3E}">
        <p14:creationId xmlns:p14="http://schemas.microsoft.com/office/powerpoint/2010/main" val="39402284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研究方法</a:t>
            </a:r>
            <a:endParaRPr lang="en" dirty="0"/>
          </a:p>
        </p:txBody>
      </p:sp>
      <p:sp>
        <p:nvSpPr>
          <p:cNvPr id="136" name="Shape 136"/>
          <p:cNvSpPr txBox="1"/>
          <p:nvPr/>
        </p:nvSpPr>
        <p:spPr>
          <a:xfrm>
            <a:off x="699800" y="1679500"/>
            <a:ext cx="7986900" cy="48363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ja-JP" altLang="en-US" sz="2400" dirty="0">
                <a:solidFill>
                  <a:schemeClr val="dk1"/>
                </a:solidFill>
              </a:rPr>
              <a:t>研</a:t>
            </a:r>
            <a:r>
              <a:rPr lang="ja-JP" altLang="en-US" sz="2400" dirty="0" smtClean="0">
                <a:solidFill>
                  <a:schemeClr val="dk1"/>
                </a:solidFill>
              </a:rPr>
              <a:t>究への参加者</a:t>
            </a:r>
            <a:endParaRPr lang="en" sz="2400" dirty="0">
              <a:solidFill>
                <a:schemeClr val="dk1"/>
              </a:solidFill>
            </a:endParaRPr>
          </a:p>
          <a:p>
            <a:pPr marL="914400" lvl="1" indent="-381000" rtl="0">
              <a:buClr>
                <a:schemeClr val="dk1"/>
              </a:buClr>
              <a:buSzPct val="100000"/>
              <a:buFont typeface="Arial"/>
              <a:buChar char="○"/>
            </a:pPr>
            <a:r>
              <a:rPr lang="ja-JP" altLang="en-US" sz="2400" dirty="0" smtClean="0">
                <a:solidFill>
                  <a:schemeClr val="dk1"/>
                </a:solidFill>
              </a:rPr>
              <a:t>大学生</a:t>
            </a:r>
            <a:r>
              <a:rPr lang="en-US" altLang="ja-JP" sz="2400" dirty="0" smtClean="0">
                <a:solidFill>
                  <a:schemeClr val="dk1"/>
                </a:solidFill>
              </a:rPr>
              <a:t>104</a:t>
            </a:r>
            <a:r>
              <a:rPr lang="ja-JP" altLang="en-US" sz="2400" dirty="0" smtClean="0">
                <a:solidFill>
                  <a:schemeClr val="dk1"/>
                </a:solidFill>
              </a:rPr>
              <a:t>名</a:t>
            </a:r>
            <a:endParaRPr lang="en" sz="2400" dirty="0">
              <a:solidFill>
                <a:schemeClr val="dk1"/>
              </a:solidFill>
            </a:endParaRPr>
          </a:p>
          <a:p>
            <a:pPr marL="1371600" lvl="2" indent="-381000" rtl="0">
              <a:buClr>
                <a:schemeClr val="dk1"/>
              </a:buClr>
              <a:buSzPct val="100000"/>
              <a:buFont typeface="Arial"/>
              <a:buChar char="■"/>
            </a:pPr>
            <a:r>
              <a:rPr lang="ja-JP" altLang="en-US" sz="2400" dirty="0" smtClean="0">
                <a:solidFill>
                  <a:schemeClr val="dk1"/>
                </a:solidFill>
              </a:rPr>
              <a:t>日本人学生</a:t>
            </a:r>
            <a:r>
              <a:rPr lang="en-US" altLang="ja-JP" sz="2400" dirty="0" smtClean="0">
                <a:solidFill>
                  <a:schemeClr val="dk1"/>
                </a:solidFill>
              </a:rPr>
              <a:t>50</a:t>
            </a:r>
            <a:r>
              <a:rPr lang="ja-JP" altLang="en-US" sz="2400" dirty="0" smtClean="0">
                <a:solidFill>
                  <a:schemeClr val="dk1"/>
                </a:solidFill>
              </a:rPr>
              <a:t>名</a:t>
            </a:r>
            <a:endParaRPr lang="en-US" altLang="ja-JP" sz="2400" dirty="0" smtClean="0">
              <a:solidFill>
                <a:schemeClr val="dk1"/>
              </a:solidFill>
            </a:endParaRPr>
          </a:p>
          <a:p>
            <a:pPr marL="1333500" indent="-342900">
              <a:buClr>
                <a:schemeClr val="dk1"/>
              </a:buClr>
              <a:buSzPct val="100000"/>
              <a:buFont typeface="Arial" panose="020B0604020202020204" pitchFamily="34" charset="0"/>
              <a:buChar char="•"/>
            </a:pPr>
            <a:r>
              <a:rPr lang="ja-JP" altLang="en-US" sz="2400" dirty="0" smtClean="0">
                <a:solidFill>
                  <a:schemeClr val="tx1"/>
                </a:solidFill>
              </a:rPr>
              <a:t>男性</a:t>
            </a:r>
            <a:r>
              <a:rPr lang="en-US" altLang="ja-JP" sz="2400" dirty="0" smtClean="0">
                <a:solidFill>
                  <a:schemeClr val="tx1"/>
                </a:solidFill>
              </a:rPr>
              <a:t>19</a:t>
            </a:r>
            <a:r>
              <a:rPr lang="ja-JP" altLang="en-US" sz="2400" dirty="0" smtClean="0">
                <a:solidFill>
                  <a:schemeClr val="tx1"/>
                </a:solidFill>
              </a:rPr>
              <a:t>人、女性</a:t>
            </a:r>
            <a:r>
              <a:rPr lang="en-US" altLang="ja-JP" sz="2400" dirty="0" smtClean="0">
                <a:solidFill>
                  <a:schemeClr val="tx1"/>
                </a:solidFill>
              </a:rPr>
              <a:t>31</a:t>
            </a:r>
            <a:r>
              <a:rPr lang="ja-JP" altLang="en-US" sz="2400" dirty="0" smtClean="0">
                <a:solidFill>
                  <a:schemeClr val="tx1"/>
                </a:solidFill>
              </a:rPr>
              <a:t>人</a:t>
            </a:r>
            <a:endParaRPr lang="en" sz="2400" dirty="0" smtClean="0">
              <a:solidFill>
                <a:schemeClr val="tx1"/>
              </a:solidFill>
            </a:endParaRPr>
          </a:p>
          <a:p>
            <a:pPr marL="1371600" lvl="2" indent="-381000" rtl="0">
              <a:buClr>
                <a:schemeClr val="dk1"/>
              </a:buClr>
              <a:buSzPct val="100000"/>
              <a:buFont typeface="Arial"/>
              <a:buChar char="■"/>
            </a:pPr>
            <a:r>
              <a:rPr lang="ja-JP" altLang="en-US" sz="2400" dirty="0" smtClean="0">
                <a:solidFill>
                  <a:schemeClr val="dk1"/>
                </a:solidFill>
              </a:rPr>
              <a:t>アメリカ人学生</a:t>
            </a:r>
            <a:r>
              <a:rPr lang="en-US" altLang="ja-JP" sz="2400" dirty="0" smtClean="0">
                <a:solidFill>
                  <a:schemeClr val="dk1"/>
                </a:solidFill>
              </a:rPr>
              <a:t>54</a:t>
            </a:r>
            <a:r>
              <a:rPr lang="ja-JP" altLang="en-US" sz="2400" dirty="0" smtClean="0">
                <a:solidFill>
                  <a:schemeClr val="dk1"/>
                </a:solidFill>
              </a:rPr>
              <a:t>名</a:t>
            </a:r>
            <a:endParaRPr lang="en" altLang="ja-JP" sz="2400" dirty="0">
              <a:solidFill>
                <a:schemeClr val="dk1"/>
              </a:solidFill>
            </a:endParaRPr>
          </a:p>
          <a:p>
            <a:pPr marL="1333500" lvl="2" indent="-342900" rtl="0">
              <a:buClr>
                <a:schemeClr val="dk1"/>
              </a:buClr>
              <a:buSzPct val="100000"/>
              <a:buFont typeface="Arial" panose="020B0604020202020204" pitchFamily="34" charset="0"/>
              <a:buChar char="•"/>
            </a:pPr>
            <a:r>
              <a:rPr lang="ja-JP" altLang="en-US" sz="2400" dirty="0" smtClean="0">
                <a:solidFill>
                  <a:schemeClr val="dk1"/>
                </a:solidFill>
              </a:rPr>
              <a:t>男性</a:t>
            </a:r>
            <a:r>
              <a:rPr lang="en-US" altLang="ja-JP" sz="2400" dirty="0" smtClean="0">
                <a:solidFill>
                  <a:schemeClr val="dk1"/>
                </a:solidFill>
              </a:rPr>
              <a:t>20</a:t>
            </a:r>
            <a:r>
              <a:rPr lang="ja-JP" altLang="en-US" sz="2400" dirty="0" smtClean="0">
                <a:solidFill>
                  <a:schemeClr val="dk1"/>
                </a:solidFill>
              </a:rPr>
              <a:t>名、女性</a:t>
            </a:r>
            <a:r>
              <a:rPr lang="en-US" altLang="ja-JP" sz="2400" dirty="0" smtClean="0">
                <a:solidFill>
                  <a:schemeClr val="dk1"/>
                </a:solidFill>
              </a:rPr>
              <a:t>34</a:t>
            </a:r>
            <a:r>
              <a:rPr lang="ja-JP" altLang="en-US" sz="2400" dirty="0" smtClean="0">
                <a:solidFill>
                  <a:schemeClr val="dk1"/>
                </a:solidFill>
              </a:rPr>
              <a:t>名</a:t>
            </a:r>
            <a:endParaRPr lang="en" sz="2400" dirty="0" smtClean="0">
              <a:solidFill>
                <a:schemeClr val="dk1"/>
              </a:solidFill>
            </a:endParaRPr>
          </a:p>
          <a:p>
            <a:pPr marL="457200" lvl="0" indent="-381000" rtl="0">
              <a:buClr>
                <a:schemeClr val="dk1"/>
              </a:buClr>
              <a:buSzPct val="100000"/>
              <a:buFont typeface="Arial"/>
              <a:buChar char="●"/>
            </a:pPr>
            <a:r>
              <a:rPr lang="ja-JP" altLang="en-US" sz="2400" dirty="0">
                <a:solidFill>
                  <a:schemeClr val="dk1"/>
                </a:solidFill>
              </a:rPr>
              <a:t>研究</a:t>
            </a:r>
            <a:r>
              <a:rPr lang="ja-JP" altLang="en-US" sz="2400" dirty="0" smtClean="0">
                <a:solidFill>
                  <a:schemeClr val="dk1"/>
                </a:solidFill>
              </a:rPr>
              <a:t>道具</a:t>
            </a:r>
            <a:endParaRPr lang="en" sz="2400" dirty="0" smtClean="0">
              <a:solidFill>
                <a:schemeClr val="dk1"/>
              </a:solidFill>
            </a:endParaRPr>
          </a:p>
          <a:p>
            <a:pPr marL="914400" lvl="1" indent="-381000" rtl="0">
              <a:buClr>
                <a:schemeClr val="dk1"/>
              </a:buClr>
              <a:buSzPct val="100000"/>
              <a:buFont typeface="Arial"/>
              <a:buChar char="○"/>
            </a:pPr>
            <a:r>
              <a:rPr lang="ja-JP" altLang="en-US" sz="2400" dirty="0" smtClean="0">
                <a:solidFill>
                  <a:schemeClr val="dk1"/>
                </a:solidFill>
              </a:rPr>
              <a:t>オンラインアンケート（グーグルフォーム）</a:t>
            </a:r>
            <a:endParaRPr lang="en" sz="2400" dirty="0" smtClean="0">
              <a:solidFill>
                <a:schemeClr val="dk1"/>
              </a:solidFill>
            </a:endParaRPr>
          </a:p>
          <a:p>
            <a:pPr marL="1371600" lvl="2" indent="-381000" rtl="0">
              <a:buClr>
                <a:schemeClr val="dk1"/>
              </a:buClr>
              <a:buSzPct val="100000"/>
              <a:buFont typeface="Arial"/>
              <a:buChar char="■"/>
            </a:pPr>
            <a:r>
              <a:rPr lang="ja-JP" altLang="en-US" sz="2400" u="sng" dirty="0" smtClean="0">
                <a:solidFill>
                  <a:schemeClr val="hlink"/>
                </a:solidFill>
                <a:hlinkClick r:id="rId3"/>
              </a:rPr>
              <a:t>英語でのアンケート</a:t>
            </a:r>
            <a:endParaRPr lang="en" sz="2400" u="sng" dirty="0">
              <a:solidFill>
                <a:schemeClr val="hlink"/>
              </a:solidFill>
              <a:hlinkClick r:id="rId3"/>
            </a:endParaRPr>
          </a:p>
          <a:p>
            <a:pPr marL="1371600" lvl="2" indent="-381000" rtl="0">
              <a:buClr>
                <a:schemeClr val="dk1"/>
              </a:buClr>
              <a:buSzPct val="100000"/>
              <a:buFont typeface="Arial"/>
              <a:buChar char="■"/>
            </a:pPr>
            <a:r>
              <a:rPr lang="ja-JP" altLang="en-US" sz="2400" u="sng" dirty="0" smtClean="0">
                <a:solidFill>
                  <a:schemeClr val="hlink"/>
                </a:solidFill>
                <a:hlinkClick r:id="rId4"/>
              </a:rPr>
              <a:t>日本語</a:t>
            </a:r>
            <a:r>
              <a:rPr lang="ja-JP" altLang="en-US" sz="2400" u="sng" dirty="0">
                <a:solidFill>
                  <a:schemeClr val="hlink"/>
                </a:solidFill>
                <a:hlinkClick r:id="rId4"/>
              </a:rPr>
              <a:t>で</a:t>
            </a:r>
            <a:r>
              <a:rPr lang="ja-JP" altLang="en-US" sz="2400" u="sng" dirty="0" smtClean="0">
                <a:solidFill>
                  <a:schemeClr val="hlink"/>
                </a:solidFill>
                <a:hlinkClick r:id="rId4"/>
              </a:rPr>
              <a:t>のアンケート</a:t>
            </a:r>
            <a:endParaRPr lang="en" sz="2400" u="sng" dirty="0">
              <a:solidFill>
                <a:schemeClr val="hlink"/>
              </a:solidFill>
              <a:hlinkClick r:id="rId4"/>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人口</a:t>
            </a:r>
            <a:r>
              <a:rPr lang="ja-JP" altLang="en-US" dirty="0"/>
              <a:t>統計</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752809061"/>
              </p:ext>
            </p:extLst>
          </p:nvPr>
        </p:nvGraphicFramePr>
        <p:xfrm>
          <a:off x="0" y="152095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993231918"/>
              </p:ext>
            </p:extLst>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372412929"/>
              </p:ext>
            </p:extLst>
          </p:nvPr>
        </p:nvGraphicFramePr>
        <p:xfrm>
          <a:off x="4572000" y="1520952"/>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368514878"/>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Straight Connector 7"/>
          <p:cNvCxnSpPr/>
          <p:nvPr/>
        </p:nvCxnSpPr>
        <p:spPr>
          <a:xfrm>
            <a:off x="4572000" y="1743456"/>
            <a:ext cx="0" cy="473049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282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人口統計</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511887431"/>
              </p:ext>
            </p:extLst>
          </p:nvPr>
        </p:nvGraphicFramePr>
        <p:xfrm>
          <a:off x="0" y="152095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904406322"/>
              </p:ext>
            </p:extLst>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2109868985"/>
              </p:ext>
            </p:extLst>
          </p:nvPr>
        </p:nvGraphicFramePr>
        <p:xfrm>
          <a:off x="4572000" y="1520952"/>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1198384362"/>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cxnSp>
        <p:nvCxnSpPr>
          <p:cNvPr id="7" name="Straight Connector 6"/>
          <p:cNvCxnSpPr/>
          <p:nvPr/>
        </p:nvCxnSpPr>
        <p:spPr>
          <a:xfrm>
            <a:off x="4572000" y="1743456"/>
            <a:ext cx="0" cy="473049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875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a:t>
            </a:r>
            <a:r>
              <a:rPr lang="ja-JP" altLang="en-US" dirty="0"/>
              <a:t>質問</a:t>
            </a:r>
            <a:r>
              <a:rPr lang="ja-JP" altLang="en-US" dirty="0" smtClean="0"/>
              <a:t>　</a:t>
            </a:r>
            <a:r>
              <a:rPr lang="en-US" altLang="ja-JP" dirty="0" smtClean="0"/>
              <a:t>1</a:t>
            </a:r>
            <a:endParaRPr lang="en" dirty="0"/>
          </a:p>
        </p:txBody>
      </p:sp>
      <p:sp>
        <p:nvSpPr>
          <p:cNvPr id="142" name="Shape 142"/>
          <p:cNvSpPr txBox="1"/>
          <p:nvPr/>
        </p:nvSpPr>
        <p:spPr>
          <a:xfrm>
            <a:off x="336025" y="1939800"/>
            <a:ext cx="8568599" cy="4658699"/>
          </a:xfrm>
          <a:prstGeom prst="rect">
            <a:avLst/>
          </a:prstGeom>
        </p:spPr>
        <p:txBody>
          <a:bodyPr lIns="91425" tIns="91425" rIns="91425" bIns="91425" anchor="ctr" anchorCtr="0">
            <a:noAutofit/>
          </a:bodyPr>
          <a:lstStyle/>
          <a:p>
            <a:pPr lvl="0"/>
            <a:r>
              <a:rPr lang="ja-JP" altLang="en-US" sz="3200" dirty="0"/>
              <a:t>日本とアメリカで、男性が女性の気をひくためにどこに気を配るか。</a:t>
            </a:r>
            <a:endParaRPr lang="en" altLang="ja-JP" sz="3200" dirty="0"/>
          </a:p>
          <a:p>
            <a:endParaRPr lang="en" sz="30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457200" y="1417650"/>
            <a:ext cx="8229600" cy="537000"/>
          </a:xfrm>
          <a:prstGeom prst="rect">
            <a:avLst/>
          </a:prstGeom>
        </p:spPr>
        <p:txBody>
          <a:bodyPr lIns="91425" tIns="91425" rIns="91425" bIns="91425" anchor="t" anchorCtr="0">
            <a:noAutofit/>
          </a:bodyPr>
          <a:lstStyle/>
          <a:p>
            <a:endParaRPr/>
          </a:p>
        </p:txBody>
      </p:sp>
      <p:sp>
        <p:nvSpPr>
          <p:cNvPr id="148" name="Shape 1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US" sz="3200" dirty="0" smtClean="0"/>
              <a:t/>
            </a:r>
            <a:br>
              <a:rPr lang="en-US" sz="3200" dirty="0" smtClean="0"/>
            </a:br>
            <a:r>
              <a:rPr lang="ja-JP" altLang="en-US" sz="3200" dirty="0" smtClean="0"/>
              <a:t>どのくら</a:t>
            </a:r>
            <a:r>
              <a:rPr lang="ja-JP" altLang="en-US" sz="3200" dirty="0"/>
              <a:t>い</a:t>
            </a:r>
            <a:r>
              <a:rPr lang="ja-JP" altLang="en-US" sz="3200" dirty="0" smtClean="0"/>
              <a:t>運動をしますか？</a:t>
            </a:r>
            <a:endParaRPr lang="en" sz="3200" dirty="0"/>
          </a:p>
        </p:txBody>
      </p:sp>
      <p:graphicFrame>
        <p:nvGraphicFramePr>
          <p:cNvPr id="4" name="Chart 3"/>
          <p:cNvGraphicFramePr>
            <a:graphicFrameLocks/>
          </p:cNvGraphicFramePr>
          <p:nvPr>
            <p:extLst>
              <p:ext uri="{D42A27DB-BD31-4B8C-83A1-F6EECF244321}">
                <p14:modId xmlns:p14="http://schemas.microsoft.com/office/powerpoint/2010/main" val="4247694620"/>
              </p:ext>
            </p:extLst>
          </p:nvPr>
        </p:nvGraphicFramePr>
        <p:xfrm>
          <a:off x="-377202" y="1541832"/>
          <a:ext cx="5758614" cy="3789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132376559"/>
              </p:ext>
            </p:extLst>
          </p:nvPr>
        </p:nvGraphicFramePr>
        <p:xfrm>
          <a:off x="3797166" y="1541832"/>
          <a:ext cx="5698890" cy="378989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95072" y="5843792"/>
            <a:ext cx="8753856" cy="400110"/>
          </a:xfrm>
          <a:prstGeom prst="rect">
            <a:avLst/>
          </a:prstGeom>
          <a:noFill/>
        </p:spPr>
        <p:txBody>
          <a:bodyPr wrap="square" rtlCol="0">
            <a:spAutoFit/>
          </a:bodyPr>
          <a:lstStyle/>
          <a:p>
            <a:r>
              <a:rPr lang="ja-JP" altLang="en-US" sz="2000" dirty="0" smtClean="0"/>
              <a:t>アメリカ人男性は、日本人男性よりも頻繁に運動する。</a:t>
            </a:r>
            <a:endParaRPr lang="en-US" sz="2000" dirty="0" smtClean="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89877"/>
            <a:ext cx="8229600" cy="1143000"/>
          </a:xfrm>
          <a:prstGeom prst="rect">
            <a:avLst/>
          </a:prstGeom>
        </p:spPr>
        <p:txBody>
          <a:bodyPr lIns="91425" tIns="91425" rIns="91425" bIns="91425" anchor="b" anchorCtr="0">
            <a:noAutofit/>
          </a:bodyPr>
          <a:lstStyle/>
          <a:p>
            <a:pPr>
              <a:buNone/>
            </a:pPr>
            <a:r>
              <a:rPr lang="ja-JP" altLang="en-US" dirty="0"/>
              <a:t>概要</a:t>
            </a:r>
            <a:endParaRPr lang="en" dirty="0"/>
          </a:p>
        </p:txBody>
      </p:sp>
      <p:sp>
        <p:nvSpPr>
          <p:cNvPr id="41" name="Shape 41"/>
          <p:cNvSpPr txBox="1">
            <a:spLocks noGrp="1"/>
          </p:cNvSpPr>
          <p:nvPr>
            <p:ph type="body" idx="1"/>
          </p:nvPr>
        </p:nvSpPr>
        <p:spPr>
          <a:xfrm>
            <a:off x="457200" y="1566989"/>
            <a:ext cx="8229600" cy="4967700"/>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ja-JP" altLang="en-US" sz="2000" dirty="0" smtClean="0"/>
              <a:t>研究の</a:t>
            </a:r>
            <a:r>
              <a:rPr lang="ja-JP" altLang="en-US" sz="2000" dirty="0"/>
              <a:t>重要性</a:t>
            </a:r>
            <a:endParaRPr lang="en" sz="2000" dirty="0"/>
          </a:p>
          <a:p>
            <a:pPr marL="457200" lvl="0" indent="-381000" rtl="0">
              <a:buClr>
                <a:schemeClr val="dk1"/>
              </a:buClr>
              <a:buSzPct val="100000"/>
              <a:buFont typeface="Arial"/>
              <a:buChar char="●"/>
            </a:pPr>
            <a:r>
              <a:rPr lang="ja-JP" altLang="en-US" sz="2000" dirty="0" smtClean="0"/>
              <a:t>研究</a:t>
            </a:r>
            <a:r>
              <a:rPr lang="ja-JP" altLang="en-US" sz="2000" dirty="0"/>
              <a:t>質問</a:t>
            </a:r>
            <a:endParaRPr lang="en" sz="2000" dirty="0"/>
          </a:p>
          <a:p>
            <a:pPr marL="457200" lvl="0" indent="-381000" rtl="0">
              <a:buClr>
                <a:schemeClr val="dk1"/>
              </a:buClr>
              <a:buSzPct val="100000"/>
              <a:buFont typeface="Arial"/>
              <a:buChar char="●"/>
            </a:pPr>
            <a:r>
              <a:rPr lang="ja-JP" altLang="en-US" sz="2000" dirty="0" smtClean="0"/>
              <a:t>研究の背景</a:t>
            </a:r>
            <a:endParaRPr lang="en-US" altLang="ja-JP" sz="2000" dirty="0"/>
          </a:p>
          <a:p>
            <a:pPr marL="857250" lvl="1" indent="-381000">
              <a:buClr>
                <a:srgbClr val="000000"/>
              </a:buClr>
              <a:buFont typeface="Arial"/>
              <a:buChar char="●"/>
            </a:pPr>
            <a:r>
              <a:rPr lang="ja-JP" altLang="en-US" sz="1600" dirty="0"/>
              <a:t>「魅力」の科学</a:t>
            </a:r>
            <a:endParaRPr lang="en" sz="1600" dirty="0"/>
          </a:p>
          <a:p>
            <a:pPr marL="857250" lvl="1" indent="-381000">
              <a:buClr>
                <a:srgbClr val="000000"/>
              </a:buClr>
              <a:buFont typeface="Arial"/>
              <a:buChar char="●"/>
            </a:pPr>
            <a:r>
              <a:rPr lang="ja-JP" altLang="en-US" sz="1600" dirty="0" smtClean="0"/>
              <a:t>自</a:t>
            </a:r>
            <a:r>
              <a:rPr lang="ja-JP" altLang="en-US" sz="1600" dirty="0"/>
              <a:t>己表現　日</a:t>
            </a:r>
            <a:r>
              <a:rPr lang="ja-JP" altLang="en-US" sz="1600" dirty="0" smtClean="0"/>
              <a:t>本対ア</a:t>
            </a:r>
            <a:r>
              <a:rPr lang="ja-JP" altLang="en-US" sz="1600" dirty="0"/>
              <a:t>メリカ</a:t>
            </a:r>
            <a:endParaRPr lang="en" sz="1600" dirty="0"/>
          </a:p>
          <a:p>
            <a:pPr marL="857250" lvl="1" indent="-381000">
              <a:spcBef>
                <a:spcPts val="500"/>
              </a:spcBef>
              <a:buClr>
                <a:srgbClr val="000000"/>
              </a:buClr>
              <a:buFont typeface="Arial"/>
              <a:buChar char="●"/>
            </a:pPr>
            <a:r>
              <a:rPr lang="ja-JP" altLang="en-US" sz="1600" dirty="0" smtClean="0"/>
              <a:t>日本における「</a:t>
            </a:r>
            <a:r>
              <a:rPr lang="ja-JP" altLang="en-US" sz="1600" dirty="0"/>
              <a:t>男性の魅力」</a:t>
            </a:r>
            <a:endParaRPr lang="en" sz="1600" dirty="0"/>
          </a:p>
          <a:p>
            <a:pPr marL="857250" lvl="1" indent="-381000">
              <a:spcBef>
                <a:spcPts val="500"/>
              </a:spcBef>
              <a:buFont typeface="Arial"/>
              <a:buChar char="●"/>
            </a:pPr>
            <a:r>
              <a:rPr lang="ja-JP" altLang="en-US" sz="1600" dirty="0" smtClean="0"/>
              <a:t>集</a:t>
            </a:r>
            <a:r>
              <a:rPr lang="ja-JP" altLang="en-US" sz="1600" dirty="0"/>
              <a:t>団主義文化と日本人男性の美容ケア</a:t>
            </a:r>
            <a:endParaRPr lang="en" sz="1600" dirty="0"/>
          </a:p>
          <a:p>
            <a:pPr marL="857250" lvl="1" indent="-381000">
              <a:spcBef>
                <a:spcPts val="500"/>
              </a:spcBef>
              <a:buFont typeface="Arial"/>
              <a:buChar char="●"/>
            </a:pPr>
            <a:r>
              <a:rPr lang="ja-JP" altLang="en-US" sz="1600" dirty="0"/>
              <a:t>雑</a:t>
            </a:r>
            <a:r>
              <a:rPr lang="ja-JP" altLang="en-US" sz="1600" dirty="0" smtClean="0"/>
              <a:t>誌の中で</a:t>
            </a:r>
            <a:r>
              <a:rPr lang="ja-JP" altLang="en-US" sz="1600" dirty="0"/>
              <a:t>の男性</a:t>
            </a:r>
            <a:endParaRPr lang="en" sz="1600" dirty="0"/>
          </a:p>
          <a:p>
            <a:pPr marL="857250" lvl="1" indent="-381000">
              <a:spcBef>
                <a:spcPts val="500"/>
              </a:spcBef>
              <a:buFont typeface="Arial"/>
              <a:buChar char="●"/>
            </a:pPr>
            <a:r>
              <a:rPr lang="ja-JP" altLang="en-US" sz="1600" dirty="0"/>
              <a:t>広</a:t>
            </a:r>
            <a:r>
              <a:rPr lang="ja-JP" altLang="en-US" sz="1600" dirty="0" smtClean="0"/>
              <a:t>告の中で</a:t>
            </a:r>
            <a:r>
              <a:rPr lang="ja-JP" altLang="en-US" sz="1600" dirty="0"/>
              <a:t>の男性</a:t>
            </a:r>
            <a:endParaRPr lang="en" sz="1600" dirty="0"/>
          </a:p>
          <a:p>
            <a:pPr marL="857250" lvl="1" indent="-381000">
              <a:spcBef>
                <a:spcPts val="500"/>
              </a:spcBef>
              <a:buFont typeface="Arial"/>
              <a:buChar char="●"/>
            </a:pPr>
            <a:r>
              <a:rPr lang="ja-JP" altLang="en-US" sz="1600" dirty="0"/>
              <a:t>男性バン</a:t>
            </a:r>
            <a:r>
              <a:rPr lang="ja-JP" altLang="en-US" sz="1600" dirty="0" smtClean="0"/>
              <a:t>ド</a:t>
            </a:r>
            <a:endParaRPr lang="en-US" altLang="ja-JP" sz="1600" dirty="0" smtClean="0"/>
          </a:p>
          <a:p>
            <a:pPr marL="457200" lvl="0" indent="-381000" rtl="0">
              <a:buClr>
                <a:schemeClr val="dk1"/>
              </a:buClr>
              <a:buSzPct val="100000"/>
              <a:buFont typeface="Arial"/>
              <a:buChar char="●"/>
            </a:pPr>
            <a:r>
              <a:rPr lang="ja-JP" altLang="en-US" sz="2000" dirty="0" smtClean="0"/>
              <a:t>研究</a:t>
            </a:r>
            <a:r>
              <a:rPr lang="ja-JP" altLang="en-US" sz="2000" dirty="0"/>
              <a:t>方法</a:t>
            </a:r>
            <a:endParaRPr lang="en" sz="2000" dirty="0"/>
          </a:p>
          <a:p>
            <a:pPr marL="457200" lvl="0" indent="-381000" rtl="0">
              <a:buClr>
                <a:schemeClr val="dk1"/>
              </a:buClr>
              <a:buSzPct val="100000"/>
              <a:buFont typeface="Arial"/>
              <a:buChar char="●"/>
            </a:pPr>
            <a:r>
              <a:rPr lang="ja-JP" altLang="en-US" sz="2000" dirty="0" smtClean="0"/>
              <a:t>研究</a:t>
            </a:r>
            <a:r>
              <a:rPr lang="ja-JP" altLang="en-US" sz="2000" dirty="0"/>
              <a:t>結果</a:t>
            </a:r>
            <a:endParaRPr lang="en" sz="2000" dirty="0"/>
          </a:p>
          <a:p>
            <a:pPr marL="457200" lvl="0" indent="-381000" rtl="0">
              <a:buClr>
                <a:schemeClr val="dk1"/>
              </a:buClr>
              <a:buSzPct val="100000"/>
              <a:buFont typeface="Arial"/>
              <a:buChar char="●"/>
            </a:pPr>
            <a:r>
              <a:rPr lang="ja-JP" altLang="en-US" sz="2000" dirty="0"/>
              <a:t>結論</a:t>
            </a:r>
            <a:endParaRPr lang="en" sz="2000" dirty="0"/>
          </a:p>
          <a:p>
            <a:pPr marL="457200" lvl="0" indent="-381000" rtl="0">
              <a:buClr>
                <a:schemeClr val="dk1"/>
              </a:buClr>
              <a:buSzPct val="100000"/>
              <a:buFont typeface="Arial"/>
              <a:buChar char="●"/>
            </a:pPr>
            <a:r>
              <a:rPr lang="ja-JP" altLang="en-US" sz="2000" dirty="0" smtClean="0"/>
              <a:t>参考</a:t>
            </a:r>
            <a:r>
              <a:rPr lang="ja-JP" altLang="en-US" sz="2000" dirty="0"/>
              <a:t>文献</a:t>
            </a:r>
            <a:endParaRPr lang="en" sz="2000" dirty="0"/>
          </a:p>
          <a:p>
            <a:pPr marL="457200" lvl="0" indent="-381000" rtl="0">
              <a:buClr>
                <a:schemeClr val="dk1"/>
              </a:buClr>
              <a:buSzPct val="100000"/>
              <a:buFont typeface="Arial"/>
              <a:buChar char="●"/>
            </a:pPr>
            <a:r>
              <a:rPr lang="ja-JP" altLang="en-US" sz="2000" dirty="0" smtClean="0"/>
              <a:t>謝</a:t>
            </a:r>
            <a:r>
              <a:rPr lang="ja-JP" altLang="en-US" sz="2000" dirty="0"/>
              <a:t>辞</a:t>
            </a:r>
            <a:endParaRPr lang="en" sz="20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90672"/>
            <a:ext cx="8229600" cy="1143000"/>
          </a:xfrm>
          <a:prstGeom prst="rect">
            <a:avLst/>
          </a:prstGeom>
        </p:spPr>
        <p:txBody>
          <a:bodyPr lIns="91425" tIns="91425" rIns="91425" bIns="91425" anchor="b" anchorCtr="0">
            <a:noAutofit/>
          </a:bodyPr>
          <a:lstStyle/>
          <a:p>
            <a:pPr>
              <a:buNone/>
            </a:pPr>
            <a:r>
              <a:rPr lang="en-US" sz="3200" dirty="0" smtClean="0"/>
              <a:t/>
            </a:r>
            <a:br>
              <a:rPr lang="en-US" sz="3200" dirty="0" smtClean="0"/>
            </a:br>
            <a:r>
              <a:rPr lang="ja-JP" altLang="en-US" sz="3200" dirty="0" smtClean="0"/>
              <a:t>運動をする主な理由は何ですか？</a:t>
            </a:r>
            <a:endParaRPr lang="en" sz="3200" dirty="0"/>
          </a:p>
        </p:txBody>
      </p:sp>
      <p:graphicFrame>
        <p:nvGraphicFramePr>
          <p:cNvPr id="3" name="Chart 2"/>
          <p:cNvGraphicFramePr/>
          <p:nvPr>
            <p:extLst>
              <p:ext uri="{D42A27DB-BD31-4B8C-83A1-F6EECF244321}">
                <p14:modId xmlns:p14="http://schemas.microsoft.com/office/powerpoint/2010/main" val="3975067373"/>
              </p:ext>
            </p:extLst>
          </p:nvPr>
        </p:nvGraphicFramePr>
        <p:xfrm>
          <a:off x="905285" y="1571856"/>
          <a:ext cx="7330288" cy="3596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8496" y="5315712"/>
            <a:ext cx="8528304"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sz="1800" dirty="0" smtClean="0"/>
              <a:t>全体的に、アメリカ人男性と日本人男性の運動する理由は同じである。</a:t>
            </a:r>
            <a:endParaRPr lang="en-US" sz="1800" dirty="0" smtClean="0"/>
          </a:p>
          <a:p>
            <a:pPr marL="342900" indent="-342900">
              <a:buFont typeface="Arial" panose="020B0604020202020204" pitchFamily="34" charset="0"/>
              <a:buChar char="•"/>
            </a:pPr>
            <a:endParaRPr lang="en-US" sz="1800" dirty="0" smtClean="0"/>
          </a:p>
          <a:p>
            <a:pPr marL="285750" indent="-285750">
              <a:buFont typeface="Arial" panose="020B0604020202020204" pitchFamily="34" charset="0"/>
              <a:buChar char="•"/>
            </a:pPr>
            <a:r>
              <a:rPr lang="ja-JP" altLang="en-US" sz="1800" dirty="0" smtClean="0">
                <a:solidFill>
                  <a:schemeClr val="accent2"/>
                </a:solidFill>
              </a:rPr>
              <a:t>日本人男性</a:t>
            </a:r>
            <a:r>
              <a:rPr lang="ja-JP" altLang="en-US" sz="1800" dirty="0" smtClean="0">
                <a:solidFill>
                  <a:schemeClr val="tx1"/>
                </a:solidFill>
              </a:rPr>
              <a:t>はアメリカ人男性よりも</a:t>
            </a:r>
            <a:r>
              <a:rPr lang="ja-JP" altLang="en-US" sz="1800" u="sng" dirty="0" smtClean="0">
                <a:solidFill>
                  <a:schemeClr val="tx1"/>
                </a:solidFill>
              </a:rPr>
              <a:t>娯楽のため</a:t>
            </a:r>
            <a:r>
              <a:rPr lang="ja-JP" altLang="en-US" sz="1800" dirty="0" smtClean="0">
                <a:solidFill>
                  <a:schemeClr val="tx1"/>
                </a:solidFill>
              </a:rPr>
              <a:t>に運動する。</a:t>
            </a:r>
            <a:endParaRPr lang="en-US" sz="1800" u="sng" dirty="0" smtClean="0">
              <a:solidFill>
                <a:schemeClr val="tx1"/>
              </a:solidFill>
            </a:endParaRPr>
          </a:p>
          <a:p>
            <a:pPr marL="342900" indent="-342900">
              <a:buFont typeface="Arial" panose="020B0604020202020204" pitchFamily="34" charset="0"/>
              <a:buChar char="•"/>
            </a:pPr>
            <a:endParaRPr lang="en-US" sz="1800" dirty="0" smtClean="0"/>
          </a:p>
          <a:p>
            <a:pPr marL="285750" indent="-285750">
              <a:buFont typeface="Arial" panose="020B0604020202020204" pitchFamily="34" charset="0"/>
              <a:buChar char="•"/>
            </a:pPr>
            <a:r>
              <a:rPr lang="ja-JP" altLang="en-US" sz="1800" dirty="0" smtClean="0">
                <a:solidFill>
                  <a:schemeClr val="accent1"/>
                </a:solidFill>
              </a:rPr>
              <a:t>アメリカ人男性</a:t>
            </a:r>
            <a:r>
              <a:rPr lang="ja-JP" altLang="en-US" sz="1800" dirty="0" smtClean="0">
                <a:solidFill>
                  <a:schemeClr val="tx1"/>
                </a:solidFill>
              </a:rPr>
              <a:t>は</a:t>
            </a:r>
            <a:r>
              <a:rPr lang="ja-JP" altLang="en-US" sz="1800" u="sng" dirty="0" smtClean="0">
                <a:solidFill>
                  <a:schemeClr val="tx1"/>
                </a:solidFill>
              </a:rPr>
              <a:t>減量のためや体重維持のため</a:t>
            </a:r>
            <a:r>
              <a:rPr lang="ja-JP" altLang="en-US" sz="1800" dirty="0" smtClean="0">
                <a:solidFill>
                  <a:schemeClr val="tx1"/>
                </a:solidFill>
              </a:rPr>
              <a:t>に運動する。</a:t>
            </a:r>
            <a:endParaRPr lang="en-US" sz="1800" u="sng" dirty="0" smtClean="0">
              <a:solidFill>
                <a:schemeClr val="tx1"/>
              </a:solidFill>
            </a:endParaRPr>
          </a:p>
        </p:txBody>
      </p:sp>
      <p:sp>
        <p:nvSpPr>
          <p:cNvPr id="4" name="Right Arrow 3"/>
          <p:cNvSpPr/>
          <p:nvPr/>
        </p:nvSpPr>
        <p:spPr>
          <a:xfrm>
            <a:off x="1024128" y="3791712"/>
            <a:ext cx="463296" cy="14630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7605" y="4578096"/>
            <a:ext cx="463296" cy="14630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sz="3200" dirty="0" smtClean="0"/>
              <a:t>髪の毛のケア</a:t>
            </a:r>
            <a:endParaRPr lang="en" sz="3200" dirty="0"/>
          </a:p>
        </p:txBody>
      </p:sp>
      <p:graphicFrame>
        <p:nvGraphicFramePr>
          <p:cNvPr id="4" name="Chart 3"/>
          <p:cNvGraphicFramePr>
            <a:graphicFrameLocks/>
          </p:cNvGraphicFramePr>
          <p:nvPr>
            <p:extLst>
              <p:ext uri="{D42A27DB-BD31-4B8C-83A1-F6EECF244321}">
                <p14:modId xmlns:p14="http://schemas.microsoft.com/office/powerpoint/2010/main" val="529455726"/>
              </p:ext>
            </p:extLst>
          </p:nvPr>
        </p:nvGraphicFramePr>
        <p:xfrm>
          <a:off x="0" y="1655004"/>
          <a:ext cx="4601862" cy="3636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084264808"/>
              </p:ext>
            </p:extLst>
          </p:nvPr>
        </p:nvGraphicFramePr>
        <p:xfrm>
          <a:off x="4805394" y="1655005"/>
          <a:ext cx="4338606" cy="340467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46304" y="5425440"/>
            <a:ext cx="8692896" cy="923330"/>
          </a:xfrm>
          <a:prstGeom prst="rect">
            <a:avLst/>
          </a:prstGeom>
          <a:noFill/>
        </p:spPr>
        <p:txBody>
          <a:bodyPr wrap="square" rtlCol="0">
            <a:spAutoFit/>
          </a:bodyPr>
          <a:lstStyle/>
          <a:p>
            <a:pPr marL="285750" indent="-285750">
              <a:buFont typeface="Arial" panose="020B0604020202020204" pitchFamily="34" charset="0"/>
              <a:buChar char="•"/>
            </a:pPr>
            <a:r>
              <a:rPr lang="ja-JP" altLang="en-US" sz="1800" dirty="0" smtClean="0"/>
              <a:t>アメリカ人男性も日本人男性も同じ頻度でヘアサロンや美容室に通う。</a:t>
            </a:r>
            <a:r>
              <a:rPr lang="en-US" sz="1800" dirty="0" smtClean="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ja-JP" altLang="en-US" sz="1800" dirty="0" smtClean="0"/>
              <a:t>日本人男性はヘアカットにお金を多く費やす傾向がある。</a:t>
            </a:r>
            <a:endParaRPr lang="en-US" sz="1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t>身の清潔</a:t>
            </a:r>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763109093"/>
              </p:ext>
            </p:extLst>
          </p:nvPr>
        </p:nvGraphicFramePr>
        <p:xfrm>
          <a:off x="0" y="2099997"/>
          <a:ext cx="4572000" cy="2952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44380711"/>
              </p:ext>
            </p:extLst>
          </p:nvPr>
        </p:nvGraphicFramePr>
        <p:xfrm>
          <a:off x="4572000" y="2099997"/>
          <a:ext cx="4572000" cy="30023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3454" y="1710177"/>
            <a:ext cx="8788802" cy="307777"/>
          </a:xfrm>
          <a:prstGeom prst="rect">
            <a:avLst/>
          </a:prstGeom>
          <a:noFill/>
        </p:spPr>
        <p:txBody>
          <a:bodyPr wrap="square" rtlCol="0">
            <a:spAutoFit/>
          </a:bodyPr>
          <a:lstStyle/>
          <a:p>
            <a:r>
              <a:rPr lang="ja-JP" altLang="en-US" dirty="0" smtClean="0"/>
              <a:t>生活用品に</a:t>
            </a:r>
            <a:r>
              <a:rPr lang="en-US" altLang="ja-JP" dirty="0" smtClean="0"/>
              <a:t>1</a:t>
            </a:r>
            <a:r>
              <a:rPr lang="ja-JP" altLang="en-US" dirty="0" smtClean="0"/>
              <a:t>ヶ月どのくらいお金を費やしますか？</a:t>
            </a:r>
            <a:endParaRPr lang="en-US" dirty="0"/>
          </a:p>
        </p:txBody>
      </p:sp>
      <p:sp>
        <p:nvSpPr>
          <p:cNvPr id="4" name="TextBox 3"/>
          <p:cNvSpPr txBox="1"/>
          <p:nvPr/>
        </p:nvSpPr>
        <p:spPr>
          <a:xfrm>
            <a:off x="163454" y="5274529"/>
            <a:ext cx="8788802" cy="923330"/>
          </a:xfrm>
          <a:prstGeom prst="rect">
            <a:avLst/>
          </a:prstGeom>
          <a:noFill/>
        </p:spPr>
        <p:txBody>
          <a:bodyPr wrap="square" rtlCol="0">
            <a:spAutoFit/>
          </a:bodyPr>
          <a:lstStyle/>
          <a:p>
            <a:pPr marL="285750" indent="-285750">
              <a:buFont typeface="Arial" panose="020B0604020202020204" pitchFamily="34" charset="0"/>
              <a:buChar char="•"/>
            </a:pPr>
            <a:r>
              <a:rPr lang="ja-JP" altLang="en-US" sz="1800" dirty="0" smtClean="0"/>
              <a:t>アメリカ人男性は、香水やひげ剃りなど顔に使う製品によりお金をかける。</a:t>
            </a: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ja-JP" altLang="en-US" sz="1800" dirty="0" smtClean="0"/>
              <a:t>日本人男性は、髪の毛ケアの製品によりお金を</a:t>
            </a:r>
            <a:r>
              <a:rPr lang="ja-JP" altLang="en-US" sz="1800" dirty="0"/>
              <a:t>使う</a:t>
            </a:r>
            <a:r>
              <a:rPr lang="ja-JP" altLang="en-US" sz="1800" dirty="0" smtClean="0"/>
              <a:t>。</a:t>
            </a:r>
            <a:endParaRPr lang="en-US" sz="1800" dirty="0"/>
          </a:p>
        </p:txBody>
      </p:sp>
    </p:spTree>
    <p:extLst>
      <p:ext uri="{BB962C8B-B14F-4D97-AF65-F5344CB8AC3E}">
        <p14:creationId xmlns:p14="http://schemas.microsoft.com/office/powerpoint/2010/main" val="28327856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t>洋服</a:t>
            </a:r>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1706212244"/>
              </p:ext>
            </p:extLst>
          </p:nvPr>
        </p:nvGraphicFramePr>
        <p:xfrm>
          <a:off x="0" y="1541832"/>
          <a:ext cx="4572000" cy="3773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2505169728"/>
              </p:ext>
            </p:extLst>
          </p:nvPr>
        </p:nvGraphicFramePr>
        <p:xfrm>
          <a:off x="4413504" y="1541832"/>
          <a:ext cx="4730496" cy="37738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57200" y="5620512"/>
            <a:ext cx="8089392" cy="812530"/>
          </a:xfrm>
          <a:prstGeom prst="rect">
            <a:avLst/>
          </a:prstGeom>
          <a:noFill/>
        </p:spPr>
        <p:txBody>
          <a:bodyPr wrap="square" rtlCol="0">
            <a:spAutoFit/>
          </a:bodyPr>
          <a:lstStyle/>
          <a:p>
            <a:pPr marL="285750" indent="-285750">
              <a:lnSpc>
                <a:spcPct val="130000"/>
              </a:lnSpc>
              <a:buFont typeface="Arial"/>
              <a:buChar char="•"/>
            </a:pPr>
            <a:r>
              <a:rPr lang="ja-JP" altLang="en-US" sz="1800" dirty="0" smtClean="0"/>
              <a:t>日本人男性は洋服によりお金をかける傾向があ</a:t>
            </a:r>
            <a:r>
              <a:rPr lang="ja-JP" altLang="en-US" sz="1800" dirty="0"/>
              <a:t>る。</a:t>
            </a:r>
            <a:r>
              <a:rPr lang="en-US" sz="1800" dirty="0" smtClean="0"/>
              <a:t> </a:t>
            </a:r>
          </a:p>
          <a:p>
            <a:pPr marL="285750" indent="-285750">
              <a:lnSpc>
                <a:spcPct val="130000"/>
              </a:lnSpc>
              <a:buFont typeface="Arial"/>
              <a:buChar char="•"/>
            </a:pPr>
            <a:r>
              <a:rPr lang="ja-JP" altLang="en-US" sz="1800" dirty="0" smtClean="0"/>
              <a:t>また、洋服を買いに行く頻度も高い。</a:t>
            </a:r>
            <a:endParaRPr lang="en-US" sz="1800" dirty="0"/>
          </a:p>
        </p:txBody>
      </p:sp>
    </p:spTree>
    <p:extLst>
      <p:ext uri="{BB962C8B-B14F-4D97-AF65-F5344CB8AC3E}">
        <p14:creationId xmlns:p14="http://schemas.microsoft.com/office/powerpoint/2010/main" val="17464979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t>洋服（続き）</a:t>
            </a:r>
            <a:endParaRPr lang="en-US" sz="3200" dirty="0"/>
          </a:p>
        </p:txBody>
      </p:sp>
      <p:graphicFrame>
        <p:nvGraphicFramePr>
          <p:cNvPr id="3" name="Chart 2"/>
          <p:cNvGraphicFramePr>
            <a:graphicFrameLocks/>
          </p:cNvGraphicFramePr>
          <p:nvPr>
            <p:extLst>
              <p:ext uri="{D42A27DB-BD31-4B8C-83A1-F6EECF244321}">
                <p14:modId xmlns:p14="http://schemas.microsoft.com/office/powerpoint/2010/main" val="2311035710"/>
              </p:ext>
            </p:extLst>
          </p:nvPr>
        </p:nvGraphicFramePr>
        <p:xfrm>
          <a:off x="0" y="1529257"/>
          <a:ext cx="568317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078067752"/>
              </p:ext>
            </p:extLst>
          </p:nvPr>
        </p:nvGraphicFramePr>
        <p:xfrm>
          <a:off x="842416" y="4272456"/>
          <a:ext cx="4840758" cy="258554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683174" y="1921728"/>
            <a:ext cx="3234349" cy="2062103"/>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t>日本人男性は</a:t>
            </a:r>
            <a:r>
              <a:rPr lang="ja-JP" altLang="en-US" sz="1600" u="sng" dirty="0" smtClean="0"/>
              <a:t>ブランドショップ</a:t>
            </a:r>
            <a:r>
              <a:rPr lang="ja-JP" altLang="en-US" sz="1600" dirty="0" smtClean="0"/>
              <a:t>で買い物をすることが多い。</a:t>
            </a:r>
            <a:endParaRPr lang="en-US" sz="1600" u="sng"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ja-JP" altLang="en-US" sz="1600" dirty="0" smtClean="0"/>
              <a:t>アメリカ人男性は</a:t>
            </a:r>
            <a:r>
              <a:rPr lang="en-US" altLang="ja-JP" sz="1600" u="sng" dirty="0" smtClean="0"/>
              <a:t>T</a:t>
            </a:r>
            <a:r>
              <a:rPr lang="ja-JP" altLang="en-US" sz="1600" u="sng" dirty="0" smtClean="0"/>
              <a:t>シャツショップ</a:t>
            </a:r>
            <a:r>
              <a:rPr lang="ja-JP" altLang="en-US" sz="1600" dirty="0" smtClean="0"/>
              <a:t>や</a:t>
            </a:r>
            <a:r>
              <a:rPr lang="ja-JP" altLang="en-US" sz="1600" u="sng" dirty="0" smtClean="0"/>
              <a:t>大型デパート</a:t>
            </a:r>
            <a:r>
              <a:rPr lang="ja-JP" altLang="en-US" sz="1600" dirty="0" smtClean="0"/>
              <a:t>など、値段が手ごろな店で買い物をすることが多い。</a:t>
            </a:r>
            <a:endParaRPr lang="en-US" sz="1600" u="sng" dirty="0"/>
          </a:p>
        </p:txBody>
      </p:sp>
      <p:sp>
        <p:nvSpPr>
          <p:cNvPr id="8" name="TextBox 7"/>
          <p:cNvSpPr txBox="1"/>
          <p:nvPr/>
        </p:nvSpPr>
        <p:spPr>
          <a:xfrm>
            <a:off x="5683172" y="4869865"/>
            <a:ext cx="3234349" cy="1323439"/>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t>日本人男性は</a:t>
            </a:r>
            <a:r>
              <a:rPr lang="ja-JP" altLang="en-US" sz="1600" u="sng" dirty="0" smtClean="0"/>
              <a:t>金</a:t>
            </a:r>
            <a:r>
              <a:rPr lang="ja-JP" altLang="en-US" sz="1600" u="sng" dirty="0"/>
              <a:t>額</a:t>
            </a:r>
            <a:r>
              <a:rPr lang="ja-JP" altLang="en-US" sz="1600" dirty="0" smtClean="0"/>
              <a:t>と</a:t>
            </a:r>
            <a:r>
              <a:rPr lang="ja-JP" altLang="en-US" sz="1600" u="sng" dirty="0" smtClean="0"/>
              <a:t>スタイル</a:t>
            </a:r>
            <a:r>
              <a:rPr lang="ja-JP" altLang="en-US" sz="1600" dirty="0" smtClean="0"/>
              <a:t>を重要視する。</a:t>
            </a: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ja-JP" altLang="en-US" sz="1600" dirty="0" smtClean="0"/>
              <a:t>アメリカ人男性は</a:t>
            </a:r>
            <a:r>
              <a:rPr lang="ja-JP" altLang="en-US" sz="1600" u="sng" dirty="0" smtClean="0"/>
              <a:t>快</a:t>
            </a:r>
            <a:r>
              <a:rPr lang="ja-JP" altLang="en-US" sz="1600" u="sng" dirty="0"/>
              <a:t>適</a:t>
            </a:r>
            <a:r>
              <a:rPr lang="ja-JP" altLang="en-US" sz="1600" u="sng" dirty="0" smtClean="0"/>
              <a:t>さ</a:t>
            </a:r>
            <a:r>
              <a:rPr lang="ja-JP" altLang="en-US" sz="1600" dirty="0" smtClean="0"/>
              <a:t>と</a:t>
            </a:r>
            <a:r>
              <a:rPr lang="ja-JP" altLang="en-US" sz="1600" u="sng" dirty="0" smtClean="0"/>
              <a:t>スタイル</a:t>
            </a:r>
            <a:r>
              <a:rPr lang="ja-JP" altLang="en-US" sz="1600" dirty="0" smtClean="0"/>
              <a:t>を重要視する。</a:t>
            </a:r>
            <a:endParaRPr lang="en-US" sz="1600" dirty="0"/>
          </a:p>
        </p:txBody>
      </p:sp>
    </p:spTree>
    <p:extLst>
      <p:ext uri="{BB962C8B-B14F-4D97-AF65-F5344CB8AC3E}">
        <p14:creationId xmlns:p14="http://schemas.microsoft.com/office/powerpoint/2010/main" val="24223085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10"/>
            <a:ext cx="8229600" cy="718775"/>
          </a:xfrm>
        </p:spPr>
        <p:txBody>
          <a:bodyPr/>
          <a:lstStyle/>
          <a:p>
            <a:r>
              <a:rPr lang="ja-JP" altLang="en-US" sz="2400" dirty="0" smtClean="0"/>
              <a:t>女性の目をひくという観点から、以下の</a:t>
            </a:r>
            <a:r>
              <a:rPr lang="ja-JP" altLang="en-US" sz="2400" dirty="0"/>
              <a:t>項目</a:t>
            </a:r>
            <a:r>
              <a:rPr lang="ja-JP" altLang="en-US" sz="2400" dirty="0" smtClean="0"/>
              <a:t>にどの程度賛成しますか？</a:t>
            </a:r>
            <a:endParaRPr lang="en-US" sz="2400" dirty="0"/>
          </a:p>
        </p:txBody>
      </p:sp>
      <p:graphicFrame>
        <p:nvGraphicFramePr>
          <p:cNvPr id="3" name="Chart 2"/>
          <p:cNvGraphicFramePr>
            <a:graphicFrameLocks/>
          </p:cNvGraphicFramePr>
          <p:nvPr>
            <p:extLst>
              <p:ext uri="{D42A27DB-BD31-4B8C-83A1-F6EECF244321}">
                <p14:modId xmlns:p14="http://schemas.microsoft.com/office/powerpoint/2010/main" val="3377471450"/>
              </p:ext>
            </p:extLst>
          </p:nvPr>
        </p:nvGraphicFramePr>
        <p:xfrm>
          <a:off x="0" y="1417636"/>
          <a:ext cx="4023486" cy="5440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2796303687"/>
              </p:ext>
            </p:extLst>
          </p:nvPr>
        </p:nvGraphicFramePr>
        <p:xfrm>
          <a:off x="3860032" y="1417637"/>
          <a:ext cx="5397127" cy="544036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028820" y="1156885"/>
            <a:ext cx="1841702" cy="369332"/>
          </a:xfrm>
          <a:prstGeom prst="rect">
            <a:avLst/>
          </a:prstGeom>
          <a:noFill/>
        </p:spPr>
        <p:txBody>
          <a:bodyPr wrap="square" rtlCol="0">
            <a:spAutoFit/>
          </a:bodyPr>
          <a:lstStyle/>
          <a:p>
            <a:r>
              <a:rPr lang="ja-JP" altLang="en-US" sz="1800" dirty="0" smtClean="0">
                <a:solidFill>
                  <a:schemeClr val="bg1"/>
                </a:solidFill>
              </a:rPr>
              <a:t>アメリカ人</a:t>
            </a:r>
            <a:r>
              <a:rPr lang="ja-JP" altLang="en-US" sz="1800" dirty="0">
                <a:solidFill>
                  <a:schemeClr val="bg1"/>
                </a:solidFill>
              </a:rPr>
              <a:t>男性</a:t>
            </a:r>
            <a:endParaRPr lang="en-US" sz="1800" dirty="0">
              <a:solidFill>
                <a:schemeClr val="bg1"/>
              </a:solidFill>
            </a:endParaRPr>
          </a:p>
        </p:txBody>
      </p:sp>
      <p:sp>
        <p:nvSpPr>
          <p:cNvPr id="6" name="TextBox 5"/>
          <p:cNvSpPr txBox="1"/>
          <p:nvPr/>
        </p:nvSpPr>
        <p:spPr>
          <a:xfrm>
            <a:off x="4853331" y="1094471"/>
            <a:ext cx="2225490" cy="369332"/>
          </a:xfrm>
          <a:prstGeom prst="rect">
            <a:avLst/>
          </a:prstGeom>
          <a:noFill/>
        </p:spPr>
        <p:txBody>
          <a:bodyPr wrap="square" rtlCol="0">
            <a:spAutoFit/>
          </a:bodyPr>
          <a:lstStyle/>
          <a:p>
            <a:r>
              <a:rPr lang="ja-JP" altLang="en-US" sz="1800" dirty="0" smtClean="0">
                <a:solidFill>
                  <a:schemeClr val="bg1"/>
                </a:solidFill>
              </a:rPr>
              <a:t>日本人</a:t>
            </a:r>
            <a:r>
              <a:rPr lang="ja-JP" altLang="en-US" sz="1800" dirty="0">
                <a:solidFill>
                  <a:schemeClr val="bg1"/>
                </a:solidFill>
              </a:rPr>
              <a:t>男性</a:t>
            </a:r>
            <a:endParaRPr lang="en-US" sz="1800" dirty="0">
              <a:solidFill>
                <a:schemeClr val="bg1"/>
              </a:solidFill>
            </a:endParaRPr>
          </a:p>
        </p:txBody>
      </p:sp>
    </p:spTree>
    <p:extLst>
      <p:ext uri="{BB962C8B-B14F-4D97-AF65-F5344CB8AC3E}">
        <p14:creationId xmlns:p14="http://schemas.microsoft.com/office/powerpoint/2010/main" val="18169420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sz="2400" dirty="0"/>
              <a:t>女性の目</a:t>
            </a:r>
            <a:r>
              <a:rPr lang="ja-JP" altLang="en-US" sz="2400" dirty="0" smtClean="0"/>
              <a:t>をひく</a:t>
            </a:r>
            <a:r>
              <a:rPr lang="ja-JP" altLang="en-US" sz="2400" dirty="0"/>
              <a:t>という観点から、以下</a:t>
            </a:r>
            <a:r>
              <a:rPr lang="ja-JP" altLang="en-US" sz="2400" dirty="0" smtClean="0"/>
              <a:t>の</a:t>
            </a:r>
            <a:r>
              <a:rPr lang="ja-JP" altLang="en-US" sz="2400" dirty="0"/>
              <a:t>項目</a:t>
            </a:r>
            <a:r>
              <a:rPr lang="ja-JP" altLang="en-US" sz="2400" dirty="0" smtClean="0"/>
              <a:t>に</a:t>
            </a:r>
            <a:r>
              <a:rPr lang="ja-JP" altLang="en-US" sz="2400" dirty="0"/>
              <a:t>どの程度賛成しますか</a:t>
            </a:r>
            <a:r>
              <a:rPr lang="ja-JP" altLang="en-US" sz="2400" dirty="0" smtClean="0"/>
              <a:t>？</a:t>
            </a:r>
            <a:r>
              <a:rPr lang="en-US" altLang="ja-JP" sz="2400" dirty="0" smtClean="0"/>
              <a:t/>
            </a:r>
            <a:br>
              <a:rPr lang="en-US" altLang="ja-JP" sz="2400" dirty="0" smtClean="0"/>
            </a:br>
            <a:r>
              <a:rPr lang="ja-JP" altLang="en-US" sz="2400" dirty="0" smtClean="0"/>
              <a:t>類似点</a:t>
            </a:r>
            <a:endParaRPr lang="en-US" sz="2000" dirty="0"/>
          </a:p>
        </p:txBody>
      </p:sp>
      <p:pic>
        <p:nvPicPr>
          <p:cNvPr id="3" name="Picture 2"/>
          <p:cNvPicPr>
            <a:picLocks noChangeAspect="1"/>
          </p:cNvPicPr>
          <p:nvPr/>
        </p:nvPicPr>
        <p:blipFill>
          <a:blip r:embed="rId3"/>
          <a:stretch>
            <a:fillRect/>
          </a:stretch>
        </p:blipFill>
        <p:spPr>
          <a:xfrm>
            <a:off x="0" y="1371600"/>
            <a:ext cx="9144000" cy="4113464"/>
          </a:xfrm>
          <a:prstGeom prst="rect">
            <a:avLst/>
          </a:prstGeom>
        </p:spPr>
      </p:pic>
      <p:sp>
        <p:nvSpPr>
          <p:cNvPr id="6" name="Rectangle 5"/>
          <p:cNvSpPr/>
          <p:nvPr/>
        </p:nvSpPr>
        <p:spPr>
          <a:xfrm>
            <a:off x="0" y="1417637"/>
            <a:ext cx="7960425" cy="68030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065476"/>
            <a:ext cx="7960425" cy="39330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3491" y="4093821"/>
            <a:ext cx="3492608" cy="3061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29685" y="4400007"/>
            <a:ext cx="3481268" cy="3288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Elbow Connector 14"/>
          <p:cNvCxnSpPr/>
          <p:nvPr/>
        </p:nvCxnSpPr>
        <p:spPr>
          <a:xfrm>
            <a:off x="3776099" y="4252584"/>
            <a:ext cx="453586" cy="351547"/>
          </a:xfrm>
          <a:prstGeom prst="bentConnector3">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43192" y="5516255"/>
            <a:ext cx="4172986" cy="338554"/>
          </a:xfrm>
          <a:prstGeom prst="rect">
            <a:avLst/>
          </a:prstGeom>
          <a:noFill/>
        </p:spPr>
        <p:txBody>
          <a:bodyPr wrap="square" rtlCol="0">
            <a:spAutoFit/>
          </a:bodyPr>
          <a:lstStyle/>
          <a:p>
            <a:r>
              <a:rPr lang="ja-JP" altLang="en-US" sz="1600" dirty="0" smtClean="0"/>
              <a:t>アメリカ人男性、日本人男性共通の考え</a:t>
            </a:r>
            <a:endParaRPr lang="en-US" sz="1600" dirty="0" smtClean="0"/>
          </a:p>
        </p:txBody>
      </p:sp>
      <p:sp>
        <p:nvSpPr>
          <p:cNvPr id="18" name="TextBox 17"/>
          <p:cNvSpPr txBox="1"/>
          <p:nvPr/>
        </p:nvSpPr>
        <p:spPr>
          <a:xfrm>
            <a:off x="4252363" y="5855627"/>
            <a:ext cx="3923514" cy="830997"/>
          </a:xfrm>
          <a:prstGeom prst="rect">
            <a:avLst/>
          </a:prstGeom>
          <a:noFill/>
        </p:spPr>
        <p:txBody>
          <a:bodyPr wrap="square" rtlCol="0">
            <a:spAutoFit/>
          </a:bodyPr>
          <a:lstStyle/>
          <a:p>
            <a:pPr marL="285750" indent="-285750">
              <a:buFont typeface="Arial"/>
              <a:buChar char="•"/>
            </a:pPr>
            <a:r>
              <a:rPr lang="ja-JP" altLang="en-US" sz="1600" dirty="0" smtClean="0"/>
              <a:t>身体的に強いことは魅力的である。</a:t>
            </a:r>
            <a:endParaRPr lang="en-US" altLang="ja-JP" sz="1600" dirty="0" smtClean="0"/>
          </a:p>
          <a:p>
            <a:pPr marL="285750" indent="-285750">
              <a:buFont typeface="Arial"/>
              <a:buChar char="•"/>
            </a:pPr>
            <a:r>
              <a:rPr lang="ja-JP" altLang="en-US" sz="1600" dirty="0" smtClean="0"/>
              <a:t>男性にとって、身体的に魅力的であることは重要である。</a:t>
            </a:r>
            <a:endParaRPr lang="en-US" dirty="0"/>
          </a:p>
        </p:txBody>
      </p:sp>
      <p:sp>
        <p:nvSpPr>
          <p:cNvPr id="19" name="TextBox 18"/>
          <p:cNvSpPr txBox="1"/>
          <p:nvPr/>
        </p:nvSpPr>
        <p:spPr>
          <a:xfrm>
            <a:off x="283491" y="5830834"/>
            <a:ext cx="3772485" cy="1077218"/>
          </a:xfrm>
          <a:prstGeom prst="rect">
            <a:avLst/>
          </a:prstGeom>
          <a:noFill/>
        </p:spPr>
        <p:txBody>
          <a:bodyPr wrap="square" rtlCol="0">
            <a:spAutoFit/>
          </a:bodyPr>
          <a:lstStyle/>
          <a:p>
            <a:pPr marL="285750" indent="-285750">
              <a:buFont typeface="Arial"/>
              <a:buChar char="•"/>
            </a:pPr>
            <a:r>
              <a:rPr lang="ja-JP" altLang="en-US" sz="1600" dirty="0" smtClean="0"/>
              <a:t>笑いのセンスを持っていることは魅力的である。</a:t>
            </a:r>
            <a:endParaRPr lang="en-US" sz="1600" dirty="0"/>
          </a:p>
          <a:p>
            <a:pPr marL="285750" indent="-285750">
              <a:buFont typeface="Arial"/>
              <a:buChar char="•"/>
            </a:pPr>
            <a:r>
              <a:rPr lang="ja-JP" altLang="en-US" sz="1600" dirty="0" smtClean="0"/>
              <a:t>自信を持っていることは魅力的である。</a:t>
            </a:r>
            <a:endParaRPr lang="en-US" dirty="0"/>
          </a:p>
        </p:txBody>
      </p:sp>
      <p:sp>
        <p:nvSpPr>
          <p:cNvPr id="20" name="TextBox 19"/>
          <p:cNvSpPr txBox="1"/>
          <p:nvPr/>
        </p:nvSpPr>
        <p:spPr>
          <a:xfrm>
            <a:off x="669038" y="980133"/>
            <a:ext cx="1474154" cy="307777"/>
          </a:xfrm>
          <a:prstGeom prst="rect">
            <a:avLst/>
          </a:prstGeom>
          <a:noFill/>
        </p:spPr>
        <p:txBody>
          <a:bodyPr wrap="square" rtlCol="0">
            <a:spAutoFit/>
          </a:bodyPr>
          <a:lstStyle/>
          <a:p>
            <a:r>
              <a:rPr lang="ja-JP" altLang="en-US" dirty="0" smtClean="0">
                <a:solidFill>
                  <a:schemeClr val="bg1"/>
                </a:solidFill>
              </a:rPr>
              <a:t>アメリカ人男性</a:t>
            </a:r>
            <a:endParaRPr lang="en-US" dirty="0">
              <a:solidFill>
                <a:schemeClr val="bg1"/>
              </a:solidFill>
            </a:endParaRPr>
          </a:p>
        </p:txBody>
      </p:sp>
      <p:sp>
        <p:nvSpPr>
          <p:cNvPr id="21" name="TextBox 20"/>
          <p:cNvSpPr txBox="1"/>
          <p:nvPr/>
        </p:nvSpPr>
        <p:spPr>
          <a:xfrm>
            <a:off x="6214120" y="980133"/>
            <a:ext cx="1082348" cy="307777"/>
          </a:xfrm>
          <a:prstGeom prst="rect">
            <a:avLst/>
          </a:prstGeom>
          <a:noFill/>
        </p:spPr>
        <p:txBody>
          <a:bodyPr wrap="none" rtlCol="0">
            <a:spAutoFit/>
          </a:bodyPr>
          <a:lstStyle/>
          <a:p>
            <a:r>
              <a:rPr lang="ja-JP" altLang="en-US" dirty="0" smtClean="0">
                <a:solidFill>
                  <a:srgbClr val="FFFFFF"/>
                </a:solidFill>
              </a:rPr>
              <a:t>日本人男性</a:t>
            </a:r>
            <a:endParaRPr lang="en-US" dirty="0">
              <a:solidFill>
                <a:srgbClr val="FFFFFF"/>
              </a:solidFill>
            </a:endParaRPr>
          </a:p>
        </p:txBody>
      </p:sp>
    </p:spTree>
    <p:extLst>
      <p:ext uri="{BB962C8B-B14F-4D97-AF65-F5344CB8AC3E}">
        <p14:creationId xmlns:p14="http://schemas.microsoft.com/office/powerpoint/2010/main" val="299366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sz="2400" dirty="0"/>
              <a:t>女性の目</a:t>
            </a:r>
            <a:r>
              <a:rPr lang="ja-JP" altLang="en-US" sz="2400" dirty="0" smtClean="0"/>
              <a:t>をひく</a:t>
            </a:r>
            <a:r>
              <a:rPr lang="ja-JP" altLang="en-US" sz="2400" dirty="0"/>
              <a:t>という観点から、以下</a:t>
            </a:r>
            <a:r>
              <a:rPr lang="ja-JP" altLang="en-US" sz="2400" dirty="0" smtClean="0"/>
              <a:t>の</a:t>
            </a:r>
            <a:r>
              <a:rPr lang="ja-JP" altLang="en-US" sz="2400" dirty="0"/>
              <a:t>項目</a:t>
            </a:r>
            <a:r>
              <a:rPr lang="ja-JP" altLang="en-US" sz="2400" dirty="0" smtClean="0"/>
              <a:t>に</a:t>
            </a:r>
            <a:r>
              <a:rPr lang="ja-JP" altLang="en-US" sz="2400" dirty="0"/>
              <a:t>どの程度賛成しますか？</a:t>
            </a:r>
            <a:r>
              <a:rPr lang="en-US" sz="2400" dirty="0"/>
              <a:t/>
            </a:r>
            <a:br>
              <a:rPr lang="en-US" sz="2400" dirty="0"/>
            </a:br>
            <a:r>
              <a:rPr lang="ja-JP" altLang="en-US" sz="2400" dirty="0" smtClean="0"/>
              <a:t>相違点</a:t>
            </a:r>
            <a:endParaRPr lang="en-US" sz="2400" dirty="0"/>
          </a:p>
        </p:txBody>
      </p:sp>
      <p:pic>
        <p:nvPicPr>
          <p:cNvPr id="3" name="Picture 2"/>
          <p:cNvPicPr>
            <a:picLocks noChangeAspect="1"/>
          </p:cNvPicPr>
          <p:nvPr/>
        </p:nvPicPr>
        <p:blipFill>
          <a:blip r:embed="rId3"/>
          <a:stretch>
            <a:fillRect/>
          </a:stretch>
        </p:blipFill>
        <p:spPr>
          <a:xfrm>
            <a:off x="457200" y="2158460"/>
            <a:ext cx="3625069" cy="419100"/>
          </a:xfrm>
          <a:prstGeom prst="rect">
            <a:avLst/>
          </a:prstGeom>
        </p:spPr>
      </p:pic>
      <p:pic>
        <p:nvPicPr>
          <p:cNvPr id="4" name="Picture 3"/>
          <p:cNvPicPr>
            <a:picLocks noChangeAspect="1"/>
          </p:cNvPicPr>
          <p:nvPr/>
        </p:nvPicPr>
        <p:blipFill>
          <a:blip r:embed="rId4"/>
          <a:stretch>
            <a:fillRect/>
          </a:stretch>
        </p:blipFill>
        <p:spPr>
          <a:xfrm>
            <a:off x="4422311" y="2209260"/>
            <a:ext cx="3924300" cy="368300"/>
          </a:xfrm>
          <a:prstGeom prst="rect">
            <a:avLst/>
          </a:prstGeom>
        </p:spPr>
      </p:pic>
      <p:pic>
        <p:nvPicPr>
          <p:cNvPr id="5" name="Picture 4"/>
          <p:cNvPicPr>
            <a:picLocks noChangeAspect="1"/>
          </p:cNvPicPr>
          <p:nvPr/>
        </p:nvPicPr>
        <p:blipFill>
          <a:blip r:embed="rId5"/>
          <a:stretch>
            <a:fillRect/>
          </a:stretch>
        </p:blipFill>
        <p:spPr>
          <a:xfrm>
            <a:off x="457199" y="2978150"/>
            <a:ext cx="3625070" cy="444500"/>
          </a:xfrm>
          <a:prstGeom prst="rect">
            <a:avLst/>
          </a:prstGeom>
        </p:spPr>
      </p:pic>
      <p:pic>
        <p:nvPicPr>
          <p:cNvPr id="6" name="Picture 5"/>
          <p:cNvPicPr>
            <a:picLocks noChangeAspect="1"/>
          </p:cNvPicPr>
          <p:nvPr/>
        </p:nvPicPr>
        <p:blipFill>
          <a:blip r:embed="rId6"/>
          <a:stretch>
            <a:fillRect/>
          </a:stretch>
        </p:blipFill>
        <p:spPr>
          <a:xfrm>
            <a:off x="4637912" y="2978150"/>
            <a:ext cx="3708699" cy="444500"/>
          </a:xfrm>
          <a:prstGeom prst="rect">
            <a:avLst/>
          </a:prstGeom>
        </p:spPr>
      </p:pic>
      <p:pic>
        <p:nvPicPr>
          <p:cNvPr id="7" name="Picture 6"/>
          <p:cNvPicPr>
            <a:picLocks noChangeAspect="1"/>
          </p:cNvPicPr>
          <p:nvPr/>
        </p:nvPicPr>
        <p:blipFill>
          <a:blip r:embed="rId7"/>
          <a:stretch>
            <a:fillRect/>
          </a:stretch>
        </p:blipFill>
        <p:spPr>
          <a:xfrm>
            <a:off x="457200" y="3706644"/>
            <a:ext cx="3625069" cy="419100"/>
          </a:xfrm>
          <a:prstGeom prst="rect">
            <a:avLst/>
          </a:prstGeom>
        </p:spPr>
      </p:pic>
      <p:pic>
        <p:nvPicPr>
          <p:cNvPr id="8" name="Picture 7"/>
          <p:cNvPicPr>
            <a:picLocks noChangeAspect="1"/>
          </p:cNvPicPr>
          <p:nvPr/>
        </p:nvPicPr>
        <p:blipFill>
          <a:blip r:embed="rId8"/>
          <a:stretch>
            <a:fillRect/>
          </a:stretch>
        </p:blipFill>
        <p:spPr>
          <a:xfrm>
            <a:off x="4082269" y="3706644"/>
            <a:ext cx="4264343" cy="431800"/>
          </a:xfrm>
          <a:prstGeom prst="rect">
            <a:avLst/>
          </a:prstGeom>
        </p:spPr>
      </p:pic>
      <p:sp>
        <p:nvSpPr>
          <p:cNvPr id="9" name="TextBox 8"/>
          <p:cNvSpPr txBox="1"/>
          <p:nvPr/>
        </p:nvSpPr>
        <p:spPr>
          <a:xfrm>
            <a:off x="1462812" y="1649206"/>
            <a:ext cx="1442433" cy="307777"/>
          </a:xfrm>
          <a:prstGeom prst="rect">
            <a:avLst/>
          </a:prstGeom>
          <a:noFill/>
        </p:spPr>
        <p:txBody>
          <a:bodyPr wrap="square" rtlCol="0">
            <a:spAutoFit/>
          </a:bodyPr>
          <a:lstStyle/>
          <a:p>
            <a:r>
              <a:rPr lang="ja-JP" altLang="en-US" dirty="0" smtClean="0"/>
              <a:t>アメリカ人</a:t>
            </a:r>
            <a:r>
              <a:rPr lang="ja-JP" altLang="en-US" dirty="0"/>
              <a:t>男性</a:t>
            </a:r>
            <a:endParaRPr lang="en-US" dirty="0"/>
          </a:p>
        </p:txBody>
      </p:sp>
      <p:sp>
        <p:nvSpPr>
          <p:cNvPr id="10" name="TextBox 9"/>
          <p:cNvSpPr txBox="1"/>
          <p:nvPr/>
        </p:nvSpPr>
        <p:spPr>
          <a:xfrm>
            <a:off x="6044027" y="1649206"/>
            <a:ext cx="1462814" cy="307777"/>
          </a:xfrm>
          <a:prstGeom prst="rect">
            <a:avLst/>
          </a:prstGeom>
          <a:noFill/>
        </p:spPr>
        <p:txBody>
          <a:bodyPr wrap="square" rtlCol="0">
            <a:spAutoFit/>
          </a:bodyPr>
          <a:lstStyle/>
          <a:p>
            <a:r>
              <a:rPr lang="ja-JP" altLang="en-US" dirty="0" smtClean="0"/>
              <a:t>日本人</a:t>
            </a:r>
            <a:r>
              <a:rPr lang="ja-JP" altLang="en-US" dirty="0"/>
              <a:t>男性</a:t>
            </a:r>
            <a:endParaRPr lang="en-US" dirty="0"/>
          </a:p>
        </p:txBody>
      </p:sp>
      <p:sp>
        <p:nvSpPr>
          <p:cNvPr id="11" name="Rectangle 10"/>
          <p:cNvSpPr/>
          <p:nvPr/>
        </p:nvSpPr>
        <p:spPr>
          <a:xfrm>
            <a:off x="457199" y="2162279"/>
            <a:ext cx="7889412" cy="419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 y="2978150"/>
            <a:ext cx="7889411" cy="4445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57200" y="3706644"/>
            <a:ext cx="7889411" cy="47716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7198" y="4297945"/>
            <a:ext cx="7889413" cy="2031325"/>
          </a:xfrm>
          <a:prstGeom prst="rect">
            <a:avLst/>
          </a:prstGeom>
          <a:noFill/>
        </p:spPr>
        <p:txBody>
          <a:bodyPr wrap="square" rtlCol="0">
            <a:spAutoFit/>
          </a:bodyPr>
          <a:lstStyle/>
          <a:p>
            <a:r>
              <a:rPr lang="ja-JP" altLang="en-US" sz="1800" dirty="0" smtClean="0"/>
              <a:t>アメリカ人男性が日本人男性よりも強く思っていること。</a:t>
            </a:r>
            <a:endParaRPr lang="en-US" sz="1800" dirty="0" smtClean="0"/>
          </a:p>
          <a:p>
            <a:pPr marL="285750" indent="-285750">
              <a:buFont typeface="Arial"/>
              <a:buChar char="•"/>
            </a:pPr>
            <a:endParaRPr lang="en-US" sz="1800" dirty="0" smtClean="0"/>
          </a:p>
          <a:p>
            <a:pPr marL="285750" indent="-285750">
              <a:buFont typeface="Arial"/>
              <a:buChar char="•"/>
            </a:pPr>
            <a:r>
              <a:rPr lang="ja-JP" altLang="en-US" sz="1800" dirty="0" smtClean="0"/>
              <a:t>正直であることは魅力的である。</a:t>
            </a:r>
            <a:endParaRPr lang="en-US" sz="1800" dirty="0" smtClean="0"/>
          </a:p>
          <a:p>
            <a:endParaRPr lang="en-US" sz="1800" dirty="0" smtClean="0"/>
          </a:p>
          <a:p>
            <a:pPr marL="285750" indent="-285750">
              <a:buFont typeface="Arial"/>
              <a:buChar char="•"/>
            </a:pPr>
            <a:r>
              <a:rPr lang="ja-JP" altLang="en-US" sz="1800" dirty="0" smtClean="0"/>
              <a:t>自己主張の強い性格は魅力的である。</a:t>
            </a:r>
            <a:endParaRPr lang="en-US" sz="1800" dirty="0" smtClean="0"/>
          </a:p>
          <a:p>
            <a:endParaRPr lang="en-US" sz="1800" dirty="0" smtClean="0"/>
          </a:p>
          <a:p>
            <a:pPr marL="285750" indent="-285750">
              <a:buFont typeface="Arial"/>
              <a:buChar char="•"/>
            </a:pPr>
            <a:r>
              <a:rPr lang="ja-JP" altLang="en-US" sz="1800" dirty="0" smtClean="0"/>
              <a:t>情熱的に行動することは魅力的である。</a:t>
            </a:r>
            <a:endParaRPr lang="en-US" sz="1800" dirty="0"/>
          </a:p>
        </p:txBody>
      </p:sp>
      <p:sp>
        <p:nvSpPr>
          <p:cNvPr id="15" name="Rectangle 14"/>
          <p:cNvSpPr/>
          <p:nvPr/>
        </p:nvSpPr>
        <p:spPr>
          <a:xfrm>
            <a:off x="2286000" y="3167390"/>
            <a:ext cx="4572000" cy="523220"/>
          </a:xfrm>
          <a:prstGeom prst="rect">
            <a:avLst/>
          </a:prstGeom>
        </p:spPr>
        <p:txBody>
          <a:bodyPr>
            <a:spAutoFit/>
          </a:bodyPr>
          <a:lstStyle/>
          <a:p>
            <a:r>
              <a:rPr lang="en-US" altLang="ja-JP" dirty="0"/>
              <a:t>アメリカ人は、正直、自己主張の強い性格、情熱的なことも魅力なようです。</a:t>
            </a:r>
          </a:p>
        </p:txBody>
      </p:sp>
    </p:spTree>
    <p:extLst>
      <p:ext uri="{BB962C8B-B14F-4D97-AF65-F5344CB8AC3E}">
        <p14:creationId xmlns:p14="http://schemas.microsoft.com/office/powerpoint/2010/main" val="36349253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
            </a:r>
            <a:br>
              <a:rPr lang="en-US" sz="2400" dirty="0"/>
            </a:br>
            <a:r>
              <a:rPr lang="ja-JP" altLang="en-US" sz="2400" dirty="0"/>
              <a:t>パートナ</a:t>
            </a:r>
            <a:r>
              <a:rPr lang="ja-JP" altLang="en-US" sz="2400" dirty="0" smtClean="0"/>
              <a:t>ーの気を引く際に、以下の</a:t>
            </a:r>
            <a:r>
              <a:rPr lang="ja-JP" altLang="en-US" sz="2400" u="sng" dirty="0" smtClean="0"/>
              <a:t>身体的な特徴</a:t>
            </a:r>
            <a:r>
              <a:rPr lang="ja-JP" altLang="en-US" sz="2400" dirty="0" smtClean="0"/>
              <a:t>がどのくらい重要であるか評価してください。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4234514537"/>
              </p:ext>
            </p:extLst>
          </p:nvPr>
        </p:nvGraphicFramePr>
        <p:xfrm>
          <a:off x="0" y="1547101"/>
          <a:ext cx="4111499" cy="3394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580889001"/>
              </p:ext>
            </p:extLst>
          </p:nvPr>
        </p:nvGraphicFramePr>
        <p:xfrm>
          <a:off x="4111499" y="1547101"/>
          <a:ext cx="5117958" cy="3394809"/>
        </p:xfrm>
        <a:graphic>
          <a:graphicData uri="http://schemas.openxmlformats.org/drawingml/2006/chart">
            <c:chart xmlns:c="http://schemas.openxmlformats.org/drawingml/2006/chart" xmlns:r="http://schemas.openxmlformats.org/officeDocument/2006/relationships" r:id="rId4"/>
          </a:graphicData>
        </a:graphic>
      </p:graphicFrame>
      <p:sp>
        <p:nvSpPr>
          <p:cNvPr id="8" name="Notched Right Arrow 7"/>
          <p:cNvSpPr/>
          <p:nvPr/>
        </p:nvSpPr>
        <p:spPr>
          <a:xfrm>
            <a:off x="6066706" y="3385056"/>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Notched Right Arrow 8"/>
          <p:cNvSpPr/>
          <p:nvPr/>
        </p:nvSpPr>
        <p:spPr>
          <a:xfrm>
            <a:off x="2539896" y="3012980"/>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Notched Right Arrow 9"/>
          <p:cNvSpPr/>
          <p:nvPr/>
        </p:nvSpPr>
        <p:spPr>
          <a:xfrm>
            <a:off x="6927148" y="3611167"/>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Notched Right Arrow 10"/>
          <p:cNvSpPr/>
          <p:nvPr/>
        </p:nvSpPr>
        <p:spPr>
          <a:xfrm>
            <a:off x="7306341" y="3463744"/>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Notched Right Arrow 11"/>
          <p:cNvSpPr/>
          <p:nvPr/>
        </p:nvSpPr>
        <p:spPr>
          <a:xfrm>
            <a:off x="1711394" y="3205178"/>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Notched Right Arrow 12"/>
          <p:cNvSpPr/>
          <p:nvPr/>
        </p:nvSpPr>
        <p:spPr>
          <a:xfrm>
            <a:off x="3048267" y="3012980"/>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Notched Right Arrow 13"/>
          <p:cNvSpPr/>
          <p:nvPr/>
        </p:nvSpPr>
        <p:spPr>
          <a:xfrm>
            <a:off x="3415907" y="3385056"/>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Notched Right Arrow 14"/>
          <p:cNvSpPr/>
          <p:nvPr/>
        </p:nvSpPr>
        <p:spPr>
          <a:xfrm>
            <a:off x="6438174" y="3843640"/>
            <a:ext cx="238132" cy="147423"/>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562078" y="3654386"/>
            <a:ext cx="32836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 y="3244981"/>
            <a:ext cx="374124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62078" y="2122366"/>
            <a:ext cx="0" cy="1488801"/>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87410" y="2615357"/>
            <a:ext cx="534749" cy="307777"/>
          </a:xfrm>
          <a:prstGeom prst="rect">
            <a:avLst/>
          </a:prstGeom>
          <a:noFill/>
        </p:spPr>
        <p:txBody>
          <a:bodyPr wrap="square" rtlCol="0">
            <a:spAutoFit/>
          </a:bodyPr>
          <a:lstStyle/>
          <a:p>
            <a:r>
              <a:rPr lang="en-US" dirty="0"/>
              <a:t>7</a:t>
            </a:r>
            <a:r>
              <a:rPr lang="en-US" dirty="0" smtClean="0"/>
              <a:t>0%</a:t>
            </a:r>
          </a:p>
        </p:txBody>
      </p:sp>
      <p:cxnSp>
        <p:nvCxnSpPr>
          <p:cNvPr id="25" name="Straight Arrow Connector 24"/>
          <p:cNvCxnSpPr/>
          <p:nvPr/>
        </p:nvCxnSpPr>
        <p:spPr>
          <a:xfrm>
            <a:off x="457200" y="2122366"/>
            <a:ext cx="0" cy="112261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7200" y="5189690"/>
            <a:ext cx="7479825" cy="1172629"/>
          </a:xfrm>
          <a:prstGeom prst="rect">
            <a:avLst/>
          </a:prstGeom>
          <a:noFill/>
        </p:spPr>
        <p:txBody>
          <a:bodyPr wrap="square" rtlCol="0">
            <a:spAutoFit/>
          </a:bodyPr>
          <a:lstStyle/>
          <a:p>
            <a:pPr>
              <a:lnSpc>
                <a:spcPct val="130000"/>
              </a:lnSpc>
            </a:pPr>
            <a:r>
              <a:rPr lang="ja-JP" altLang="en-US" sz="1800" dirty="0"/>
              <a:t>全体</a:t>
            </a:r>
            <a:r>
              <a:rPr lang="ja-JP" altLang="en-US" sz="1800" dirty="0" smtClean="0"/>
              <a:t>的に、日本人男性はアメリカ人男性が考えるよりも</a:t>
            </a:r>
            <a:r>
              <a:rPr lang="en-US" altLang="ja-JP" sz="1800" dirty="0" smtClean="0"/>
              <a:t>20</a:t>
            </a:r>
            <a:r>
              <a:rPr lang="ja-JP" altLang="en-US" sz="1800" dirty="0" smtClean="0"/>
              <a:t>％程度多く、異性を引き付ける際には、</a:t>
            </a:r>
            <a:r>
              <a:rPr lang="ja-JP" altLang="en-US" sz="1800" u="sng" dirty="0" smtClean="0"/>
              <a:t>力強い</a:t>
            </a:r>
            <a:r>
              <a:rPr lang="ja-JP" altLang="en-US" sz="1800" dirty="0" smtClean="0"/>
              <a:t>、</a:t>
            </a:r>
            <a:r>
              <a:rPr lang="ja-JP" altLang="en-US" sz="1800" u="sng" dirty="0" smtClean="0"/>
              <a:t>背が高い</a:t>
            </a:r>
            <a:r>
              <a:rPr lang="ja-JP" altLang="en-US" sz="1800" dirty="0" smtClean="0"/>
              <a:t>、</a:t>
            </a:r>
            <a:r>
              <a:rPr lang="ja-JP" altLang="en-US" sz="1800" u="sng" dirty="0" smtClean="0"/>
              <a:t>肌がきれい</a:t>
            </a:r>
            <a:r>
              <a:rPr lang="ja-JP" altLang="en-US" sz="1800" dirty="0" smtClean="0"/>
              <a:t>、</a:t>
            </a:r>
            <a:r>
              <a:rPr lang="ja-JP" altLang="en-US" sz="1800" u="sng" dirty="0" smtClean="0"/>
              <a:t>たくましい</a:t>
            </a:r>
            <a:r>
              <a:rPr lang="ja-JP" altLang="en-US" sz="1800" dirty="0" smtClean="0"/>
              <a:t>、ということが重要であると感じている。</a:t>
            </a:r>
            <a:endParaRPr lang="en-US" sz="1800" u="sng" dirty="0"/>
          </a:p>
        </p:txBody>
      </p:sp>
    </p:spTree>
    <p:extLst>
      <p:ext uri="{BB962C8B-B14F-4D97-AF65-F5344CB8AC3E}">
        <p14:creationId xmlns:p14="http://schemas.microsoft.com/office/powerpoint/2010/main" val="2052740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a:t>パートナ</a:t>
            </a:r>
            <a:r>
              <a:rPr lang="ja-JP" altLang="en-US" sz="2400" dirty="0" smtClean="0"/>
              <a:t>ーの</a:t>
            </a:r>
            <a:r>
              <a:rPr lang="ja-JP" altLang="en-US" sz="2400" dirty="0"/>
              <a:t>気を引く際に、以下</a:t>
            </a:r>
            <a:r>
              <a:rPr lang="ja-JP" altLang="en-US" sz="2400" dirty="0" smtClean="0"/>
              <a:t>の</a:t>
            </a:r>
            <a:r>
              <a:rPr lang="ja-JP" altLang="en-US" sz="2400" u="sng" dirty="0" smtClean="0"/>
              <a:t>ライフスタイルの特徴</a:t>
            </a:r>
            <a:r>
              <a:rPr lang="ja-JP" altLang="en-US" sz="2400" dirty="0" smtClean="0"/>
              <a:t>がどのくらい重要</a:t>
            </a:r>
            <a:r>
              <a:rPr lang="ja-JP" altLang="en-US" sz="2400" dirty="0"/>
              <a:t>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2381720087"/>
              </p:ext>
            </p:extLst>
          </p:nvPr>
        </p:nvGraphicFramePr>
        <p:xfrm>
          <a:off x="0" y="1417637"/>
          <a:ext cx="3868757" cy="344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251029458"/>
              </p:ext>
            </p:extLst>
          </p:nvPr>
        </p:nvGraphicFramePr>
        <p:xfrm>
          <a:off x="3868757" y="1417637"/>
          <a:ext cx="5275243" cy="34417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67115" y="4765259"/>
            <a:ext cx="8519685" cy="1600438"/>
          </a:xfrm>
          <a:prstGeom prst="rect">
            <a:avLst/>
          </a:prstGeom>
          <a:noFill/>
        </p:spPr>
        <p:txBody>
          <a:bodyPr wrap="square" rtlCol="0">
            <a:spAutoFit/>
          </a:bodyPr>
          <a:lstStyle/>
          <a:p>
            <a:r>
              <a:rPr lang="ja-JP" altLang="en-US" dirty="0" smtClean="0"/>
              <a:t>アメリカ人男性も日本人男性も共に、</a:t>
            </a:r>
            <a:r>
              <a:rPr lang="ja-JP" altLang="en-US" u="sng" dirty="0" smtClean="0"/>
              <a:t>健康的な食事</a:t>
            </a:r>
            <a:r>
              <a:rPr lang="ja-JP" altLang="en-US" dirty="0" smtClean="0"/>
              <a:t>、</a:t>
            </a:r>
            <a:r>
              <a:rPr lang="ja-JP" altLang="en-US" u="sng" dirty="0"/>
              <a:t>運動</a:t>
            </a:r>
            <a:r>
              <a:rPr lang="ja-JP" altLang="en-US" u="sng" dirty="0" smtClean="0"/>
              <a:t>をすること</a:t>
            </a:r>
            <a:r>
              <a:rPr lang="ja-JP" altLang="en-US" dirty="0" smtClean="0"/>
              <a:t>、</a:t>
            </a:r>
            <a:r>
              <a:rPr lang="ja-JP" altLang="en-US" u="sng" dirty="0" smtClean="0"/>
              <a:t>料理や家事ができること</a:t>
            </a:r>
            <a:r>
              <a:rPr lang="ja-JP" altLang="en-US" dirty="0" smtClean="0"/>
              <a:t>は女性を</a:t>
            </a:r>
            <a:r>
              <a:rPr lang="ja-JP" altLang="en-US" dirty="0"/>
              <a:t>引き付け</a:t>
            </a:r>
            <a:r>
              <a:rPr lang="ja-JP" altLang="en-US" dirty="0" smtClean="0"/>
              <a:t>ると考えている。</a:t>
            </a:r>
            <a:endParaRPr lang="en-US" altLang="ja-JP" dirty="0" smtClean="0"/>
          </a:p>
          <a:p>
            <a:endParaRPr lang="en-US" dirty="0"/>
          </a:p>
          <a:p>
            <a:r>
              <a:rPr lang="ja-JP" altLang="en-US" dirty="0" smtClean="0"/>
              <a:t>両者共に、</a:t>
            </a:r>
            <a:r>
              <a:rPr lang="ja-JP" altLang="en-US" u="sng" dirty="0" smtClean="0"/>
              <a:t>楽器を演奏</a:t>
            </a:r>
            <a:r>
              <a:rPr lang="ja-JP" altLang="en-US" u="sng" dirty="0"/>
              <a:t>する</a:t>
            </a:r>
            <a:r>
              <a:rPr lang="ja-JP" altLang="en-US" dirty="0" smtClean="0"/>
              <a:t>、</a:t>
            </a:r>
            <a:r>
              <a:rPr lang="ja-JP" altLang="en-US" u="sng" dirty="0"/>
              <a:t>香水</a:t>
            </a:r>
            <a:r>
              <a:rPr lang="ja-JP" altLang="en-US" u="sng" dirty="0" smtClean="0"/>
              <a:t>をつけていること</a:t>
            </a:r>
            <a:r>
              <a:rPr lang="ja-JP" altLang="en-US" dirty="0" smtClean="0"/>
              <a:t>はそれほど重要だと思っていない。</a:t>
            </a:r>
            <a:endParaRPr lang="en-US" dirty="0" smtClean="0"/>
          </a:p>
          <a:p>
            <a:endParaRPr lang="en-US" dirty="0"/>
          </a:p>
          <a:p>
            <a:r>
              <a:rPr lang="ja-JP" altLang="en-US" dirty="0" smtClean="0"/>
              <a:t>しかし、日本人男性はアメリカ人男性よりも、</a:t>
            </a:r>
            <a:r>
              <a:rPr lang="ja-JP" altLang="en-US" u="sng" dirty="0" smtClean="0"/>
              <a:t>おしゃれな髪形</a:t>
            </a:r>
            <a:r>
              <a:rPr lang="ja-JP" altLang="en-US" dirty="0" smtClean="0"/>
              <a:t>や</a:t>
            </a:r>
            <a:r>
              <a:rPr lang="ja-JP" altLang="en-US" u="sng" dirty="0"/>
              <a:t>洋服</a:t>
            </a:r>
            <a:r>
              <a:rPr lang="ja-JP" altLang="en-US" dirty="0" smtClean="0"/>
              <a:t>などの外見に関わることは重要であると思っている。</a:t>
            </a:r>
            <a:endParaRPr lang="en-US" dirty="0"/>
          </a:p>
        </p:txBody>
      </p:sp>
      <p:sp>
        <p:nvSpPr>
          <p:cNvPr id="6" name="Rectangle 5"/>
          <p:cNvSpPr/>
          <p:nvPr/>
        </p:nvSpPr>
        <p:spPr>
          <a:xfrm>
            <a:off x="5258566" y="1927203"/>
            <a:ext cx="768731" cy="149274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540155" y="1927203"/>
            <a:ext cx="345372" cy="82435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34770" y="1927203"/>
            <a:ext cx="367654" cy="69067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9044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研究の意義</a:t>
            </a:r>
            <a:endParaRPr lang="en" dirty="0"/>
          </a:p>
        </p:txBody>
      </p:sp>
      <p:sp>
        <p:nvSpPr>
          <p:cNvPr id="47" name="Shape 47"/>
          <p:cNvSpPr txBox="1"/>
          <p:nvPr/>
        </p:nvSpPr>
        <p:spPr>
          <a:xfrm>
            <a:off x="316833" y="1710600"/>
            <a:ext cx="8080199" cy="4680899"/>
          </a:xfrm>
          <a:prstGeom prst="rect">
            <a:avLst/>
          </a:prstGeom>
        </p:spPr>
        <p:txBody>
          <a:bodyPr lIns="91425" tIns="91425" rIns="91425" bIns="91425" anchor="ctr" anchorCtr="0">
            <a:noAutofit/>
          </a:bodyPr>
          <a:lstStyle/>
          <a:p>
            <a:pPr marL="457200" lvl="0" indent="-381000" rtl="0">
              <a:spcAft>
                <a:spcPts val="1000"/>
              </a:spcAft>
              <a:buClr>
                <a:schemeClr val="dk1"/>
              </a:buClr>
              <a:buSzPct val="100000"/>
              <a:buFont typeface="Arial"/>
              <a:buChar char="●"/>
            </a:pPr>
            <a:r>
              <a:rPr lang="ja-JP" altLang="en-US" sz="2400" dirty="0" smtClean="0">
                <a:solidFill>
                  <a:schemeClr val="dk1"/>
                </a:solidFill>
              </a:rPr>
              <a:t>日本に滞在中、日本人男性は洋服の着方や自己表現などが、アメリカ人男性とは非常に異なっていることに気が付きました。</a:t>
            </a:r>
            <a:endParaRPr lang="en-US" altLang="ja-JP" sz="2400" dirty="0" smtClean="0">
              <a:solidFill>
                <a:schemeClr val="dk1"/>
              </a:solidFill>
            </a:endParaRPr>
          </a:p>
          <a:p>
            <a:pPr marL="457200" lvl="0" indent="-381000" rtl="0">
              <a:spcAft>
                <a:spcPts val="1000"/>
              </a:spcAft>
              <a:buClr>
                <a:schemeClr val="dk1"/>
              </a:buClr>
              <a:buSzPct val="100000"/>
              <a:buFont typeface="Arial"/>
              <a:buChar char="●"/>
            </a:pPr>
            <a:r>
              <a:rPr lang="ja-JP" altLang="en-US" sz="2400" dirty="0" smtClean="0">
                <a:solidFill>
                  <a:schemeClr val="dk1"/>
                </a:solidFill>
              </a:rPr>
              <a:t>これらの違いは各国家間の魅力に対する認識の違いを表しているように思います。</a:t>
            </a:r>
            <a:endParaRPr lang="en-US" altLang="ja-JP" sz="2400" dirty="0" smtClean="0">
              <a:solidFill>
                <a:schemeClr val="dk1"/>
              </a:solidFill>
            </a:endParaRPr>
          </a:p>
          <a:p>
            <a:pPr marL="457200" lvl="0" indent="-381000" rtl="0">
              <a:spcAft>
                <a:spcPts val="1000"/>
              </a:spcAft>
              <a:buClr>
                <a:schemeClr val="dk1"/>
              </a:buClr>
              <a:buSzPct val="100000"/>
              <a:buFont typeface="Arial"/>
              <a:buChar char="●"/>
            </a:pPr>
            <a:r>
              <a:rPr lang="ja-JP" altLang="en-US" sz="2400" dirty="0" smtClean="0">
                <a:solidFill>
                  <a:schemeClr val="dk1"/>
                </a:solidFill>
              </a:rPr>
              <a:t>私は、身体的、精神的、</a:t>
            </a:r>
            <a:r>
              <a:rPr lang="ja-JP" altLang="en-US" sz="2400" dirty="0">
                <a:solidFill>
                  <a:schemeClr val="dk1"/>
                </a:solidFill>
              </a:rPr>
              <a:t>そして</a:t>
            </a:r>
            <a:r>
              <a:rPr lang="ja-JP" altLang="en-US" sz="2400" dirty="0" smtClean="0">
                <a:solidFill>
                  <a:schemeClr val="dk1"/>
                </a:solidFill>
              </a:rPr>
              <a:t>洋服や化粧などの外面的な要素の中から、どの要素が日本とアメリカで異性を引き付けるために最も重要な役割を果たしているのかについて明らかにしたいと思います。</a:t>
            </a:r>
            <a:endParaRPr lang="en" sz="24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a:t>パートナ</a:t>
            </a:r>
            <a:r>
              <a:rPr lang="ja-JP" altLang="en-US" sz="2400" dirty="0" smtClean="0"/>
              <a:t>ーの</a:t>
            </a:r>
            <a:r>
              <a:rPr lang="ja-JP" altLang="en-US" sz="2400" dirty="0"/>
              <a:t>気を引く際に、以下</a:t>
            </a:r>
            <a:r>
              <a:rPr lang="ja-JP" altLang="en-US" sz="2400" dirty="0" smtClean="0"/>
              <a:t>の</a:t>
            </a:r>
            <a:r>
              <a:rPr lang="ja-JP" altLang="en-US" sz="2400" u="sng" dirty="0" smtClean="0"/>
              <a:t>性格的な特徴</a:t>
            </a:r>
            <a:r>
              <a:rPr lang="ja-JP" altLang="en-US" sz="2400" dirty="0"/>
              <a:t>が</a:t>
            </a:r>
            <a:r>
              <a:rPr lang="ja-JP" altLang="en-US" sz="2400" dirty="0" smtClean="0"/>
              <a:t>どのくら</a:t>
            </a:r>
            <a:r>
              <a:rPr lang="ja-JP" altLang="en-US" sz="2400" dirty="0"/>
              <a:t>い</a:t>
            </a:r>
            <a:r>
              <a:rPr lang="ja-JP" altLang="en-US" sz="2400" dirty="0" smtClean="0"/>
              <a:t>重要</a:t>
            </a:r>
            <a:r>
              <a:rPr lang="ja-JP" altLang="en-US" sz="2400" dirty="0"/>
              <a:t>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2825800242"/>
              </p:ext>
            </p:extLst>
          </p:nvPr>
        </p:nvGraphicFramePr>
        <p:xfrm>
          <a:off x="118130" y="1555279"/>
          <a:ext cx="3913056" cy="3835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2673578382"/>
              </p:ext>
            </p:extLst>
          </p:nvPr>
        </p:nvGraphicFramePr>
        <p:xfrm>
          <a:off x="4031186" y="1555279"/>
          <a:ext cx="5230944" cy="383512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18130" y="5290148"/>
            <a:ext cx="8894963" cy="1569660"/>
          </a:xfrm>
          <a:prstGeom prst="rect">
            <a:avLst/>
          </a:prstGeom>
          <a:noFill/>
        </p:spPr>
        <p:txBody>
          <a:bodyPr wrap="square" rtlCol="0">
            <a:spAutoFit/>
          </a:bodyPr>
          <a:lstStyle/>
          <a:p>
            <a:pPr marL="285750" indent="-285750">
              <a:lnSpc>
                <a:spcPct val="150000"/>
              </a:lnSpc>
              <a:buFont typeface="Arial"/>
              <a:buChar char="•"/>
            </a:pPr>
            <a:r>
              <a:rPr lang="ja-JP" altLang="en-US" sz="1600" dirty="0" smtClean="0"/>
              <a:t>全体的に、アメリカ人男性と日本人男性のランキングの</a:t>
            </a:r>
            <a:r>
              <a:rPr lang="ja-JP" altLang="en-US" sz="1600" dirty="0"/>
              <a:t>順位</a:t>
            </a:r>
            <a:r>
              <a:rPr lang="ja-JP" altLang="en-US" sz="1600" dirty="0" smtClean="0"/>
              <a:t>は似ている。</a:t>
            </a:r>
            <a:endParaRPr lang="en-US" sz="1600" dirty="0" smtClean="0"/>
          </a:p>
          <a:p>
            <a:pPr marL="285750" indent="-285750">
              <a:lnSpc>
                <a:spcPct val="150000"/>
              </a:lnSpc>
              <a:buFont typeface="Arial"/>
              <a:buChar char="•"/>
            </a:pPr>
            <a:r>
              <a:rPr lang="ja-JP" altLang="en-US" sz="1600" dirty="0" smtClean="0"/>
              <a:t>アメリカ人</a:t>
            </a:r>
            <a:r>
              <a:rPr lang="ja-JP" altLang="en-US" sz="1600" dirty="0"/>
              <a:t>男性は「とても重要である</a:t>
            </a:r>
            <a:r>
              <a:rPr lang="ja-JP" altLang="en-US" sz="1600" dirty="0" smtClean="0"/>
              <a:t>」を日本人男性よりも多く選択した。</a:t>
            </a:r>
            <a:endParaRPr lang="en-US" sz="1600" dirty="0" smtClean="0"/>
          </a:p>
          <a:p>
            <a:pPr marL="285750" indent="-285750">
              <a:lnSpc>
                <a:spcPct val="150000"/>
              </a:lnSpc>
              <a:buFont typeface="Arial"/>
              <a:buChar char="•"/>
            </a:pPr>
            <a:r>
              <a:rPr lang="ja-JP" altLang="en-US" sz="1600" dirty="0" smtClean="0"/>
              <a:t>日本人男性は「家族との関係が良い」を、アメリカ人男性よりも高く評価した。</a:t>
            </a:r>
            <a:endParaRPr lang="en-US" sz="1600" dirty="0" smtClean="0"/>
          </a:p>
          <a:p>
            <a:pPr marL="285750" indent="-285750">
              <a:lnSpc>
                <a:spcPct val="150000"/>
              </a:lnSpc>
              <a:buFont typeface="Arial"/>
              <a:buChar char="•"/>
            </a:pPr>
            <a:r>
              <a:rPr lang="ja-JP" altLang="en-US" sz="1600" dirty="0" smtClean="0"/>
              <a:t>アメリカ人男性は「正直である」を、日本人男性よりも高く評価した。</a:t>
            </a:r>
            <a:endParaRPr lang="en-US" sz="1600" dirty="0" smtClean="0"/>
          </a:p>
        </p:txBody>
      </p:sp>
      <p:cxnSp>
        <p:nvCxnSpPr>
          <p:cNvPr id="7" name="Straight Connector 6"/>
          <p:cNvCxnSpPr/>
          <p:nvPr/>
        </p:nvCxnSpPr>
        <p:spPr>
          <a:xfrm>
            <a:off x="668462" y="2205700"/>
            <a:ext cx="3175193" cy="15930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90104" y="2205700"/>
            <a:ext cx="3186335" cy="10694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18142" y="2227980"/>
            <a:ext cx="1002693" cy="523220"/>
          </a:xfrm>
          <a:prstGeom prst="rect">
            <a:avLst/>
          </a:prstGeom>
          <a:noFill/>
        </p:spPr>
        <p:txBody>
          <a:bodyPr wrap="square" rtlCol="0">
            <a:spAutoFit/>
          </a:bodyPr>
          <a:lstStyle/>
          <a:p>
            <a:r>
              <a:rPr lang="en-US" dirty="0" smtClean="0"/>
              <a:t>Very Important</a:t>
            </a:r>
            <a:endParaRPr lang="en-US" dirty="0"/>
          </a:p>
        </p:txBody>
      </p:sp>
      <p:sp>
        <p:nvSpPr>
          <p:cNvPr id="18" name="TextBox 17"/>
          <p:cNvSpPr txBox="1"/>
          <p:nvPr/>
        </p:nvSpPr>
        <p:spPr>
          <a:xfrm>
            <a:off x="6681043" y="2205700"/>
            <a:ext cx="1002693" cy="523220"/>
          </a:xfrm>
          <a:prstGeom prst="rect">
            <a:avLst/>
          </a:prstGeom>
          <a:noFill/>
        </p:spPr>
        <p:txBody>
          <a:bodyPr wrap="square" rtlCol="0">
            <a:spAutoFit/>
          </a:bodyPr>
          <a:lstStyle/>
          <a:p>
            <a:r>
              <a:rPr lang="en-US" dirty="0" smtClean="0"/>
              <a:t>Very Important</a:t>
            </a:r>
            <a:endParaRPr lang="en-US" dirty="0"/>
          </a:p>
        </p:txBody>
      </p:sp>
      <p:cxnSp>
        <p:nvCxnSpPr>
          <p:cNvPr id="20" name="Straight Connector 19"/>
          <p:cNvCxnSpPr/>
          <p:nvPr/>
        </p:nvCxnSpPr>
        <p:spPr>
          <a:xfrm flipV="1">
            <a:off x="5537092" y="4132902"/>
            <a:ext cx="256243" cy="245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3531706" y="4132902"/>
            <a:ext cx="256243" cy="245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924335" y="4132902"/>
            <a:ext cx="1158667" cy="115724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2850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a:t>パートナ</a:t>
            </a:r>
            <a:r>
              <a:rPr lang="ja-JP" altLang="en-US" sz="2400" dirty="0" smtClean="0"/>
              <a:t>ーの</a:t>
            </a:r>
            <a:r>
              <a:rPr lang="ja-JP" altLang="en-US" sz="2400" dirty="0"/>
              <a:t>気を引く際に、以下</a:t>
            </a:r>
            <a:r>
              <a:rPr lang="ja-JP" altLang="en-US" sz="2400" dirty="0" smtClean="0"/>
              <a:t>の</a:t>
            </a:r>
            <a:r>
              <a:rPr lang="ja-JP" altLang="en-US" sz="2400" u="sng" dirty="0" smtClean="0"/>
              <a:t>経歴・学歴の特徴</a:t>
            </a:r>
            <a:r>
              <a:rPr lang="ja-JP" altLang="en-US" sz="2400" dirty="0"/>
              <a:t>がどの程度重要であるか評価してください。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676667470"/>
              </p:ext>
            </p:extLst>
          </p:nvPr>
        </p:nvGraphicFramePr>
        <p:xfrm>
          <a:off x="0" y="1525742"/>
          <a:ext cx="3972121" cy="3731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830946303"/>
              </p:ext>
            </p:extLst>
          </p:nvPr>
        </p:nvGraphicFramePr>
        <p:xfrm>
          <a:off x="3972121" y="1525742"/>
          <a:ext cx="5171879" cy="373174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55974" y="5257491"/>
            <a:ext cx="8530826" cy="1323439"/>
          </a:xfrm>
          <a:prstGeom prst="rect">
            <a:avLst/>
          </a:prstGeom>
          <a:noFill/>
        </p:spPr>
        <p:txBody>
          <a:bodyPr wrap="square" rtlCol="0">
            <a:spAutoFit/>
          </a:bodyPr>
          <a:lstStyle/>
          <a:p>
            <a:r>
              <a:rPr lang="ja-JP" altLang="en-US" sz="1600" dirty="0" smtClean="0"/>
              <a:t>アメリカ人男性も日本人男性も共に、</a:t>
            </a:r>
            <a:r>
              <a:rPr lang="ja-JP" altLang="en-US" sz="1600" u="sng" dirty="0" smtClean="0"/>
              <a:t>高学歴</a:t>
            </a:r>
            <a:r>
              <a:rPr lang="ja-JP" altLang="en-US" sz="1600" dirty="0" smtClean="0"/>
              <a:t>であることは女性にとって魅力的であると考えている。</a:t>
            </a:r>
            <a:endParaRPr lang="en-US" altLang="ja-JP" sz="1600" dirty="0" smtClean="0"/>
          </a:p>
          <a:p>
            <a:r>
              <a:rPr lang="ja-JP" altLang="en-US" sz="1600" dirty="0" smtClean="0"/>
              <a:t>日本人男性は、</a:t>
            </a:r>
            <a:r>
              <a:rPr lang="ja-JP" altLang="en-US" sz="1600" u="sng" dirty="0" smtClean="0"/>
              <a:t>社会的地位が高いこと</a:t>
            </a:r>
            <a:r>
              <a:rPr lang="ja-JP" altLang="en-US" sz="1600" dirty="0" smtClean="0"/>
              <a:t>、</a:t>
            </a:r>
            <a:r>
              <a:rPr lang="ja-JP" altLang="en-US" sz="1600" u="sng" dirty="0" smtClean="0"/>
              <a:t>高収入であること</a:t>
            </a:r>
            <a:r>
              <a:rPr lang="ja-JP" altLang="en-US" sz="1600" dirty="0" smtClean="0"/>
              <a:t>をアメリカ人男性よりも重視している。</a:t>
            </a:r>
            <a:endParaRPr lang="en-US" altLang="ja-JP" sz="1600" dirty="0" smtClean="0"/>
          </a:p>
          <a:p>
            <a:r>
              <a:rPr lang="ja-JP" altLang="en-US" sz="1600" dirty="0" smtClean="0"/>
              <a:t>宗教に属していることは、どちらの文化においても女性を引き付ける際に大事ではない</a:t>
            </a:r>
            <a:endParaRPr lang="en-US" sz="1600" dirty="0"/>
          </a:p>
        </p:txBody>
      </p:sp>
    </p:spTree>
    <p:extLst>
      <p:ext uri="{BB962C8B-B14F-4D97-AF65-F5344CB8AC3E}">
        <p14:creationId xmlns:p14="http://schemas.microsoft.com/office/powerpoint/2010/main" val="3765633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a:t>
            </a:r>
            <a:r>
              <a:rPr lang="ja-JP" altLang="en-US" dirty="0"/>
              <a:t>質問</a:t>
            </a:r>
            <a:r>
              <a:rPr lang="en" dirty="0" smtClean="0"/>
              <a:t> </a:t>
            </a:r>
            <a:r>
              <a:rPr lang="en" dirty="0"/>
              <a:t>1: </a:t>
            </a:r>
            <a:r>
              <a:rPr lang="ja-JP" altLang="en-US" dirty="0"/>
              <a:t>結果</a:t>
            </a:r>
            <a:endParaRPr lang="en" dirty="0"/>
          </a:p>
        </p:txBody>
      </p:sp>
      <p:sp>
        <p:nvSpPr>
          <p:cNvPr id="169" name="Shape 16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533400" indent="-342900">
              <a:buFont typeface="Arial"/>
              <a:buChar char="•"/>
            </a:pPr>
            <a:r>
              <a:rPr lang="ja-JP" altLang="en-US" sz="2400" dirty="0" smtClean="0"/>
              <a:t>アメリカ人男性は、日本人男性よりも、男性の魅力</a:t>
            </a:r>
            <a:r>
              <a:rPr lang="ja-JP" altLang="en-US" sz="2400" dirty="0"/>
              <a:t>に</a:t>
            </a:r>
            <a:r>
              <a:rPr lang="ja-JP" altLang="en-US" sz="2400" dirty="0" smtClean="0"/>
              <a:t>は、性格的な特徴がより重要であると考えている。</a:t>
            </a:r>
            <a:endParaRPr lang="en-US" sz="2400" dirty="0" smtClean="0"/>
          </a:p>
          <a:p>
            <a:pPr marL="533400" indent="-342900">
              <a:buFont typeface="Arial"/>
              <a:buChar char="•"/>
            </a:pPr>
            <a:r>
              <a:rPr lang="ja-JP" altLang="en-US" sz="2400" dirty="0" smtClean="0"/>
              <a:t>日本人男性は、アメリカ人男性よりも、男性の魅力には、身体的、ライフスタイル、また学歴・経歴に関する特徴がより大事であると思っている。</a:t>
            </a:r>
            <a:endParaRPr lang="en-US" sz="2400" dirty="0" smtClean="0"/>
          </a:p>
          <a:p>
            <a:pPr marL="533400" indent="-342900">
              <a:buFont typeface="Arial"/>
              <a:buChar char="•"/>
            </a:pPr>
            <a:r>
              <a:rPr lang="ja-JP" altLang="en-US" sz="2400" dirty="0" smtClean="0"/>
              <a:t>アメリカ人男性は日本人男性より身体的な特徴を重視しないが、日本人男性より運動を</a:t>
            </a:r>
            <a:r>
              <a:rPr lang="ja-JP" altLang="en-US" sz="2400" dirty="0"/>
              <a:t>す</a:t>
            </a:r>
            <a:r>
              <a:rPr lang="ja-JP" altLang="en-US" sz="2400" dirty="0" smtClean="0"/>
              <a:t>る</a:t>
            </a:r>
            <a:r>
              <a:rPr lang="ja-JP" altLang="en-US" sz="2400" dirty="0"/>
              <a:t>傾</a:t>
            </a:r>
            <a:r>
              <a:rPr lang="ja-JP" altLang="en-US" sz="2400" dirty="0" smtClean="0"/>
              <a:t>向がある。</a:t>
            </a:r>
            <a:endParaRPr lang="en-US" sz="2400" dirty="0" smtClean="0"/>
          </a:p>
          <a:p>
            <a:pPr marL="533400" indent="-342900">
              <a:buFont typeface="Arial"/>
              <a:buChar char="•"/>
            </a:pPr>
            <a:r>
              <a:rPr lang="ja-JP" altLang="en-US" sz="2400" dirty="0" smtClean="0"/>
              <a:t>日本人男性は友達や家族などから影響を受けるが、アメリカ人男性はメディアから影響される。</a:t>
            </a:r>
            <a:endParaRPr sz="24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a:t>
            </a:r>
            <a:r>
              <a:rPr lang="ja-JP" altLang="en-US" dirty="0"/>
              <a:t>質</a:t>
            </a:r>
            <a:r>
              <a:rPr lang="ja-JP" altLang="en-US" dirty="0" smtClean="0"/>
              <a:t>問　</a:t>
            </a:r>
            <a:r>
              <a:rPr lang="en" dirty="0" smtClean="0"/>
              <a:t>2</a:t>
            </a:r>
            <a:endParaRPr lang="en" dirty="0"/>
          </a:p>
        </p:txBody>
      </p:sp>
      <p:sp>
        <p:nvSpPr>
          <p:cNvPr id="175" name="Shape 175"/>
          <p:cNvSpPr txBox="1">
            <a:spLocks noGrp="1"/>
          </p:cNvSpPr>
          <p:nvPr>
            <p:ph type="body" idx="1"/>
          </p:nvPr>
        </p:nvSpPr>
        <p:spPr>
          <a:xfrm>
            <a:off x="457200" y="1600200"/>
            <a:ext cx="8229600" cy="4967700"/>
          </a:xfrm>
          <a:prstGeom prst="rect">
            <a:avLst/>
          </a:prstGeom>
        </p:spPr>
        <p:txBody>
          <a:bodyPr lIns="91425" tIns="91425" rIns="91425" bIns="91425" anchor="ctr" anchorCtr="0">
            <a:noAutofit/>
          </a:bodyPr>
          <a:lstStyle/>
          <a:p>
            <a:r>
              <a:rPr lang="ja-JP" altLang="en-US" sz="3200" dirty="0">
                <a:solidFill>
                  <a:srgbClr val="000000"/>
                </a:solidFill>
              </a:rPr>
              <a:t>日本とアメリカで、女性は男性のどこに最も惹かれるのか。</a:t>
            </a:r>
            <a:endParaRPr lang="en-US" altLang="ja-JP" sz="3200" dirty="0">
              <a:solidFill>
                <a:srgbClr val="000000"/>
              </a:solidFill>
            </a:endParaRPr>
          </a:p>
          <a:p>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311619"/>
            <a:ext cx="8229600" cy="1143000"/>
          </a:xfrm>
          <a:prstGeom prst="rect">
            <a:avLst/>
          </a:prstGeom>
        </p:spPr>
        <p:txBody>
          <a:bodyPr lIns="91425" tIns="91425" rIns="91425" bIns="91425" anchor="b" anchorCtr="0">
            <a:noAutofit/>
          </a:bodyPr>
          <a:lstStyle/>
          <a:p>
            <a:pPr lvl="0"/>
            <a:r>
              <a:rPr lang="en-US" altLang="ja-JP" sz="2400" dirty="0" smtClean="0"/>
              <a:t/>
            </a:r>
            <a:br>
              <a:rPr lang="en-US" altLang="ja-JP" sz="2400" dirty="0" smtClean="0"/>
            </a:br>
            <a:r>
              <a:rPr lang="ja-JP" altLang="en-US" sz="2400" dirty="0" smtClean="0"/>
              <a:t>男性が女性</a:t>
            </a:r>
            <a:r>
              <a:rPr lang="ja-JP" altLang="en-US" sz="2400" dirty="0"/>
              <a:t>の目</a:t>
            </a:r>
            <a:r>
              <a:rPr lang="ja-JP" altLang="en-US" sz="2400" dirty="0" smtClean="0"/>
              <a:t>をひく</a:t>
            </a:r>
            <a:r>
              <a:rPr lang="ja-JP" altLang="en-US" sz="2400" dirty="0"/>
              <a:t>という観点から、以下の文章に</a:t>
            </a:r>
            <a:r>
              <a:rPr lang="ja-JP" altLang="en-US" sz="2400" dirty="0" smtClean="0"/>
              <a:t>どのくら</a:t>
            </a:r>
            <a:r>
              <a:rPr lang="ja-JP" altLang="en-US" sz="2400" dirty="0"/>
              <a:t>い</a:t>
            </a:r>
            <a:r>
              <a:rPr lang="ja-JP" altLang="en-US" sz="2400" dirty="0" smtClean="0"/>
              <a:t>賛成</a:t>
            </a:r>
            <a:r>
              <a:rPr lang="ja-JP" altLang="en-US" sz="2400" dirty="0"/>
              <a:t>しますか？</a:t>
            </a:r>
            <a:r>
              <a:rPr lang="en-US" altLang="ja-JP" sz="2400" dirty="0"/>
              <a:t/>
            </a:r>
            <a:br>
              <a:rPr lang="en-US" altLang="ja-JP" sz="2400" dirty="0"/>
            </a:br>
            <a:endParaRPr lang="en" sz="1800" dirty="0"/>
          </a:p>
        </p:txBody>
      </p:sp>
      <p:graphicFrame>
        <p:nvGraphicFramePr>
          <p:cNvPr id="4" name="Chart 3"/>
          <p:cNvGraphicFramePr>
            <a:graphicFrameLocks/>
          </p:cNvGraphicFramePr>
          <p:nvPr>
            <p:extLst>
              <p:ext uri="{D42A27DB-BD31-4B8C-83A1-F6EECF244321}">
                <p14:modId xmlns:p14="http://schemas.microsoft.com/office/powerpoint/2010/main" val="566587717"/>
              </p:ext>
            </p:extLst>
          </p:nvPr>
        </p:nvGraphicFramePr>
        <p:xfrm>
          <a:off x="0" y="1540511"/>
          <a:ext cx="4134550" cy="5317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276588014"/>
              </p:ext>
            </p:extLst>
          </p:nvPr>
        </p:nvGraphicFramePr>
        <p:xfrm>
          <a:off x="3839225" y="1540510"/>
          <a:ext cx="5304775" cy="531749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137001" y="1122272"/>
            <a:ext cx="2702224" cy="338554"/>
          </a:xfrm>
          <a:prstGeom prst="rect">
            <a:avLst/>
          </a:prstGeom>
          <a:noFill/>
        </p:spPr>
        <p:txBody>
          <a:bodyPr wrap="square" rtlCol="0">
            <a:spAutoFit/>
          </a:bodyPr>
          <a:lstStyle/>
          <a:p>
            <a:r>
              <a:rPr lang="ja-JP" altLang="en-US" sz="1600" dirty="0" smtClean="0">
                <a:solidFill>
                  <a:srgbClr val="FFFFFF"/>
                </a:solidFill>
              </a:rPr>
              <a:t>アメリカ人</a:t>
            </a:r>
            <a:r>
              <a:rPr lang="ja-JP" altLang="en-US" sz="1600" dirty="0">
                <a:solidFill>
                  <a:srgbClr val="FFFFFF"/>
                </a:solidFill>
              </a:rPr>
              <a:t>女性</a:t>
            </a:r>
            <a:endParaRPr lang="en-US" sz="1600" dirty="0">
              <a:solidFill>
                <a:srgbClr val="FFFFFF"/>
              </a:solidFill>
            </a:endParaRPr>
          </a:p>
        </p:txBody>
      </p:sp>
      <p:sp>
        <p:nvSpPr>
          <p:cNvPr id="3" name="TextBox 2"/>
          <p:cNvSpPr txBox="1"/>
          <p:nvPr/>
        </p:nvSpPr>
        <p:spPr>
          <a:xfrm>
            <a:off x="4887628" y="1116065"/>
            <a:ext cx="2687457" cy="338554"/>
          </a:xfrm>
          <a:prstGeom prst="rect">
            <a:avLst/>
          </a:prstGeom>
          <a:noFill/>
        </p:spPr>
        <p:txBody>
          <a:bodyPr wrap="square" rtlCol="0">
            <a:spAutoFit/>
          </a:bodyPr>
          <a:lstStyle/>
          <a:p>
            <a:r>
              <a:rPr lang="ja-JP" altLang="en-US" sz="1600" dirty="0" smtClean="0">
                <a:solidFill>
                  <a:srgbClr val="FFFFFF"/>
                </a:solidFill>
              </a:rPr>
              <a:t>日本人</a:t>
            </a:r>
            <a:r>
              <a:rPr lang="ja-JP" altLang="en-US" sz="1600" dirty="0">
                <a:solidFill>
                  <a:srgbClr val="FFFFFF"/>
                </a:solidFill>
              </a:rPr>
              <a:t>女性</a:t>
            </a:r>
            <a:endParaRPr lang="en-US" sz="1600" dirty="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052"/>
            <a:ext cx="8229600" cy="1143000"/>
          </a:xfrm>
        </p:spPr>
        <p:txBody>
          <a:bodyPr/>
          <a:lstStyle/>
          <a:p>
            <a:r>
              <a:rPr lang="en-US" altLang="ja-JP" sz="2400" dirty="0" smtClean="0"/>
              <a:t/>
            </a:r>
            <a:br>
              <a:rPr lang="en-US" altLang="ja-JP" sz="2400" dirty="0" smtClean="0"/>
            </a:br>
            <a:r>
              <a:rPr lang="ja-JP" altLang="en-US" sz="2400" dirty="0" smtClean="0"/>
              <a:t>男性が女性</a:t>
            </a:r>
            <a:r>
              <a:rPr lang="ja-JP" altLang="en-US" sz="2400" dirty="0"/>
              <a:t>の目</a:t>
            </a:r>
            <a:r>
              <a:rPr lang="ja-JP" altLang="en-US" sz="2400" dirty="0" smtClean="0"/>
              <a:t>をひく</a:t>
            </a:r>
            <a:r>
              <a:rPr lang="ja-JP" altLang="en-US" sz="2400" dirty="0"/>
              <a:t>という観点から、以下の文章に</a:t>
            </a:r>
            <a:r>
              <a:rPr lang="ja-JP" altLang="en-US" sz="2400" dirty="0" smtClean="0"/>
              <a:t>どのくら</a:t>
            </a:r>
            <a:r>
              <a:rPr lang="ja-JP" altLang="en-US" sz="2400" dirty="0"/>
              <a:t>い</a:t>
            </a:r>
            <a:r>
              <a:rPr lang="ja-JP" altLang="en-US" sz="2400" dirty="0" smtClean="0"/>
              <a:t>賛成</a:t>
            </a:r>
            <a:r>
              <a:rPr lang="ja-JP" altLang="en-US" sz="2400" dirty="0"/>
              <a:t>しますか</a:t>
            </a:r>
            <a:r>
              <a:rPr lang="ja-JP" altLang="en-US" sz="2400" dirty="0" smtClean="0"/>
              <a:t>？</a:t>
            </a:r>
            <a:endParaRPr lang="en-US" sz="1800" dirty="0"/>
          </a:p>
        </p:txBody>
      </p:sp>
      <p:pic>
        <p:nvPicPr>
          <p:cNvPr id="4" name="Picture 3"/>
          <p:cNvPicPr>
            <a:picLocks noChangeAspect="1"/>
          </p:cNvPicPr>
          <p:nvPr/>
        </p:nvPicPr>
        <p:blipFill>
          <a:blip r:embed="rId3"/>
          <a:stretch>
            <a:fillRect/>
          </a:stretch>
        </p:blipFill>
        <p:spPr>
          <a:xfrm>
            <a:off x="177800" y="2162095"/>
            <a:ext cx="4394200" cy="1879600"/>
          </a:xfrm>
          <a:prstGeom prst="rect">
            <a:avLst/>
          </a:prstGeom>
        </p:spPr>
      </p:pic>
      <p:pic>
        <p:nvPicPr>
          <p:cNvPr id="5" name="Picture 4"/>
          <p:cNvPicPr>
            <a:picLocks noChangeAspect="1"/>
          </p:cNvPicPr>
          <p:nvPr/>
        </p:nvPicPr>
        <p:blipFill>
          <a:blip r:embed="rId4"/>
          <a:stretch>
            <a:fillRect/>
          </a:stretch>
        </p:blipFill>
        <p:spPr>
          <a:xfrm>
            <a:off x="4610100" y="2136695"/>
            <a:ext cx="4076700" cy="1905000"/>
          </a:xfrm>
          <a:prstGeom prst="rect">
            <a:avLst/>
          </a:prstGeom>
        </p:spPr>
      </p:pic>
      <p:sp>
        <p:nvSpPr>
          <p:cNvPr id="6" name="TextBox 5"/>
          <p:cNvSpPr txBox="1"/>
          <p:nvPr/>
        </p:nvSpPr>
        <p:spPr>
          <a:xfrm>
            <a:off x="256244" y="1670985"/>
            <a:ext cx="4315756" cy="307777"/>
          </a:xfrm>
          <a:prstGeom prst="rect">
            <a:avLst/>
          </a:prstGeom>
          <a:noFill/>
        </p:spPr>
        <p:txBody>
          <a:bodyPr wrap="square" rtlCol="0">
            <a:spAutoFit/>
          </a:bodyPr>
          <a:lstStyle/>
          <a:p>
            <a:r>
              <a:rPr lang="ja-JP" altLang="en-US" dirty="0" smtClean="0"/>
              <a:t>アメリカ人女性　</a:t>
            </a:r>
            <a:r>
              <a:rPr lang="ja-JP" altLang="en-US" dirty="0"/>
              <a:t>上位</a:t>
            </a:r>
            <a:r>
              <a:rPr lang="ja-JP" altLang="en-US" dirty="0" smtClean="0"/>
              <a:t> </a:t>
            </a:r>
            <a:r>
              <a:rPr lang="en-US" altLang="ja-JP" dirty="0" smtClean="0"/>
              <a:t>5</a:t>
            </a:r>
            <a:r>
              <a:rPr lang="ja-JP" altLang="en-US" dirty="0" smtClean="0"/>
              <a:t>位</a:t>
            </a:r>
            <a:endParaRPr lang="en-US" dirty="0"/>
          </a:p>
        </p:txBody>
      </p:sp>
      <p:sp>
        <p:nvSpPr>
          <p:cNvPr id="7" name="TextBox 6"/>
          <p:cNvSpPr txBox="1"/>
          <p:nvPr/>
        </p:nvSpPr>
        <p:spPr>
          <a:xfrm>
            <a:off x="4610100" y="1670985"/>
            <a:ext cx="4076700" cy="307777"/>
          </a:xfrm>
          <a:prstGeom prst="rect">
            <a:avLst/>
          </a:prstGeom>
          <a:noFill/>
        </p:spPr>
        <p:txBody>
          <a:bodyPr wrap="square" rtlCol="0">
            <a:spAutoFit/>
          </a:bodyPr>
          <a:lstStyle/>
          <a:p>
            <a:r>
              <a:rPr lang="ja-JP" altLang="en-US" dirty="0" smtClean="0"/>
              <a:t>日本人女性　上位</a:t>
            </a:r>
            <a:r>
              <a:rPr lang="en-US" altLang="ja-JP" dirty="0" smtClean="0"/>
              <a:t>5</a:t>
            </a:r>
            <a:r>
              <a:rPr lang="ja-JP" altLang="en-US" dirty="0" smtClean="0"/>
              <a:t>位</a:t>
            </a:r>
            <a:endParaRPr lang="en-US" dirty="0"/>
          </a:p>
        </p:txBody>
      </p:sp>
      <p:sp>
        <p:nvSpPr>
          <p:cNvPr id="8" name="TextBox 7"/>
          <p:cNvSpPr txBox="1"/>
          <p:nvPr/>
        </p:nvSpPr>
        <p:spPr>
          <a:xfrm>
            <a:off x="353770" y="4478239"/>
            <a:ext cx="4256330" cy="1126462"/>
          </a:xfrm>
          <a:prstGeom prst="rect">
            <a:avLst/>
          </a:prstGeom>
          <a:noFill/>
        </p:spPr>
        <p:txBody>
          <a:bodyPr wrap="square" rtlCol="0">
            <a:spAutoFit/>
          </a:bodyPr>
          <a:lstStyle/>
          <a:p>
            <a:pPr>
              <a:lnSpc>
                <a:spcPct val="120000"/>
              </a:lnSpc>
            </a:pPr>
            <a:r>
              <a:rPr lang="ja-JP" altLang="en-US" dirty="0" smtClean="0"/>
              <a:t>アメリカ人女性：</a:t>
            </a:r>
            <a:endParaRPr lang="en-US" dirty="0" smtClean="0"/>
          </a:p>
          <a:p>
            <a:pPr marL="285750" indent="-285750">
              <a:lnSpc>
                <a:spcPct val="120000"/>
              </a:lnSpc>
              <a:buFont typeface="Arial"/>
              <a:buChar char="•"/>
            </a:pPr>
            <a:r>
              <a:rPr lang="ja-JP" altLang="en-US" dirty="0" smtClean="0"/>
              <a:t>笑いのセンスを持っていることは魅力的である。</a:t>
            </a:r>
            <a:endParaRPr lang="en-US" dirty="0" smtClean="0"/>
          </a:p>
          <a:p>
            <a:pPr marL="285750" indent="-285750">
              <a:lnSpc>
                <a:spcPct val="120000"/>
              </a:lnSpc>
              <a:buFont typeface="Arial"/>
              <a:buChar char="•"/>
            </a:pPr>
            <a:r>
              <a:rPr lang="ja-JP" altLang="en-US" dirty="0" smtClean="0"/>
              <a:t>アメリカ人女性にとって、男性が情熱的に行動すること</a:t>
            </a:r>
            <a:r>
              <a:rPr lang="ja-JP" altLang="en-US" dirty="0"/>
              <a:t>は魅力的である</a:t>
            </a:r>
            <a:r>
              <a:rPr lang="ja-JP" altLang="en-US" dirty="0" smtClean="0"/>
              <a:t>。</a:t>
            </a:r>
            <a:endParaRPr lang="en-US" dirty="0"/>
          </a:p>
        </p:txBody>
      </p:sp>
      <p:sp>
        <p:nvSpPr>
          <p:cNvPr id="9" name="TextBox 8"/>
          <p:cNvSpPr txBox="1"/>
          <p:nvPr/>
        </p:nvSpPr>
        <p:spPr>
          <a:xfrm>
            <a:off x="4768361" y="4478239"/>
            <a:ext cx="4252670" cy="1126462"/>
          </a:xfrm>
          <a:prstGeom prst="rect">
            <a:avLst/>
          </a:prstGeom>
          <a:noFill/>
        </p:spPr>
        <p:txBody>
          <a:bodyPr wrap="square" rtlCol="0">
            <a:spAutoFit/>
          </a:bodyPr>
          <a:lstStyle/>
          <a:p>
            <a:pPr>
              <a:lnSpc>
                <a:spcPct val="120000"/>
              </a:lnSpc>
            </a:pPr>
            <a:r>
              <a:rPr lang="ja-JP" altLang="en-US" dirty="0" smtClean="0"/>
              <a:t>日本人女性：</a:t>
            </a:r>
            <a:endParaRPr lang="en-US" dirty="0" smtClean="0"/>
          </a:p>
          <a:p>
            <a:pPr marL="285750" indent="-285750">
              <a:lnSpc>
                <a:spcPct val="120000"/>
              </a:lnSpc>
              <a:buFont typeface="Arial"/>
              <a:buChar char="•"/>
            </a:pPr>
            <a:r>
              <a:rPr lang="ja-JP" altLang="en-US" dirty="0" smtClean="0"/>
              <a:t>正直であることは魅力的である。</a:t>
            </a:r>
            <a:endParaRPr lang="en-US" dirty="0" smtClean="0"/>
          </a:p>
          <a:p>
            <a:pPr marL="285750" indent="-285750">
              <a:lnSpc>
                <a:spcPct val="120000"/>
              </a:lnSpc>
              <a:buFont typeface="Arial"/>
              <a:buChar char="•"/>
            </a:pPr>
            <a:r>
              <a:rPr lang="ja-JP" altLang="en-US" dirty="0" smtClean="0"/>
              <a:t>日本人女性にとって、男性が子供好きであること、また家事が出来ることは魅力的である。</a:t>
            </a:r>
            <a:endParaRPr lang="en-US" dirty="0"/>
          </a:p>
        </p:txBody>
      </p:sp>
      <p:sp>
        <p:nvSpPr>
          <p:cNvPr id="10" name="TextBox 9"/>
          <p:cNvSpPr txBox="1"/>
          <p:nvPr/>
        </p:nvSpPr>
        <p:spPr>
          <a:xfrm>
            <a:off x="457200" y="6104664"/>
            <a:ext cx="8229600" cy="307777"/>
          </a:xfrm>
          <a:prstGeom prst="rect">
            <a:avLst/>
          </a:prstGeom>
          <a:noFill/>
        </p:spPr>
        <p:txBody>
          <a:bodyPr wrap="square" rtlCol="0">
            <a:spAutoFit/>
          </a:bodyPr>
          <a:lstStyle/>
          <a:p>
            <a:pPr algn="ctr"/>
            <a:r>
              <a:rPr lang="ja-JP" altLang="en-US" dirty="0" smtClean="0"/>
              <a:t>どちらの文化も同じくらい、男性が自信を持っていることは魅力的であると回答している</a:t>
            </a:r>
            <a:endParaRPr lang="en-US" dirty="0"/>
          </a:p>
        </p:txBody>
      </p:sp>
    </p:spTree>
    <p:extLst>
      <p:ext uri="{BB962C8B-B14F-4D97-AF65-F5344CB8AC3E}">
        <p14:creationId xmlns:p14="http://schemas.microsoft.com/office/powerpoint/2010/main" val="41332343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46"/>
            <a:ext cx="8229600" cy="11430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altLang="ja-JP" sz="2400" dirty="0"/>
              <a:t/>
            </a:r>
            <a:br>
              <a:rPr lang="en-US" altLang="ja-JP" sz="2400" dirty="0"/>
            </a:br>
            <a:r>
              <a:rPr lang="ja-JP" altLang="en-US" sz="2400" dirty="0"/>
              <a:t>男性が女性の目</a:t>
            </a:r>
            <a:r>
              <a:rPr lang="ja-JP" altLang="en-US" sz="2400" dirty="0" smtClean="0"/>
              <a:t>をひく</a:t>
            </a:r>
            <a:r>
              <a:rPr lang="ja-JP" altLang="en-US" sz="2400" dirty="0"/>
              <a:t>という観点から、以下の文章に</a:t>
            </a:r>
            <a:r>
              <a:rPr lang="ja-JP" altLang="en-US" sz="2400" dirty="0" smtClean="0"/>
              <a:t>どのくら</a:t>
            </a:r>
            <a:r>
              <a:rPr lang="ja-JP" altLang="en-US" sz="2400" dirty="0"/>
              <a:t>い</a:t>
            </a:r>
            <a:r>
              <a:rPr lang="ja-JP" altLang="en-US" sz="2400" dirty="0" smtClean="0"/>
              <a:t>賛成</a:t>
            </a:r>
            <a:r>
              <a:rPr lang="ja-JP" altLang="en-US" sz="2400" dirty="0"/>
              <a:t>しますか</a:t>
            </a:r>
            <a:r>
              <a:rPr lang="ja-JP" altLang="en-US" sz="2400" dirty="0" smtClean="0"/>
              <a:t>？</a:t>
            </a:r>
            <a:endParaRPr lang="en-US" sz="1800" dirty="0"/>
          </a:p>
        </p:txBody>
      </p:sp>
      <p:pic>
        <p:nvPicPr>
          <p:cNvPr id="4" name="Picture 3"/>
          <p:cNvPicPr>
            <a:picLocks noChangeAspect="1"/>
          </p:cNvPicPr>
          <p:nvPr/>
        </p:nvPicPr>
        <p:blipFill>
          <a:blip r:embed="rId3"/>
          <a:stretch>
            <a:fillRect/>
          </a:stretch>
        </p:blipFill>
        <p:spPr>
          <a:xfrm>
            <a:off x="200310" y="2368222"/>
            <a:ext cx="8597900" cy="1854200"/>
          </a:xfrm>
          <a:prstGeom prst="rect">
            <a:avLst/>
          </a:prstGeom>
        </p:spPr>
      </p:pic>
      <p:sp>
        <p:nvSpPr>
          <p:cNvPr id="5" name="Rectangle 4"/>
          <p:cNvSpPr/>
          <p:nvPr/>
        </p:nvSpPr>
        <p:spPr>
          <a:xfrm>
            <a:off x="1196947" y="1793506"/>
            <a:ext cx="2308645" cy="307777"/>
          </a:xfrm>
          <a:prstGeom prst="rect">
            <a:avLst/>
          </a:prstGeom>
        </p:spPr>
        <p:txBody>
          <a:bodyPr wrap="none">
            <a:spAutoFit/>
          </a:bodyPr>
          <a:lstStyle/>
          <a:p>
            <a:r>
              <a:rPr lang="ja-JP" altLang="en-US" dirty="0" smtClean="0"/>
              <a:t>アメリカ人女性　下位</a:t>
            </a:r>
            <a:r>
              <a:rPr lang="en-US" altLang="ja-JP" dirty="0" smtClean="0"/>
              <a:t> 5</a:t>
            </a:r>
            <a:r>
              <a:rPr lang="ja-JP" altLang="en-US" dirty="0" smtClean="0"/>
              <a:t>位</a:t>
            </a:r>
            <a:endParaRPr lang="en-US" dirty="0"/>
          </a:p>
        </p:txBody>
      </p:sp>
      <p:sp>
        <p:nvSpPr>
          <p:cNvPr id="6" name="Rectangle 5"/>
          <p:cNvSpPr/>
          <p:nvPr/>
        </p:nvSpPr>
        <p:spPr>
          <a:xfrm>
            <a:off x="5707186" y="1793506"/>
            <a:ext cx="1899879" cy="307777"/>
          </a:xfrm>
          <a:prstGeom prst="rect">
            <a:avLst/>
          </a:prstGeom>
        </p:spPr>
        <p:txBody>
          <a:bodyPr wrap="none">
            <a:spAutoFit/>
          </a:bodyPr>
          <a:lstStyle/>
          <a:p>
            <a:r>
              <a:rPr lang="ja-JP" altLang="en-US" dirty="0" smtClean="0"/>
              <a:t>日本人女性　下位</a:t>
            </a:r>
            <a:r>
              <a:rPr lang="en-US" altLang="ja-JP" dirty="0" smtClean="0"/>
              <a:t>5</a:t>
            </a:r>
            <a:r>
              <a:rPr lang="ja-JP" altLang="en-US" dirty="0" smtClean="0"/>
              <a:t>位</a:t>
            </a:r>
            <a:endParaRPr lang="en-US" dirty="0"/>
          </a:p>
        </p:txBody>
      </p:sp>
      <p:sp>
        <p:nvSpPr>
          <p:cNvPr id="7" name="Rectangle 6"/>
          <p:cNvSpPr/>
          <p:nvPr/>
        </p:nvSpPr>
        <p:spPr>
          <a:xfrm>
            <a:off x="457200" y="4605086"/>
            <a:ext cx="4114800" cy="1902059"/>
          </a:xfrm>
          <a:prstGeom prst="rect">
            <a:avLst/>
          </a:prstGeom>
        </p:spPr>
        <p:txBody>
          <a:bodyPr wrap="square">
            <a:spAutoFit/>
          </a:bodyPr>
          <a:lstStyle/>
          <a:p>
            <a:pPr>
              <a:lnSpc>
                <a:spcPct val="120000"/>
              </a:lnSpc>
            </a:pPr>
            <a:r>
              <a:rPr lang="ja-JP" altLang="en-US" dirty="0" smtClean="0"/>
              <a:t>アメリカ人女性：</a:t>
            </a:r>
            <a:endParaRPr lang="en-US" dirty="0" smtClean="0"/>
          </a:p>
          <a:p>
            <a:pPr marL="285750" indent="-285750">
              <a:lnSpc>
                <a:spcPct val="120000"/>
              </a:lnSpc>
              <a:buFont typeface="Arial"/>
              <a:buChar char="•"/>
            </a:pPr>
            <a:r>
              <a:rPr lang="ja-JP" altLang="en-US" dirty="0" smtClean="0"/>
              <a:t>たくましいことが、一番魅力的でないと思っている。</a:t>
            </a:r>
            <a:endParaRPr lang="en-US" dirty="0" smtClean="0"/>
          </a:p>
          <a:p>
            <a:pPr marL="285750" indent="-285750">
              <a:lnSpc>
                <a:spcPct val="120000"/>
              </a:lnSpc>
              <a:buFont typeface="Arial"/>
              <a:buChar char="•"/>
            </a:pPr>
            <a:r>
              <a:rPr lang="ja-JP" altLang="en-US" dirty="0" smtClean="0"/>
              <a:t>自己主張が強い性格であることは魅力的だと考えている。</a:t>
            </a:r>
            <a:endParaRPr lang="en-US" altLang="ja-JP" dirty="0" smtClean="0"/>
          </a:p>
          <a:p>
            <a:pPr marL="285750" indent="-285750">
              <a:lnSpc>
                <a:spcPct val="120000"/>
              </a:lnSpc>
              <a:buFont typeface="Arial"/>
              <a:buChar char="•"/>
            </a:pPr>
            <a:r>
              <a:rPr lang="ja-JP" altLang="en-US" dirty="0" smtClean="0"/>
              <a:t>男性が細い体</a:t>
            </a:r>
            <a:r>
              <a:rPr lang="ja-JP" altLang="en-US" dirty="0"/>
              <a:t>であるこ</a:t>
            </a:r>
            <a:r>
              <a:rPr lang="ja-JP" altLang="en-US" dirty="0" smtClean="0"/>
              <a:t>とが魅力の判断に左右しない。</a:t>
            </a:r>
            <a:endParaRPr lang="en-US" dirty="0"/>
          </a:p>
        </p:txBody>
      </p:sp>
      <p:sp>
        <p:nvSpPr>
          <p:cNvPr id="8" name="Rectangle 7"/>
          <p:cNvSpPr/>
          <p:nvPr/>
        </p:nvSpPr>
        <p:spPr>
          <a:xfrm>
            <a:off x="4572000" y="4605086"/>
            <a:ext cx="3664958" cy="1902059"/>
          </a:xfrm>
          <a:prstGeom prst="rect">
            <a:avLst/>
          </a:prstGeom>
        </p:spPr>
        <p:txBody>
          <a:bodyPr wrap="square">
            <a:spAutoFit/>
          </a:bodyPr>
          <a:lstStyle/>
          <a:p>
            <a:pPr>
              <a:lnSpc>
                <a:spcPct val="120000"/>
              </a:lnSpc>
            </a:pPr>
            <a:r>
              <a:rPr lang="ja-JP" altLang="en-US" dirty="0" smtClean="0"/>
              <a:t>日本人女性：</a:t>
            </a:r>
            <a:endParaRPr lang="en-US" dirty="0" smtClean="0"/>
          </a:p>
          <a:p>
            <a:pPr marL="285750" indent="-285750">
              <a:lnSpc>
                <a:spcPct val="120000"/>
              </a:lnSpc>
              <a:buFont typeface="Arial"/>
              <a:buChar char="•"/>
            </a:pPr>
            <a:r>
              <a:rPr lang="ja-JP" altLang="en-US" dirty="0" smtClean="0"/>
              <a:t>男性の細い体は、</a:t>
            </a:r>
            <a:r>
              <a:rPr lang="ja-JP" altLang="en-US" dirty="0"/>
              <a:t>一番</a:t>
            </a:r>
            <a:r>
              <a:rPr lang="ja-JP" altLang="en-US" dirty="0" smtClean="0"/>
              <a:t>魅力的でないと思ってる。</a:t>
            </a:r>
            <a:endParaRPr lang="en-US" altLang="ja-JP" dirty="0" smtClean="0"/>
          </a:p>
          <a:p>
            <a:pPr marL="285750" indent="-285750">
              <a:lnSpc>
                <a:spcPct val="120000"/>
              </a:lnSpc>
              <a:buFont typeface="Arial"/>
              <a:buChar char="•"/>
            </a:pPr>
            <a:r>
              <a:rPr lang="ja-JP" altLang="en-US" dirty="0" smtClean="0"/>
              <a:t>自己主張が強い性格には否定的な考えを持っている。</a:t>
            </a:r>
            <a:endParaRPr lang="en-US" dirty="0" smtClean="0"/>
          </a:p>
          <a:p>
            <a:pPr marL="285750" indent="-285750">
              <a:lnSpc>
                <a:spcPct val="120000"/>
              </a:lnSpc>
              <a:buFont typeface="Arial"/>
              <a:buChar char="•"/>
            </a:pPr>
            <a:r>
              <a:rPr lang="ja-JP" altLang="en-US" dirty="0" smtClean="0"/>
              <a:t>たくましいことについては、中間的な意見を持っている。</a:t>
            </a:r>
            <a:endParaRPr lang="en-US" dirty="0"/>
          </a:p>
        </p:txBody>
      </p:sp>
    </p:spTree>
    <p:extLst>
      <p:ext uri="{BB962C8B-B14F-4D97-AF65-F5344CB8AC3E}">
        <p14:creationId xmlns:p14="http://schemas.microsoft.com/office/powerpoint/2010/main" val="27950570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smtClean="0"/>
              <a:t>男性が女性の</a:t>
            </a:r>
            <a:r>
              <a:rPr lang="ja-JP" altLang="en-US" sz="2400" dirty="0"/>
              <a:t>気</a:t>
            </a:r>
            <a:r>
              <a:rPr lang="ja-JP" altLang="en-US" sz="2400" dirty="0" smtClean="0"/>
              <a:t>をひく</a:t>
            </a:r>
            <a:r>
              <a:rPr lang="ja-JP" altLang="en-US" sz="2400" dirty="0"/>
              <a:t>際に、以下の</a:t>
            </a:r>
            <a:r>
              <a:rPr lang="ja-JP" altLang="en-US" sz="2400" u="sng" dirty="0"/>
              <a:t>身体的な特徴</a:t>
            </a:r>
            <a:r>
              <a:rPr lang="ja-JP" altLang="en-US" sz="2400" dirty="0"/>
              <a:t>が</a:t>
            </a:r>
            <a:r>
              <a:rPr lang="ja-JP" altLang="en-US" sz="2400" dirty="0" smtClean="0"/>
              <a:t>どのくら</a:t>
            </a:r>
            <a:r>
              <a:rPr lang="ja-JP" altLang="en-US" sz="2400" dirty="0"/>
              <a:t>い</a:t>
            </a:r>
            <a:r>
              <a:rPr lang="ja-JP" altLang="en-US" sz="2400" dirty="0" smtClean="0"/>
              <a:t>重要</a:t>
            </a:r>
            <a:r>
              <a:rPr lang="ja-JP" altLang="en-US" sz="2400" dirty="0"/>
              <a:t>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567727926"/>
              </p:ext>
            </p:extLst>
          </p:nvPr>
        </p:nvGraphicFramePr>
        <p:xfrm>
          <a:off x="0" y="1570048"/>
          <a:ext cx="3898290" cy="3776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15695672"/>
              </p:ext>
            </p:extLst>
          </p:nvPr>
        </p:nvGraphicFramePr>
        <p:xfrm>
          <a:off x="3735862" y="1570048"/>
          <a:ext cx="5408138" cy="377605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34231" y="5246892"/>
            <a:ext cx="8352569" cy="1708160"/>
          </a:xfrm>
          <a:prstGeom prst="rect">
            <a:avLst/>
          </a:prstGeom>
          <a:noFill/>
        </p:spPr>
        <p:txBody>
          <a:bodyPr wrap="square" rtlCol="0">
            <a:spAutoFit/>
          </a:bodyPr>
          <a:lstStyle/>
          <a:p>
            <a:pPr marL="285750" indent="-285750">
              <a:lnSpc>
                <a:spcPct val="150000"/>
              </a:lnSpc>
              <a:buFont typeface="Arial"/>
              <a:buChar char="•"/>
            </a:pPr>
            <a:r>
              <a:rPr lang="ja-JP" altLang="en-US" dirty="0" smtClean="0"/>
              <a:t>アメリカ人女性は、身体的な特徴について、どちらともいえない、もしくはあまり重要視していないという回答である。</a:t>
            </a:r>
            <a:endParaRPr lang="en-US" dirty="0" smtClean="0"/>
          </a:p>
          <a:p>
            <a:pPr marL="285750" indent="-285750">
              <a:lnSpc>
                <a:spcPct val="150000"/>
              </a:lnSpc>
              <a:buFont typeface="Arial"/>
              <a:buChar char="•"/>
            </a:pPr>
            <a:r>
              <a:rPr lang="ja-JP" altLang="en-US" dirty="0" smtClean="0"/>
              <a:t>日本人女性ははっきりと、</a:t>
            </a:r>
            <a:r>
              <a:rPr lang="ja-JP" altLang="en-US" u="sng" dirty="0" smtClean="0"/>
              <a:t>背が高い</a:t>
            </a:r>
            <a:r>
              <a:rPr lang="ja-JP" altLang="en-US" dirty="0" smtClean="0"/>
              <a:t>、</a:t>
            </a:r>
            <a:r>
              <a:rPr lang="ja-JP" altLang="en-US" u="sng" dirty="0" smtClean="0"/>
              <a:t>力強い</a:t>
            </a:r>
            <a:r>
              <a:rPr lang="ja-JP" altLang="en-US" dirty="0" smtClean="0"/>
              <a:t>、</a:t>
            </a:r>
            <a:r>
              <a:rPr lang="ja-JP" altLang="en-US" u="sng" dirty="0" smtClean="0"/>
              <a:t>たくましい</a:t>
            </a:r>
            <a:r>
              <a:rPr lang="ja-JP" altLang="en-US" dirty="0" smtClean="0"/>
              <a:t>、</a:t>
            </a:r>
            <a:r>
              <a:rPr lang="ja-JP" altLang="en-US" u="sng" dirty="0" smtClean="0"/>
              <a:t>肌がきれい</a:t>
            </a:r>
            <a:r>
              <a:rPr lang="ja-JP" altLang="en-US" dirty="0" smtClean="0"/>
              <a:t>なことは、魅力的であると考えている。</a:t>
            </a:r>
            <a:endParaRPr lang="en-US" dirty="0" smtClean="0"/>
          </a:p>
          <a:p>
            <a:pPr marL="285750" indent="-285750">
              <a:lnSpc>
                <a:spcPct val="150000"/>
              </a:lnSpc>
              <a:buFont typeface="Arial"/>
              <a:buChar char="•"/>
            </a:pPr>
            <a:r>
              <a:rPr lang="ja-JP" altLang="en-US" dirty="0" smtClean="0"/>
              <a:t>両文化ともに、ピアスや入れ墨はあまり</a:t>
            </a:r>
            <a:r>
              <a:rPr lang="ja-JP" altLang="en-US" dirty="0"/>
              <a:t>魅力的</a:t>
            </a:r>
            <a:r>
              <a:rPr lang="ja-JP" altLang="en-US" dirty="0" smtClean="0"/>
              <a:t>でないと思っている。</a:t>
            </a:r>
            <a:endParaRPr lang="en-US" dirty="0"/>
          </a:p>
        </p:txBody>
      </p:sp>
    </p:spTree>
    <p:extLst>
      <p:ext uri="{BB962C8B-B14F-4D97-AF65-F5344CB8AC3E}">
        <p14:creationId xmlns:p14="http://schemas.microsoft.com/office/powerpoint/2010/main" val="34406238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smtClean="0"/>
              <a:t>男性が女性の</a:t>
            </a:r>
            <a:r>
              <a:rPr lang="ja-JP" altLang="en-US" sz="2400" dirty="0"/>
              <a:t>気</a:t>
            </a:r>
            <a:r>
              <a:rPr lang="ja-JP" altLang="en-US" sz="2400" dirty="0" smtClean="0"/>
              <a:t>をひく</a:t>
            </a:r>
            <a:r>
              <a:rPr lang="ja-JP" altLang="en-US" sz="2400" dirty="0"/>
              <a:t>際に、以下の</a:t>
            </a:r>
            <a:r>
              <a:rPr lang="ja-JP" altLang="en-US" sz="2400" u="sng" dirty="0" smtClean="0"/>
              <a:t>ライフスタイルの</a:t>
            </a:r>
            <a:r>
              <a:rPr lang="ja-JP" altLang="en-US" sz="2400" u="sng" dirty="0"/>
              <a:t>特徴</a:t>
            </a:r>
            <a:r>
              <a:rPr lang="ja-JP" altLang="en-US" sz="2400" dirty="0"/>
              <a:t>が</a:t>
            </a:r>
            <a:r>
              <a:rPr lang="ja-JP" altLang="en-US" sz="2400" dirty="0" smtClean="0"/>
              <a:t>どのくら</a:t>
            </a:r>
            <a:r>
              <a:rPr lang="ja-JP" altLang="en-US" sz="2400" dirty="0"/>
              <a:t>い</a:t>
            </a:r>
            <a:r>
              <a:rPr lang="ja-JP" altLang="en-US" sz="2400" dirty="0" smtClean="0"/>
              <a:t>重要</a:t>
            </a:r>
            <a:r>
              <a:rPr lang="ja-JP" altLang="en-US" sz="2400" dirty="0"/>
              <a:t>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2946030651"/>
              </p:ext>
            </p:extLst>
          </p:nvPr>
        </p:nvGraphicFramePr>
        <p:xfrm>
          <a:off x="-1" y="1296754"/>
          <a:ext cx="4186941" cy="43180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4277443484"/>
              </p:ext>
            </p:extLst>
          </p:nvPr>
        </p:nvGraphicFramePr>
        <p:xfrm>
          <a:off x="4073778" y="1296754"/>
          <a:ext cx="5070221" cy="431804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1410" y="5447841"/>
            <a:ext cx="8879401" cy="1107996"/>
          </a:xfrm>
          <a:prstGeom prst="rect">
            <a:avLst/>
          </a:prstGeom>
          <a:noFill/>
        </p:spPr>
        <p:txBody>
          <a:bodyPr wrap="square" rtlCol="0">
            <a:spAutoFit/>
          </a:bodyPr>
          <a:lstStyle/>
          <a:p>
            <a:pPr marL="285750" indent="-285750">
              <a:lnSpc>
                <a:spcPct val="150000"/>
              </a:lnSpc>
              <a:buFont typeface="Arial"/>
              <a:buChar char="•"/>
            </a:pPr>
            <a:r>
              <a:rPr lang="ja-JP" altLang="en-US" dirty="0" smtClean="0"/>
              <a:t>アメリカ人女性、日本人女性ともに、男性が</a:t>
            </a:r>
            <a:r>
              <a:rPr lang="ja-JP" altLang="en-US" u="sng" dirty="0" smtClean="0"/>
              <a:t>健康的な食事</a:t>
            </a:r>
            <a:r>
              <a:rPr lang="ja-JP" altLang="en-US" dirty="0" smtClean="0"/>
              <a:t>をしているこ</a:t>
            </a:r>
            <a:r>
              <a:rPr lang="ja-JP" altLang="en-US" dirty="0"/>
              <a:t>と</a:t>
            </a:r>
            <a:r>
              <a:rPr lang="ja-JP" altLang="en-US" dirty="0" smtClean="0"/>
              <a:t>、</a:t>
            </a:r>
            <a:r>
              <a:rPr lang="ja-JP" altLang="en-US" u="sng" dirty="0" smtClean="0"/>
              <a:t>料理や家事</a:t>
            </a:r>
            <a:r>
              <a:rPr lang="ja-JP" altLang="en-US" dirty="0" smtClean="0"/>
              <a:t>が出来ることは</a:t>
            </a:r>
            <a:r>
              <a:rPr lang="ja-JP" altLang="en-US" b="1" dirty="0" smtClean="0"/>
              <a:t>重要である</a:t>
            </a:r>
            <a:r>
              <a:rPr lang="ja-JP" altLang="en-US" dirty="0" smtClean="0"/>
              <a:t>と考えている。</a:t>
            </a:r>
            <a:endParaRPr lang="en-US" altLang="ja-JP" dirty="0" smtClean="0"/>
          </a:p>
          <a:p>
            <a:pPr marL="285750" indent="-285750">
              <a:lnSpc>
                <a:spcPct val="150000"/>
              </a:lnSpc>
              <a:buFont typeface="Arial"/>
              <a:buChar char="•"/>
            </a:pPr>
            <a:r>
              <a:rPr lang="ja-JP" altLang="en-US" dirty="0" smtClean="0"/>
              <a:t>日本人女性は、男性が</a:t>
            </a:r>
            <a:r>
              <a:rPr lang="ja-JP" altLang="en-US" u="sng" dirty="0"/>
              <a:t>運動</a:t>
            </a:r>
            <a:r>
              <a:rPr lang="ja-JP" altLang="en-US" dirty="0" smtClean="0"/>
              <a:t>をすること、</a:t>
            </a:r>
            <a:r>
              <a:rPr lang="ja-JP" altLang="en-US" u="sng" dirty="0" smtClean="0"/>
              <a:t>おしゃれな服装や髪形</a:t>
            </a:r>
            <a:r>
              <a:rPr lang="ja-JP" altLang="en-US" dirty="0" smtClean="0"/>
              <a:t>をしていることは、重要だと思っている</a:t>
            </a:r>
            <a:r>
              <a:rPr lang="ja-JP" altLang="en-US" sz="1600" dirty="0" smtClean="0"/>
              <a:t>。</a:t>
            </a:r>
            <a:endParaRPr lang="en-US" sz="1600" dirty="0"/>
          </a:p>
        </p:txBody>
      </p:sp>
      <p:sp>
        <p:nvSpPr>
          <p:cNvPr id="8" name="Right Arrow 7"/>
          <p:cNvSpPr/>
          <p:nvPr/>
        </p:nvSpPr>
        <p:spPr>
          <a:xfrm>
            <a:off x="5986726" y="3928824"/>
            <a:ext cx="189397" cy="16709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5600364" y="3293851"/>
            <a:ext cx="189397" cy="16709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5229135" y="3030515"/>
            <a:ext cx="189397" cy="16709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1905534" y="2506941"/>
            <a:ext cx="189397" cy="16709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1534305" y="2423391"/>
            <a:ext cx="189397" cy="16709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1140795" y="2211732"/>
            <a:ext cx="189397" cy="16709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3266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smtClean="0"/>
              <a:t>男性が女性の</a:t>
            </a:r>
            <a:r>
              <a:rPr lang="ja-JP" altLang="en-US" sz="2400" dirty="0"/>
              <a:t>気</a:t>
            </a:r>
            <a:r>
              <a:rPr lang="ja-JP" altLang="en-US" sz="2400" dirty="0" smtClean="0"/>
              <a:t>をひく</a:t>
            </a:r>
            <a:r>
              <a:rPr lang="ja-JP" altLang="en-US" sz="2400" dirty="0"/>
              <a:t>際に、以下</a:t>
            </a:r>
            <a:r>
              <a:rPr lang="ja-JP" altLang="en-US" sz="2400" dirty="0" smtClean="0"/>
              <a:t>の</a:t>
            </a:r>
            <a:r>
              <a:rPr lang="ja-JP" altLang="en-US" sz="2400" u="sng" dirty="0"/>
              <a:t>性格</a:t>
            </a:r>
            <a:r>
              <a:rPr lang="ja-JP" altLang="en-US" sz="2400" u="sng" dirty="0" smtClean="0"/>
              <a:t>的</a:t>
            </a:r>
            <a:r>
              <a:rPr lang="ja-JP" altLang="en-US" sz="2400" u="sng" dirty="0"/>
              <a:t>な特徴</a:t>
            </a:r>
            <a:r>
              <a:rPr lang="ja-JP" altLang="en-US" sz="2400" dirty="0"/>
              <a:t>が</a:t>
            </a:r>
            <a:r>
              <a:rPr lang="ja-JP" altLang="en-US" sz="2400" dirty="0" smtClean="0"/>
              <a:t>どのくら</a:t>
            </a:r>
            <a:r>
              <a:rPr lang="ja-JP" altLang="en-US" sz="2400" dirty="0"/>
              <a:t>い</a:t>
            </a:r>
            <a:r>
              <a:rPr lang="ja-JP" altLang="en-US" sz="2400" dirty="0" smtClean="0"/>
              <a:t>重要</a:t>
            </a:r>
            <a:r>
              <a:rPr lang="ja-JP" altLang="en-US" sz="2400" dirty="0"/>
              <a:t>であるか評価してください。</a:t>
            </a:r>
            <a:endParaRPr lang="en-US" sz="1800" dirty="0"/>
          </a:p>
        </p:txBody>
      </p:sp>
      <p:graphicFrame>
        <p:nvGraphicFramePr>
          <p:cNvPr id="3" name="Chart 2"/>
          <p:cNvGraphicFramePr>
            <a:graphicFrameLocks/>
          </p:cNvGraphicFramePr>
          <p:nvPr>
            <p:extLst>
              <p:ext uri="{D42A27DB-BD31-4B8C-83A1-F6EECF244321}">
                <p14:modId xmlns:p14="http://schemas.microsoft.com/office/powerpoint/2010/main" val="2069551239"/>
              </p:ext>
            </p:extLst>
          </p:nvPr>
        </p:nvGraphicFramePr>
        <p:xfrm>
          <a:off x="0" y="1194839"/>
          <a:ext cx="3872606" cy="4670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919502436"/>
              </p:ext>
            </p:extLst>
          </p:nvPr>
        </p:nvGraphicFramePr>
        <p:xfrm>
          <a:off x="3872605" y="1194838"/>
          <a:ext cx="5271395" cy="4670139"/>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flipV="1">
            <a:off x="2740693" y="4556218"/>
            <a:ext cx="657321" cy="65725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787068" y="4556218"/>
            <a:ext cx="657321" cy="65725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069169" y="4576950"/>
            <a:ext cx="1173800" cy="11712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555" y="4576950"/>
            <a:ext cx="1173800" cy="11712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5555" y="5656133"/>
            <a:ext cx="8601245" cy="932563"/>
          </a:xfrm>
          <a:prstGeom prst="rect">
            <a:avLst/>
          </a:prstGeom>
          <a:noFill/>
        </p:spPr>
        <p:txBody>
          <a:bodyPr wrap="square" rtlCol="0">
            <a:spAutoFit/>
          </a:bodyPr>
          <a:lstStyle/>
          <a:p>
            <a:pPr marL="285750" indent="-285750">
              <a:lnSpc>
                <a:spcPct val="130000"/>
              </a:lnSpc>
              <a:buFont typeface="Arial"/>
              <a:buChar char="•"/>
            </a:pPr>
            <a:r>
              <a:rPr lang="ja-JP" altLang="en-US" dirty="0"/>
              <a:t>アメリカも日本</a:t>
            </a:r>
            <a:r>
              <a:rPr lang="ja-JP" altLang="en-US" dirty="0" smtClean="0"/>
              <a:t>も共に、性格的な特徴は異性の関心を引く際にとても重要であると思っている。</a:t>
            </a:r>
            <a:endParaRPr lang="en-US" altLang="ja-JP" dirty="0" smtClean="0"/>
          </a:p>
          <a:p>
            <a:pPr marL="285750" indent="-285750">
              <a:lnSpc>
                <a:spcPct val="130000"/>
              </a:lnSpc>
              <a:buFont typeface="Arial"/>
              <a:buChar char="•"/>
            </a:pPr>
            <a:r>
              <a:rPr lang="ja-JP" altLang="en-US" dirty="0" smtClean="0"/>
              <a:t>アメリカ人女性は、日本人女性よりも、笑いのセンスを持っていることは重要であると考えている。</a:t>
            </a:r>
            <a:endParaRPr lang="en-US" dirty="0" smtClean="0"/>
          </a:p>
          <a:p>
            <a:pPr marL="285750" indent="-285750">
              <a:lnSpc>
                <a:spcPct val="130000"/>
              </a:lnSpc>
              <a:buFont typeface="Arial"/>
              <a:buChar char="•"/>
            </a:pPr>
            <a:r>
              <a:rPr lang="ja-JP" altLang="en-US" dirty="0" smtClean="0"/>
              <a:t>日本人女性は、アメリカ人女性よりも、家族との関係が良いことは大事であると思っている。</a:t>
            </a:r>
            <a:endParaRPr lang="en-US" dirty="0"/>
          </a:p>
        </p:txBody>
      </p:sp>
      <p:cxnSp>
        <p:nvCxnSpPr>
          <p:cNvPr id="14" name="Straight Connector 13"/>
          <p:cNvCxnSpPr/>
          <p:nvPr/>
        </p:nvCxnSpPr>
        <p:spPr>
          <a:xfrm>
            <a:off x="3706435" y="6535564"/>
            <a:ext cx="19274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598809" y="6237210"/>
            <a:ext cx="130707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8917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a:t>
            </a:r>
            <a:r>
              <a:rPr lang="ja-JP" altLang="en-US" dirty="0"/>
              <a:t>質問</a:t>
            </a:r>
            <a:endParaRPr lang="en" dirty="0"/>
          </a:p>
        </p:txBody>
      </p:sp>
      <p:sp>
        <p:nvSpPr>
          <p:cNvPr id="53" name="Shape 5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a:lnSpc>
                <a:spcPct val="115000"/>
              </a:lnSpc>
              <a:spcBef>
                <a:spcPts val="0"/>
              </a:spcBef>
              <a:buFont typeface="Arial"/>
              <a:buAutoNum type="arabicPeriod"/>
            </a:pPr>
            <a:r>
              <a:rPr lang="ja-JP" altLang="en-US" sz="2400" dirty="0">
                <a:solidFill>
                  <a:srgbClr val="000000"/>
                </a:solidFill>
              </a:rPr>
              <a:t>日本とアメリカで、男性が女性の気をひくためにどこに気を配るか。</a:t>
            </a:r>
            <a:endParaRPr lang="en" altLang="ja-JP" sz="2400" dirty="0">
              <a:solidFill>
                <a:srgbClr val="000000"/>
              </a:solidFill>
            </a:endParaRPr>
          </a:p>
          <a:p>
            <a:pPr marL="457200" indent="-381000">
              <a:lnSpc>
                <a:spcPct val="115000"/>
              </a:lnSpc>
              <a:spcBef>
                <a:spcPts val="0"/>
              </a:spcBef>
              <a:buFont typeface="Arial"/>
              <a:buAutoNum type="arabicPeriod"/>
            </a:pPr>
            <a:r>
              <a:rPr lang="ja-JP" altLang="en-US" sz="2400" dirty="0" smtClean="0">
                <a:solidFill>
                  <a:srgbClr val="000000"/>
                </a:solidFill>
              </a:rPr>
              <a:t>日本とアメリカで、女性は男性のどこに最も惹かれるのか。</a:t>
            </a:r>
            <a:endParaRPr lang="en-US" sz="2400" dirty="0" smtClean="0">
              <a:solidFill>
                <a:srgbClr val="000000"/>
              </a:solidFill>
            </a:endParaRPr>
          </a:p>
          <a:p>
            <a:pPr marL="457200" lvl="0" indent="-381000" rtl="0">
              <a:lnSpc>
                <a:spcPct val="115000"/>
              </a:lnSpc>
              <a:spcBef>
                <a:spcPts val="0"/>
              </a:spcBef>
              <a:buClr>
                <a:schemeClr val="dk1"/>
              </a:buClr>
              <a:buSzPct val="100000"/>
              <a:buFont typeface="Arial"/>
              <a:buAutoNum type="arabicPeriod"/>
            </a:pPr>
            <a:r>
              <a:rPr lang="ja-JP" altLang="en-US" sz="2400" dirty="0" smtClean="0">
                <a:solidFill>
                  <a:srgbClr val="000000"/>
                </a:solidFill>
              </a:rPr>
              <a:t>日本とアメリカで、男性の魅力に対する認識が女性の魅力に対する認識とどのように相違しているか。</a:t>
            </a:r>
            <a:endParaRPr lang="en" sz="2400" dirty="0">
              <a:solidFill>
                <a:srgbClr val="000000"/>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400" dirty="0"/>
              <a:t/>
            </a:r>
            <a:br>
              <a:rPr lang="en-US" altLang="ja-JP" sz="2400" dirty="0"/>
            </a:br>
            <a:r>
              <a:rPr lang="ja-JP" altLang="en-US" sz="2400" dirty="0" smtClean="0"/>
              <a:t>男性が女性の</a:t>
            </a:r>
            <a:r>
              <a:rPr lang="ja-JP" altLang="en-US" sz="2400" dirty="0"/>
              <a:t>気</a:t>
            </a:r>
            <a:r>
              <a:rPr lang="ja-JP" altLang="en-US" sz="2400" dirty="0" smtClean="0"/>
              <a:t>をひく</a:t>
            </a:r>
            <a:r>
              <a:rPr lang="ja-JP" altLang="en-US" sz="2400" dirty="0"/>
              <a:t>際に、以下</a:t>
            </a:r>
            <a:r>
              <a:rPr lang="ja-JP" altLang="en-US" sz="2400" dirty="0" smtClean="0"/>
              <a:t>の</a:t>
            </a:r>
            <a:r>
              <a:rPr lang="ja-JP" altLang="en-US" sz="2400" u="sng" dirty="0" smtClean="0"/>
              <a:t>経歴に</a:t>
            </a:r>
            <a:r>
              <a:rPr lang="ja-JP" altLang="en-US" sz="2400" u="sng" dirty="0"/>
              <a:t>関</a:t>
            </a:r>
            <a:r>
              <a:rPr lang="ja-JP" altLang="en-US" sz="2400" u="sng" dirty="0" smtClean="0"/>
              <a:t>する特徴</a:t>
            </a:r>
            <a:r>
              <a:rPr lang="ja-JP" altLang="en-US" sz="2400" dirty="0"/>
              <a:t>が</a:t>
            </a:r>
            <a:r>
              <a:rPr lang="ja-JP" altLang="en-US" sz="2400" dirty="0" smtClean="0"/>
              <a:t>どのくら</a:t>
            </a:r>
            <a:r>
              <a:rPr lang="ja-JP" altLang="en-US" sz="2400" dirty="0"/>
              <a:t>い</a:t>
            </a:r>
            <a:r>
              <a:rPr lang="ja-JP" altLang="en-US" sz="2400" dirty="0" smtClean="0"/>
              <a:t>重要</a:t>
            </a:r>
            <a:r>
              <a:rPr lang="ja-JP" altLang="en-US" sz="2400" dirty="0"/>
              <a:t>であるか評価してください。</a:t>
            </a:r>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1611105219"/>
              </p:ext>
            </p:extLst>
          </p:nvPr>
        </p:nvGraphicFramePr>
        <p:xfrm>
          <a:off x="-1" y="1516681"/>
          <a:ext cx="3847459" cy="3701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464183959"/>
              </p:ext>
            </p:extLst>
          </p:nvPr>
        </p:nvGraphicFramePr>
        <p:xfrm>
          <a:off x="3847459" y="1516682"/>
          <a:ext cx="5296542" cy="3701874"/>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Arrow 2"/>
          <p:cNvSpPr/>
          <p:nvPr/>
        </p:nvSpPr>
        <p:spPr>
          <a:xfrm>
            <a:off x="4968899" y="3152592"/>
            <a:ext cx="323090" cy="245078"/>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2670273" y="3988548"/>
            <a:ext cx="323090" cy="245078"/>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5797328" y="3438670"/>
            <a:ext cx="323090" cy="245078"/>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6607048" y="3854869"/>
            <a:ext cx="323090" cy="245078"/>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295655" y="2142883"/>
            <a:ext cx="323090" cy="24507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1893974" y="2298842"/>
            <a:ext cx="323090" cy="24507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1099387" y="2298842"/>
            <a:ext cx="323090" cy="24507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4148455" y="2198583"/>
            <a:ext cx="323090" cy="24507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1410" y="5218556"/>
            <a:ext cx="8575390" cy="1268039"/>
          </a:xfrm>
          <a:prstGeom prst="rect">
            <a:avLst/>
          </a:prstGeom>
          <a:noFill/>
        </p:spPr>
        <p:txBody>
          <a:bodyPr wrap="square" rtlCol="0">
            <a:spAutoFit/>
          </a:bodyPr>
          <a:lstStyle/>
          <a:p>
            <a:pPr marL="285750" indent="-285750">
              <a:lnSpc>
                <a:spcPct val="130000"/>
              </a:lnSpc>
              <a:buFont typeface="Arial"/>
              <a:buChar char="•"/>
            </a:pPr>
            <a:r>
              <a:rPr lang="ja-JP" altLang="en-US" sz="1600" dirty="0" smtClean="0"/>
              <a:t>アメリカ人女性は、男性に</a:t>
            </a:r>
            <a:r>
              <a:rPr lang="ja-JP" altLang="en-US" sz="1600" u="sng" dirty="0" smtClean="0"/>
              <a:t>高学歴</a:t>
            </a:r>
            <a:r>
              <a:rPr lang="ja-JP" altLang="en-US" sz="1600" dirty="0" smtClean="0"/>
              <a:t>であることを求めている</a:t>
            </a:r>
            <a:r>
              <a:rPr lang="ja-JP" altLang="en-US" sz="1600" dirty="0"/>
              <a:t>が</a:t>
            </a:r>
            <a:r>
              <a:rPr lang="ja-JP" altLang="en-US" sz="1600" dirty="0" smtClean="0"/>
              <a:t>、経歴自体はあまり重要視していない。</a:t>
            </a:r>
            <a:endParaRPr lang="en-US" sz="1600" dirty="0" smtClean="0"/>
          </a:p>
          <a:p>
            <a:pPr marL="285750" indent="-285750">
              <a:lnSpc>
                <a:spcPct val="130000"/>
              </a:lnSpc>
              <a:buFont typeface="Arial"/>
              <a:buChar char="•"/>
            </a:pPr>
            <a:r>
              <a:rPr lang="ja-JP" altLang="en-US" sz="1600" dirty="0" smtClean="0"/>
              <a:t>日本人女性は、</a:t>
            </a:r>
            <a:r>
              <a:rPr lang="ja-JP" altLang="en-US" sz="1600" u="sng" dirty="0" smtClean="0"/>
              <a:t>収入</a:t>
            </a:r>
            <a:r>
              <a:rPr lang="ja-JP" altLang="en-US" sz="1600" dirty="0" smtClean="0"/>
              <a:t>、</a:t>
            </a:r>
            <a:r>
              <a:rPr lang="ja-JP" altLang="en-US" sz="1600" u="sng" dirty="0" smtClean="0"/>
              <a:t>社会地位</a:t>
            </a:r>
            <a:r>
              <a:rPr lang="ja-JP" altLang="en-US" sz="1600" dirty="0" smtClean="0"/>
              <a:t>、</a:t>
            </a:r>
            <a:r>
              <a:rPr lang="ja-JP" altLang="en-US" sz="1600" u="sng" dirty="0" smtClean="0"/>
              <a:t>教育</a:t>
            </a:r>
            <a:r>
              <a:rPr lang="ja-JP" altLang="en-US" sz="1600" dirty="0" smtClean="0"/>
              <a:t>に関する経歴を重視している。</a:t>
            </a:r>
            <a:endParaRPr lang="en-US" sz="1600" dirty="0" smtClean="0"/>
          </a:p>
          <a:p>
            <a:endParaRPr lang="en-US" dirty="0"/>
          </a:p>
        </p:txBody>
      </p:sp>
    </p:spTree>
    <p:extLst>
      <p:ext uri="{BB962C8B-B14F-4D97-AF65-F5344CB8AC3E}">
        <p14:creationId xmlns:p14="http://schemas.microsoft.com/office/powerpoint/2010/main" val="13431072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研究課題 </a:t>
            </a:r>
            <a:r>
              <a:rPr lang="en" dirty="0" smtClean="0"/>
              <a:t>2</a:t>
            </a:r>
            <a:r>
              <a:rPr lang="en" dirty="0"/>
              <a:t>: </a:t>
            </a:r>
            <a:r>
              <a:rPr lang="ja-JP" altLang="en-US" dirty="0"/>
              <a:t>結果</a:t>
            </a:r>
            <a:endParaRPr lang="en" dirty="0"/>
          </a:p>
        </p:txBody>
      </p:sp>
      <p:sp>
        <p:nvSpPr>
          <p:cNvPr id="187" name="Shape 18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647700" indent="-457200">
              <a:buFont typeface="Arial"/>
              <a:buChar char="•"/>
            </a:pPr>
            <a:r>
              <a:rPr lang="ja-JP" altLang="en-US" dirty="0" smtClean="0"/>
              <a:t>アメリカ人女性は、男性が女性の気をひく際、性格的な特徴が重要であると考えているのに対し、日本人女性は、身体的特徴、ライフスタイル、また社会・経済的な経歴に関わる特徴をより重要視している。</a:t>
            </a:r>
            <a:endParaRPr lang="en-US" dirty="0" smtClean="0"/>
          </a:p>
          <a:p>
            <a:pPr marL="647700" indent="-457200">
              <a:buFont typeface="Arial"/>
              <a:buChar char="•"/>
            </a:pPr>
            <a:r>
              <a:rPr lang="ja-JP" altLang="en-US" dirty="0" smtClean="0"/>
              <a:t>日本人女性は、男性に家族と良い関係を築く能力を持っていることを望んでいる。一方、アメリカ人女性は、男性に強く自立した性格を持つことを期待している。</a:t>
            </a: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研究</a:t>
            </a:r>
            <a:r>
              <a:rPr lang="ja-JP" altLang="en-US" dirty="0"/>
              <a:t>質問</a:t>
            </a:r>
            <a:r>
              <a:rPr lang="en" dirty="0" smtClean="0"/>
              <a:t> </a:t>
            </a:r>
            <a:r>
              <a:rPr lang="en" dirty="0"/>
              <a:t>3</a:t>
            </a:r>
          </a:p>
        </p:txBody>
      </p:sp>
      <p:sp>
        <p:nvSpPr>
          <p:cNvPr id="193" name="Shape 193"/>
          <p:cNvSpPr txBox="1">
            <a:spLocks noGrp="1"/>
          </p:cNvSpPr>
          <p:nvPr>
            <p:ph type="body" idx="1"/>
          </p:nvPr>
        </p:nvSpPr>
        <p:spPr>
          <a:xfrm>
            <a:off x="457200" y="1600200"/>
            <a:ext cx="8229600" cy="4967700"/>
          </a:xfrm>
          <a:prstGeom prst="rect">
            <a:avLst/>
          </a:prstGeom>
        </p:spPr>
        <p:txBody>
          <a:bodyPr lIns="91425" tIns="91425" rIns="91425" bIns="91425" anchor="ctr" anchorCtr="0">
            <a:noAutofit/>
          </a:bodyPr>
          <a:lstStyle/>
          <a:p>
            <a:pPr marL="76200" lvl="0" indent="0">
              <a:lnSpc>
                <a:spcPct val="115000"/>
              </a:lnSpc>
              <a:spcBef>
                <a:spcPts val="0"/>
              </a:spcBef>
            </a:pPr>
            <a:r>
              <a:rPr lang="ja-JP" altLang="en-US" sz="3200" dirty="0">
                <a:solidFill>
                  <a:srgbClr val="000000"/>
                </a:solidFill>
              </a:rPr>
              <a:t>日本とアメリカで、男性の魅力に対する認識が女性の魅力に対する認識とどのように相違している</a:t>
            </a:r>
            <a:r>
              <a:rPr lang="ja-JP" altLang="en-US" sz="3200" dirty="0" smtClean="0">
                <a:solidFill>
                  <a:srgbClr val="000000"/>
                </a:solidFill>
              </a:rPr>
              <a:t>か。</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06710"/>
          </a:xfrm>
          <a:prstGeom prst="rect">
            <a:avLst/>
          </a:prstGeom>
        </p:spPr>
        <p:txBody>
          <a:bodyPr lIns="91425" tIns="91425" rIns="91425" bIns="91425" anchor="b" anchorCtr="0">
            <a:noAutofit/>
          </a:bodyPr>
          <a:lstStyle/>
          <a:p>
            <a:r>
              <a:rPr lang="en-US" dirty="0" smtClean="0"/>
              <a:t/>
            </a:r>
            <a:br>
              <a:rPr lang="en-US" dirty="0" smtClean="0"/>
            </a:br>
            <a:r>
              <a:rPr lang="ja-JP" altLang="en-US" sz="2800" dirty="0" smtClean="0"/>
              <a:t>どのように男性と女性の魅力に対する認識が一致するのか。</a:t>
            </a:r>
            <a:endParaRPr lang="en" sz="2800" dirty="0">
              <a:solidFill>
                <a:srgbClr val="FFFFFF"/>
              </a:solidFill>
            </a:endParaRPr>
          </a:p>
        </p:txBody>
      </p:sp>
      <p:sp>
        <p:nvSpPr>
          <p:cNvPr id="2" name="TextBox 1"/>
          <p:cNvSpPr txBox="1"/>
          <p:nvPr/>
        </p:nvSpPr>
        <p:spPr>
          <a:xfrm>
            <a:off x="1483660" y="1873650"/>
            <a:ext cx="184666" cy="307777"/>
          </a:xfrm>
          <a:prstGeom prst="rect">
            <a:avLst/>
          </a:prstGeom>
          <a:noFill/>
        </p:spPr>
        <p:txBody>
          <a:bodyPr wrap="none" rtlCol="0">
            <a:spAutoFit/>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47923478"/>
              </p:ext>
            </p:extLst>
          </p:nvPr>
        </p:nvGraphicFramePr>
        <p:xfrm>
          <a:off x="111411" y="1633387"/>
          <a:ext cx="8923965" cy="5158236"/>
        </p:xfrm>
        <a:graphic>
          <a:graphicData uri="http://schemas.openxmlformats.org/drawingml/2006/table">
            <a:tbl>
              <a:tblPr firstRow="1" bandRow="1">
                <a:tableStyleId>{F99E325A-DF85-4679-90F1-2DCBBCB6AEB1}</a:tableStyleId>
              </a:tblPr>
              <a:tblGrid>
                <a:gridCol w="1426051"/>
                <a:gridCol w="3553989"/>
                <a:gridCol w="3943925"/>
              </a:tblGrid>
              <a:tr h="450549">
                <a:tc>
                  <a:txBody>
                    <a:bodyPr/>
                    <a:lstStyle/>
                    <a:p>
                      <a:r>
                        <a:rPr lang="ja-JP" altLang="en-US" sz="1800" dirty="0" smtClean="0"/>
                        <a:t>特徴</a:t>
                      </a:r>
                      <a:endParaRPr lang="en-US" sz="1800" dirty="0"/>
                    </a:p>
                  </a:txBody>
                  <a:tcPr/>
                </a:tc>
                <a:tc>
                  <a:txBody>
                    <a:bodyPr/>
                    <a:lstStyle/>
                    <a:p>
                      <a:r>
                        <a:rPr lang="ja-JP" altLang="en-US" sz="2000" dirty="0" smtClean="0"/>
                        <a:t>アメリカ人男性</a:t>
                      </a:r>
                      <a:endParaRPr lang="en-US" sz="2000" dirty="0"/>
                    </a:p>
                  </a:txBody>
                  <a:tcPr/>
                </a:tc>
                <a:tc>
                  <a:txBody>
                    <a:bodyPr/>
                    <a:lstStyle/>
                    <a:p>
                      <a:r>
                        <a:rPr lang="ja-JP" altLang="en-US" sz="2000" dirty="0" smtClean="0"/>
                        <a:t>アメリカ人女性</a:t>
                      </a:r>
                      <a:endParaRPr lang="en-US" sz="2000" dirty="0"/>
                    </a:p>
                  </a:txBody>
                  <a:tcPr/>
                </a:tc>
              </a:tr>
              <a:tr h="1168914">
                <a:tc>
                  <a:txBody>
                    <a:bodyPr/>
                    <a:lstStyle/>
                    <a:p>
                      <a:r>
                        <a:rPr lang="ja-JP" altLang="en-US" sz="1800" dirty="0" smtClean="0"/>
                        <a:t>身体</a:t>
                      </a:r>
                      <a:endParaRPr lang="en-US" sz="1800" dirty="0"/>
                    </a:p>
                  </a:txBody>
                  <a:tcPr/>
                </a:tc>
                <a:tc>
                  <a:txBody>
                    <a:bodyPr/>
                    <a:lstStyle/>
                    <a:p>
                      <a:r>
                        <a:rPr lang="en-US" dirty="0" smtClean="0"/>
                        <a:t>1. </a:t>
                      </a:r>
                      <a:r>
                        <a:rPr lang="ja-JP" altLang="en-US" dirty="0" smtClean="0"/>
                        <a:t>背が高い</a:t>
                      </a:r>
                      <a:endParaRPr lang="en-US" dirty="0" smtClean="0"/>
                    </a:p>
                    <a:p>
                      <a:r>
                        <a:rPr lang="en-US" dirty="0" smtClean="0"/>
                        <a:t>2. </a:t>
                      </a:r>
                      <a:r>
                        <a:rPr lang="ja-JP" altLang="en-US" dirty="0" smtClean="0"/>
                        <a:t>力強い</a:t>
                      </a:r>
                      <a:endParaRPr lang="en-US" dirty="0" smtClean="0"/>
                    </a:p>
                    <a:p>
                      <a:r>
                        <a:rPr lang="en-US" dirty="0" smtClean="0"/>
                        <a:t>3. </a:t>
                      </a:r>
                      <a:r>
                        <a:rPr lang="ja-JP" altLang="en-US" dirty="0" smtClean="0"/>
                        <a:t>きれいな肌</a:t>
                      </a:r>
                      <a:endParaRPr lang="en-US" dirty="0" smtClean="0"/>
                    </a:p>
                    <a:p>
                      <a:r>
                        <a:rPr lang="en-US" dirty="0" smtClean="0"/>
                        <a:t>4. </a:t>
                      </a:r>
                      <a:r>
                        <a:rPr lang="ja-JP" altLang="en-US" dirty="0" smtClean="0"/>
                        <a:t>細い</a:t>
                      </a:r>
                      <a:r>
                        <a:rPr lang="en-US" dirty="0" smtClean="0"/>
                        <a:t> </a:t>
                      </a:r>
                    </a:p>
                    <a:p>
                      <a:r>
                        <a:rPr lang="en-US" dirty="0" smtClean="0"/>
                        <a:t>5. </a:t>
                      </a:r>
                      <a:r>
                        <a:rPr lang="ja-JP" altLang="en-US" dirty="0" smtClean="0">
                          <a:solidFill>
                            <a:srgbClr val="FF0000"/>
                          </a:solidFill>
                        </a:rPr>
                        <a:t>たくましい</a:t>
                      </a:r>
                      <a:endParaRPr lang="en-US" dirty="0" smtClean="0">
                        <a:solidFill>
                          <a:srgbClr val="FF0000"/>
                        </a:solidFill>
                      </a:endParaRPr>
                    </a:p>
                  </a:txBody>
                  <a:tcPr/>
                </a:tc>
                <a:tc>
                  <a:txBody>
                    <a:bodyPr/>
                    <a:lstStyle/>
                    <a:p>
                      <a:r>
                        <a:rPr lang="en-US" dirty="0" smtClean="0"/>
                        <a:t>1. </a:t>
                      </a:r>
                      <a:r>
                        <a:rPr lang="ja-JP" altLang="en-US" dirty="0" smtClean="0"/>
                        <a:t>きれいな肌</a:t>
                      </a:r>
                      <a:endParaRPr lang="en-US" dirty="0" smtClean="0"/>
                    </a:p>
                    <a:p>
                      <a:r>
                        <a:rPr lang="en-US" dirty="0" smtClean="0"/>
                        <a:t>2. </a:t>
                      </a:r>
                      <a:r>
                        <a:rPr lang="ja-JP" altLang="en-US" dirty="0" smtClean="0"/>
                        <a:t>背が高い</a:t>
                      </a:r>
                      <a:endParaRPr lang="en-US" dirty="0" smtClean="0"/>
                    </a:p>
                    <a:p>
                      <a:r>
                        <a:rPr lang="en-US" dirty="0" smtClean="0"/>
                        <a:t>3. </a:t>
                      </a:r>
                      <a:r>
                        <a:rPr lang="ja-JP" altLang="en-US" dirty="0" smtClean="0"/>
                        <a:t>細い</a:t>
                      </a:r>
                      <a:endParaRPr lang="en-US" dirty="0" smtClean="0"/>
                    </a:p>
                    <a:p>
                      <a:r>
                        <a:rPr lang="en-US" dirty="0" smtClean="0"/>
                        <a:t>4. </a:t>
                      </a:r>
                      <a:r>
                        <a:rPr lang="ja-JP" altLang="en-US" dirty="0" smtClean="0">
                          <a:solidFill>
                            <a:srgbClr val="FF0000"/>
                          </a:solidFill>
                        </a:rPr>
                        <a:t>髭が生えている</a:t>
                      </a:r>
                      <a:endParaRPr lang="en-US" dirty="0" smtClean="0">
                        <a:solidFill>
                          <a:srgbClr val="FF0000"/>
                        </a:solidFill>
                      </a:endParaRPr>
                    </a:p>
                    <a:p>
                      <a:r>
                        <a:rPr lang="en-US" dirty="0" smtClean="0"/>
                        <a:t>5. </a:t>
                      </a:r>
                      <a:r>
                        <a:rPr lang="ja-JP" altLang="en-US" dirty="0" smtClean="0"/>
                        <a:t>力強い</a:t>
                      </a:r>
                      <a:r>
                        <a:rPr lang="en-US" dirty="0" smtClean="0"/>
                        <a:t>l</a:t>
                      </a:r>
                    </a:p>
                  </a:txBody>
                  <a:tcPr/>
                </a:tc>
              </a:tr>
              <a:tr h="1179591">
                <a:tc>
                  <a:txBody>
                    <a:bodyPr/>
                    <a:lstStyle/>
                    <a:p>
                      <a:r>
                        <a:rPr lang="ja-JP" altLang="en-US" sz="1800" dirty="0" smtClean="0"/>
                        <a:t>ライフスタイル</a:t>
                      </a:r>
                      <a:endParaRPr lang="en-US" sz="1800" dirty="0"/>
                    </a:p>
                  </a:txBody>
                  <a:tcPr/>
                </a:tc>
                <a:tc>
                  <a:txBody>
                    <a:bodyPr/>
                    <a:lstStyle/>
                    <a:p>
                      <a:r>
                        <a:rPr lang="en-US" dirty="0" smtClean="0"/>
                        <a:t>1. </a:t>
                      </a:r>
                      <a:r>
                        <a:rPr lang="ja-JP" altLang="en-US" dirty="0" smtClean="0"/>
                        <a:t>健康的な食事</a:t>
                      </a:r>
                      <a:endParaRPr lang="en-US" dirty="0" smtClean="0"/>
                    </a:p>
                    <a:p>
                      <a:r>
                        <a:rPr lang="en-US" dirty="0" smtClean="0"/>
                        <a:t>2. </a:t>
                      </a:r>
                      <a:r>
                        <a:rPr lang="ja-JP" altLang="en-US" dirty="0" smtClean="0">
                          <a:solidFill>
                            <a:srgbClr val="FF0000"/>
                          </a:solidFill>
                        </a:rPr>
                        <a:t>運動をする</a:t>
                      </a:r>
                      <a:endParaRPr lang="en-US" dirty="0" smtClean="0">
                        <a:solidFill>
                          <a:srgbClr val="FF0000"/>
                        </a:solidFill>
                      </a:endParaRPr>
                    </a:p>
                    <a:p>
                      <a:r>
                        <a:rPr lang="en-US" dirty="0" smtClean="0"/>
                        <a:t>3. </a:t>
                      </a:r>
                      <a:r>
                        <a:rPr lang="ja-JP" altLang="en-US" dirty="0" smtClean="0"/>
                        <a:t>おしゃれな服装</a:t>
                      </a:r>
                      <a:endParaRPr lang="en-US" dirty="0" smtClean="0"/>
                    </a:p>
                    <a:p>
                      <a:r>
                        <a:rPr lang="en-US" dirty="0" smtClean="0"/>
                        <a:t>4. </a:t>
                      </a:r>
                      <a:r>
                        <a:rPr lang="ja-JP" altLang="en-US" dirty="0" smtClean="0"/>
                        <a:t>料理が出来る</a:t>
                      </a:r>
                      <a:endParaRPr lang="en-US" dirty="0" smtClean="0"/>
                    </a:p>
                    <a:p>
                      <a:r>
                        <a:rPr lang="en-US" dirty="0" smtClean="0"/>
                        <a:t>5. </a:t>
                      </a:r>
                      <a:r>
                        <a:rPr lang="ja-JP" altLang="en-US" dirty="0" smtClean="0"/>
                        <a:t>家事を行う</a:t>
                      </a:r>
                      <a:endParaRPr lang="en-US" dirty="0" smtClean="0"/>
                    </a:p>
                  </a:txBody>
                  <a:tcPr/>
                </a:tc>
                <a:tc>
                  <a:txBody>
                    <a:bodyPr/>
                    <a:lstStyle/>
                    <a:p>
                      <a:r>
                        <a:rPr lang="en-US" dirty="0" smtClean="0"/>
                        <a:t>1. </a:t>
                      </a:r>
                      <a:r>
                        <a:rPr lang="ja-JP" altLang="en-US" dirty="0" smtClean="0"/>
                        <a:t>健康的な食事</a:t>
                      </a:r>
                      <a:endParaRPr lang="en-US" dirty="0" smtClean="0"/>
                    </a:p>
                    <a:p>
                      <a:r>
                        <a:rPr lang="en-US" dirty="0" smtClean="0"/>
                        <a:t>2. </a:t>
                      </a:r>
                      <a:r>
                        <a:rPr lang="ja-JP" altLang="en-US" dirty="0" smtClean="0"/>
                        <a:t>料理が出来る</a:t>
                      </a:r>
                      <a:endParaRPr lang="en-US" dirty="0" smtClean="0"/>
                    </a:p>
                    <a:p>
                      <a:r>
                        <a:rPr lang="en-US" dirty="0" smtClean="0"/>
                        <a:t>3. </a:t>
                      </a:r>
                      <a:r>
                        <a:rPr lang="ja-JP" altLang="en-US" dirty="0" smtClean="0"/>
                        <a:t>家事を行う</a:t>
                      </a:r>
                      <a:endParaRPr lang="en-US" dirty="0" smtClean="0"/>
                    </a:p>
                    <a:p>
                      <a:r>
                        <a:rPr lang="en-US" dirty="0" smtClean="0"/>
                        <a:t>4. </a:t>
                      </a:r>
                      <a:r>
                        <a:rPr lang="ja-JP" altLang="en-US" dirty="0" smtClean="0">
                          <a:solidFill>
                            <a:srgbClr val="FF0000"/>
                          </a:solidFill>
                        </a:rPr>
                        <a:t>香水をつけている</a:t>
                      </a:r>
                      <a:endParaRPr lang="en-US" dirty="0" smtClean="0">
                        <a:solidFill>
                          <a:srgbClr val="FF0000"/>
                        </a:solidFill>
                      </a:endParaRPr>
                    </a:p>
                    <a:p>
                      <a:r>
                        <a:rPr lang="en-US" dirty="0" smtClean="0"/>
                        <a:t>5. </a:t>
                      </a:r>
                      <a:r>
                        <a:rPr lang="ja-JP" altLang="en-US" dirty="0" smtClean="0"/>
                        <a:t>おしゃれな服装</a:t>
                      </a:r>
                      <a:endParaRPr lang="en-US" dirty="0" smtClean="0"/>
                    </a:p>
                  </a:txBody>
                  <a:tcPr/>
                </a:tc>
              </a:tr>
              <a:tr h="1179591">
                <a:tc>
                  <a:txBody>
                    <a:bodyPr/>
                    <a:lstStyle/>
                    <a:p>
                      <a:r>
                        <a:rPr lang="ja-JP" altLang="en-US" sz="1800" dirty="0" smtClean="0"/>
                        <a:t>性格</a:t>
                      </a:r>
                      <a:endParaRPr lang="en-US" sz="1800" dirty="0"/>
                    </a:p>
                  </a:txBody>
                  <a:tcPr/>
                </a:tc>
                <a:tc>
                  <a:txBody>
                    <a:bodyPr/>
                    <a:lstStyle/>
                    <a:p>
                      <a:r>
                        <a:rPr lang="en-US" dirty="0" smtClean="0"/>
                        <a:t>1. </a:t>
                      </a:r>
                      <a:r>
                        <a:rPr lang="ja-JP" altLang="en-US" dirty="0" smtClean="0"/>
                        <a:t>正直である</a:t>
                      </a:r>
                      <a:endParaRPr lang="en-US" dirty="0" smtClean="0"/>
                    </a:p>
                    <a:p>
                      <a:r>
                        <a:rPr lang="en-US" dirty="0" smtClean="0"/>
                        <a:t>2. </a:t>
                      </a:r>
                      <a:r>
                        <a:rPr lang="ja-JP" altLang="en-US" dirty="0" smtClean="0"/>
                        <a:t>礼儀正しい</a:t>
                      </a:r>
                      <a:endParaRPr lang="en-US" dirty="0" smtClean="0"/>
                    </a:p>
                    <a:p>
                      <a:r>
                        <a:rPr lang="en-US" dirty="0" smtClean="0"/>
                        <a:t>3. </a:t>
                      </a:r>
                      <a:r>
                        <a:rPr lang="ja-JP" altLang="en-US" dirty="0" smtClean="0"/>
                        <a:t>信頼できる</a:t>
                      </a:r>
                      <a:endParaRPr lang="en-US" dirty="0" smtClean="0"/>
                    </a:p>
                    <a:p>
                      <a:r>
                        <a:rPr lang="en-US" dirty="0" smtClean="0"/>
                        <a:t>4. </a:t>
                      </a:r>
                      <a:r>
                        <a:rPr lang="ja-JP" altLang="en-US" dirty="0" smtClean="0"/>
                        <a:t>笑いのセンスがある</a:t>
                      </a:r>
                      <a:endParaRPr lang="en-US" dirty="0" smtClean="0"/>
                    </a:p>
                    <a:p>
                      <a:r>
                        <a:rPr lang="en-US" dirty="0" smtClean="0"/>
                        <a:t>5.</a:t>
                      </a:r>
                      <a:r>
                        <a:rPr lang="en-US" baseline="0" dirty="0" smtClean="0"/>
                        <a:t> </a:t>
                      </a:r>
                      <a:r>
                        <a:rPr lang="ja-JP" altLang="en-US" baseline="0" dirty="0" smtClean="0"/>
                        <a:t>親切である</a:t>
                      </a:r>
                      <a:endParaRPr lang="en-US" dirty="0" smtClean="0"/>
                    </a:p>
                  </a:txBody>
                  <a:tcPr/>
                </a:tc>
                <a:tc>
                  <a:txBody>
                    <a:bodyPr/>
                    <a:lstStyle/>
                    <a:p>
                      <a:r>
                        <a:rPr lang="en-US" dirty="0" smtClean="0"/>
                        <a:t>1. </a:t>
                      </a:r>
                      <a:r>
                        <a:rPr lang="ja-JP" altLang="en-US" dirty="0" smtClean="0"/>
                        <a:t>礼儀正しい</a:t>
                      </a:r>
                      <a:endParaRPr lang="en-US" dirty="0" smtClean="0"/>
                    </a:p>
                    <a:p>
                      <a:r>
                        <a:rPr lang="en-US" dirty="0" smtClean="0"/>
                        <a:t>2. </a:t>
                      </a:r>
                      <a:r>
                        <a:rPr lang="ja-JP" altLang="en-US" dirty="0" smtClean="0"/>
                        <a:t>笑いのセンスがある</a:t>
                      </a:r>
                      <a:endParaRPr lang="en-US" dirty="0" smtClean="0"/>
                    </a:p>
                    <a:p>
                      <a:r>
                        <a:rPr lang="en-US" dirty="0" smtClean="0"/>
                        <a:t>3. </a:t>
                      </a:r>
                      <a:r>
                        <a:rPr lang="ja-JP" altLang="en-US" dirty="0" smtClean="0"/>
                        <a:t>親切である</a:t>
                      </a:r>
                      <a:endParaRPr lang="en-US" dirty="0" smtClean="0"/>
                    </a:p>
                    <a:p>
                      <a:r>
                        <a:rPr lang="en-US" dirty="0" smtClean="0"/>
                        <a:t>4. </a:t>
                      </a:r>
                      <a:r>
                        <a:rPr lang="ja-JP" altLang="en-US" dirty="0" smtClean="0"/>
                        <a:t>信頼できる</a:t>
                      </a:r>
                      <a:endParaRPr lang="en-US" dirty="0" smtClean="0"/>
                    </a:p>
                    <a:p>
                      <a:r>
                        <a:rPr lang="en-US" dirty="0" smtClean="0"/>
                        <a:t>5. </a:t>
                      </a:r>
                      <a:r>
                        <a:rPr lang="ja-JP" altLang="en-US" dirty="0" smtClean="0"/>
                        <a:t>正直である</a:t>
                      </a:r>
                      <a:endParaRPr lang="en-US" dirty="0" smtClean="0"/>
                    </a:p>
                  </a:txBody>
                  <a:tcPr/>
                </a:tc>
              </a:tr>
              <a:tr h="1179591">
                <a:tc>
                  <a:txBody>
                    <a:bodyPr/>
                    <a:lstStyle/>
                    <a:p>
                      <a:r>
                        <a:rPr lang="ja-JP" altLang="en-US" sz="1800" dirty="0" smtClean="0"/>
                        <a:t>経歴</a:t>
                      </a:r>
                      <a:endParaRPr lang="en-US" sz="1800" dirty="0"/>
                    </a:p>
                  </a:txBody>
                  <a:tcPr/>
                </a:tc>
                <a:tc>
                  <a:txBody>
                    <a:bodyPr/>
                    <a:lstStyle/>
                    <a:p>
                      <a:r>
                        <a:rPr lang="en-US" dirty="0" smtClean="0"/>
                        <a:t>1. </a:t>
                      </a:r>
                      <a:r>
                        <a:rPr lang="ja-JP" altLang="en-US" dirty="0" smtClean="0"/>
                        <a:t>高学歴である</a:t>
                      </a:r>
                      <a:endParaRPr lang="en-US" dirty="0" smtClean="0"/>
                    </a:p>
                    <a:p>
                      <a:r>
                        <a:rPr lang="en-US" dirty="0" smtClean="0"/>
                        <a:t>2.</a:t>
                      </a:r>
                      <a:r>
                        <a:rPr lang="en-US" baseline="0" dirty="0" smtClean="0"/>
                        <a:t> </a:t>
                      </a:r>
                      <a:r>
                        <a:rPr lang="ja-JP" altLang="en-US" baseline="0" dirty="0" smtClean="0"/>
                        <a:t>高収入である</a:t>
                      </a:r>
                      <a:endParaRPr lang="en-US" dirty="0" smtClean="0"/>
                    </a:p>
                    <a:p>
                      <a:r>
                        <a:rPr lang="en-US" dirty="0" smtClean="0"/>
                        <a:t>3. </a:t>
                      </a:r>
                      <a:r>
                        <a:rPr lang="ja-JP" altLang="en-US" dirty="0" smtClean="0"/>
                        <a:t>社会的地位が高い</a:t>
                      </a:r>
                      <a:endParaRPr lang="en-US" altLang="ja-JP" dirty="0" smtClean="0"/>
                    </a:p>
                    <a:p>
                      <a:r>
                        <a:rPr lang="en-US" dirty="0" smtClean="0"/>
                        <a:t>4. </a:t>
                      </a:r>
                      <a:r>
                        <a:rPr lang="ja-JP" altLang="en-US" dirty="0" smtClean="0"/>
                        <a:t>宗教に属している</a:t>
                      </a:r>
                      <a:endParaRPr lang="en-US" dirty="0" smtClean="0"/>
                    </a:p>
                  </a:txBody>
                  <a:tcPr/>
                </a:tc>
                <a:tc>
                  <a:txBody>
                    <a:bodyPr/>
                    <a:lstStyle/>
                    <a:p>
                      <a:r>
                        <a:rPr lang="en-US" dirty="0" smtClean="0"/>
                        <a:t>1. </a:t>
                      </a:r>
                      <a:r>
                        <a:rPr lang="ja-JP" altLang="en-US" dirty="0" smtClean="0"/>
                        <a:t>高学歴である</a:t>
                      </a:r>
                      <a:endParaRPr lang="en-US" dirty="0" smtClean="0"/>
                    </a:p>
                    <a:p>
                      <a:r>
                        <a:rPr lang="en-US" dirty="0" smtClean="0"/>
                        <a:t>2. </a:t>
                      </a:r>
                      <a:r>
                        <a:rPr lang="ja-JP" altLang="en-US" dirty="0" smtClean="0"/>
                        <a:t>高収入である</a:t>
                      </a:r>
                      <a:endParaRPr lang="en-US" dirty="0" smtClean="0"/>
                    </a:p>
                    <a:p>
                      <a:r>
                        <a:rPr lang="en-US" dirty="0" smtClean="0"/>
                        <a:t>3. </a:t>
                      </a:r>
                      <a:r>
                        <a:rPr lang="ja-JP" altLang="en-US" dirty="0" smtClean="0"/>
                        <a:t>宗教に属している</a:t>
                      </a:r>
                      <a:endParaRPr lang="en-US" dirty="0" smtClean="0"/>
                    </a:p>
                    <a:p>
                      <a:r>
                        <a:rPr lang="en-US" dirty="0" smtClean="0"/>
                        <a:t>4. </a:t>
                      </a:r>
                      <a:r>
                        <a:rPr lang="ja-JP" altLang="en-US" dirty="0" smtClean="0"/>
                        <a:t>社会的地位が高い</a:t>
                      </a:r>
                      <a:endParaRPr lang="en-US" dirty="0" smtClean="0"/>
                    </a:p>
                  </a:txBody>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06710"/>
          </a:xfrm>
          <a:prstGeom prst="rect">
            <a:avLst/>
          </a:prstGeom>
        </p:spPr>
        <p:txBody>
          <a:bodyPr lIns="91425" tIns="91425" rIns="91425" bIns="91425" anchor="b" anchorCtr="0">
            <a:noAutofit/>
          </a:bodyPr>
          <a:lstStyle/>
          <a:p>
            <a:r>
              <a:rPr lang="en-US" altLang="ja-JP" sz="2400" dirty="0"/>
              <a:t/>
            </a:r>
            <a:br>
              <a:rPr lang="en-US" altLang="ja-JP" sz="2400" dirty="0"/>
            </a:br>
            <a:r>
              <a:rPr lang="ja-JP" altLang="en-US" sz="2800" dirty="0"/>
              <a:t>どのように男性と女性の魅力に対する認識が一致するのか。</a:t>
            </a:r>
            <a:endParaRPr lang="en" sz="2800" dirty="0">
              <a:solidFill>
                <a:srgbClr val="FFFFFF"/>
              </a:solidFill>
            </a:endParaRPr>
          </a:p>
        </p:txBody>
      </p:sp>
      <p:sp>
        <p:nvSpPr>
          <p:cNvPr id="2" name="TextBox 1"/>
          <p:cNvSpPr txBox="1"/>
          <p:nvPr/>
        </p:nvSpPr>
        <p:spPr>
          <a:xfrm>
            <a:off x="1483660" y="1873650"/>
            <a:ext cx="184666" cy="307777"/>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6957619"/>
              </p:ext>
            </p:extLst>
          </p:nvPr>
        </p:nvGraphicFramePr>
        <p:xfrm>
          <a:off x="111411" y="1633387"/>
          <a:ext cx="8923965" cy="5158236"/>
        </p:xfrm>
        <a:graphic>
          <a:graphicData uri="http://schemas.openxmlformats.org/drawingml/2006/table">
            <a:tbl>
              <a:tblPr firstRow="1" bandRow="1">
                <a:tableStyleId>{F99E325A-DF85-4679-90F1-2DCBBCB6AEB1}</a:tableStyleId>
              </a:tblPr>
              <a:tblGrid>
                <a:gridCol w="1426051"/>
                <a:gridCol w="3553989"/>
                <a:gridCol w="3943925"/>
              </a:tblGrid>
              <a:tr h="450549">
                <a:tc>
                  <a:txBody>
                    <a:bodyPr/>
                    <a:lstStyle/>
                    <a:p>
                      <a:r>
                        <a:rPr lang="ja-JP" altLang="en-US" sz="1800" dirty="0" smtClean="0"/>
                        <a:t>特徴</a:t>
                      </a:r>
                      <a:endParaRPr lang="en-US" sz="1800" dirty="0"/>
                    </a:p>
                  </a:txBody>
                  <a:tcPr/>
                </a:tc>
                <a:tc>
                  <a:txBody>
                    <a:bodyPr/>
                    <a:lstStyle/>
                    <a:p>
                      <a:r>
                        <a:rPr lang="ja-JP" altLang="en-US" sz="2000" dirty="0" smtClean="0"/>
                        <a:t>日本人男性</a:t>
                      </a:r>
                      <a:endParaRPr lang="en-US" sz="2000" dirty="0"/>
                    </a:p>
                  </a:txBody>
                  <a:tcPr/>
                </a:tc>
                <a:tc>
                  <a:txBody>
                    <a:bodyPr/>
                    <a:lstStyle/>
                    <a:p>
                      <a:r>
                        <a:rPr lang="ja-JP" altLang="en-US" sz="2000" dirty="0" smtClean="0"/>
                        <a:t>日本人女性</a:t>
                      </a:r>
                      <a:endParaRPr lang="en-US" sz="2000" dirty="0"/>
                    </a:p>
                  </a:txBody>
                  <a:tcPr/>
                </a:tc>
              </a:tr>
              <a:tr h="1168914">
                <a:tc>
                  <a:txBody>
                    <a:bodyPr/>
                    <a:lstStyle/>
                    <a:p>
                      <a:r>
                        <a:rPr lang="ja-JP" altLang="en-US" sz="1800" dirty="0" smtClean="0"/>
                        <a:t>身体</a:t>
                      </a:r>
                      <a:endParaRPr lang="en-US" sz="1800" dirty="0"/>
                    </a:p>
                  </a:txBody>
                  <a:tcPr/>
                </a:tc>
                <a:tc>
                  <a:txBody>
                    <a:bodyPr/>
                    <a:lstStyle/>
                    <a:p>
                      <a:r>
                        <a:rPr lang="en-US" dirty="0" smtClean="0"/>
                        <a:t>1. </a:t>
                      </a:r>
                      <a:r>
                        <a:rPr lang="ja-JP" altLang="en-US" dirty="0" smtClean="0"/>
                        <a:t>たくましい</a:t>
                      </a:r>
                      <a:endParaRPr lang="en-US" dirty="0" smtClean="0"/>
                    </a:p>
                    <a:p>
                      <a:r>
                        <a:rPr lang="en-US" dirty="0" smtClean="0"/>
                        <a:t>2. </a:t>
                      </a:r>
                      <a:r>
                        <a:rPr lang="ja-JP" altLang="en-US" dirty="0" smtClean="0"/>
                        <a:t>きれいな肌</a:t>
                      </a:r>
                      <a:endParaRPr lang="en-US" altLang="ja-JP" dirty="0" smtClean="0"/>
                    </a:p>
                    <a:p>
                      <a:r>
                        <a:rPr lang="en-US" dirty="0" smtClean="0"/>
                        <a:t>3. </a:t>
                      </a:r>
                      <a:r>
                        <a:rPr lang="ja-JP" altLang="en-US" dirty="0" smtClean="0"/>
                        <a:t>背が高い</a:t>
                      </a:r>
                      <a:endParaRPr lang="en-US" dirty="0" smtClean="0"/>
                    </a:p>
                    <a:p>
                      <a:r>
                        <a:rPr lang="en-US" dirty="0" smtClean="0"/>
                        <a:t>4. </a:t>
                      </a:r>
                      <a:r>
                        <a:rPr lang="ja-JP" altLang="en-US" dirty="0" smtClean="0"/>
                        <a:t>力強い</a:t>
                      </a:r>
                      <a:endParaRPr lang="en-US" dirty="0" smtClean="0"/>
                    </a:p>
                    <a:p>
                      <a:r>
                        <a:rPr lang="en-US" dirty="0" smtClean="0"/>
                        <a:t>5. </a:t>
                      </a:r>
                      <a:r>
                        <a:rPr lang="ja-JP" altLang="en-US" dirty="0" smtClean="0">
                          <a:solidFill>
                            <a:srgbClr val="FF0000"/>
                          </a:solidFill>
                        </a:rPr>
                        <a:t>髭が生えている</a:t>
                      </a:r>
                      <a:endParaRPr lang="en-US" dirty="0" smtClean="0">
                        <a:solidFill>
                          <a:srgbClr val="FF0000"/>
                        </a:solidFill>
                      </a:endParaRPr>
                    </a:p>
                  </a:txBody>
                  <a:tcPr/>
                </a:tc>
                <a:tc>
                  <a:txBody>
                    <a:bodyPr/>
                    <a:lstStyle/>
                    <a:p>
                      <a:r>
                        <a:rPr lang="en-US" dirty="0" smtClean="0"/>
                        <a:t>1. </a:t>
                      </a:r>
                      <a:r>
                        <a:rPr lang="ja-JP" altLang="en-US" dirty="0" smtClean="0"/>
                        <a:t>背が高い</a:t>
                      </a:r>
                      <a:endParaRPr lang="en-US" altLang="ja-JP" dirty="0" smtClean="0"/>
                    </a:p>
                    <a:p>
                      <a:r>
                        <a:rPr lang="en-US" dirty="0" smtClean="0"/>
                        <a:t>2. </a:t>
                      </a:r>
                      <a:r>
                        <a:rPr lang="ja-JP" altLang="en-US" dirty="0" smtClean="0"/>
                        <a:t>力強い</a:t>
                      </a:r>
                      <a:endParaRPr lang="en-US" dirty="0" smtClean="0"/>
                    </a:p>
                    <a:p>
                      <a:r>
                        <a:rPr lang="en-US" dirty="0" smtClean="0"/>
                        <a:t>3. </a:t>
                      </a:r>
                      <a:r>
                        <a:rPr lang="ja-JP" altLang="en-US" dirty="0" smtClean="0"/>
                        <a:t>たくましい</a:t>
                      </a:r>
                      <a:endParaRPr lang="en-US" altLang="ja-JP" dirty="0" smtClean="0"/>
                    </a:p>
                    <a:p>
                      <a:r>
                        <a:rPr lang="en-US" dirty="0" smtClean="0"/>
                        <a:t>4. </a:t>
                      </a:r>
                      <a:r>
                        <a:rPr lang="ja-JP" altLang="en-US" dirty="0" smtClean="0"/>
                        <a:t>きれいな肌</a:t>
                      </a:r>
                      <a:endParaRPr lang="en-US" dirty="0" smtClean="0"/>
                    </a:p>
                    <a:p>
                      <a:r>
                        <a:rPr lang="en-US" dirty="0" smtClean="0"/>
                        <a:t>5. </a:t>
                      </a:r>
                      <a:r>
                        <a:rPr lang="ja-JP" altLang="en-US" dirty="0" smtClean="0">
                          <a:solidFill>
                            <a:srgbClr val="FF0000"/>
                          </a:solidFill>
                        </a:rPr>
                        <a:t>細い</a:t>
                      </a:r>
                      <a:endParaRPr lang="en-US" dirty="0" smtClean="0">
                        <a:solidFill>
                          <a:srgbClr val="FF0000"/>
                        </a:solidFill>
                      </a:endParaRPr>
                    </a:p>
                  </a:txBody>
                  <a:tcPr/>
                </a:tc>
              </a:tr>
              <a:tr h="1179591">
                <a:tc>
                  <a:txBody>
                    <a:bodyPr/>
                    <a:lstStyle/>
                    <a:p>
                      <a:r>
                        <a:rPr lang="ja-JP" altLang="en-US" sz="1800" dirty="0" smtClean="0"/>
                        <a:t>ライフスタイル</a:t>
                      </a:r>
                      <a:endParaRPr lang="en-US" sz="1800" dirty="0"/>
                    </a:p>
                  </a:txBody>
                  <a:tcPr/>
                </a:tc>
                <a:tc>
                  <a:txBody>
                    <a:bodyPr/>
                    <a:lstStyle/>
                    <a:p>
                      <a:r>
                        <a:rPr lang="en-US" dirty="0" smtClean="0"/>
                        <a:t>1. </a:t>
                      </a:r>
                      <a:r>
                        <a:rPr lang="ja-JP" altLang="en-US" dirty="0" smtClean="0"/>
                        <a:t>料理が出来る</a:t>
                      </a:r>
                      <a:endParaRPr lang="en-US" dirty="0" smtClean="0"/>
                    </a:p>
                    <a:p>
                      <a:r>
                        <a:rPr lang="en-US" dirty="0" smtClean="0"/>
                        <a:t>2. </a:t>
                      </a:r>
                      <a:r>
                        <a:rPr lang="ja-JP" altLang="en-US" dirty="0" smtClean="0"/>
                        <a:t>健康的な食事</a:t>
                      </a:r>
                      <a:endParaRPr lang="en-US" dirty="0" smtClean="0"/>
                    </a:p>
                    <a:p>
                      <a:r>
                        <a:rPr lang="en-US" dirty="0" smtClean="0"/>
                        <a:t>3. </a:t>
                      </a:r>
                      <a:r>
                        <a:rPr lang="ja-JP" altLang="en-US" dirty="0" smtClean="0"/>
                        <a:t>家事を行う</a:t>
                      </a:r>
                      <a:endParaRPr lang="en-US" dirty="0" smtClean="0"/>
                    </a:p>
                    <a:p>
                      <a:r>
                        <a:rPr lang="en-US" dirty="0" smtClean="0"/>
                        <a:t>4.</a:t>
                      </a:r>
                      <a:r>
                        <a:rPr lang="en-US" baseline="0" dirty="0" smtClean="0"/>
                        <a:t> </a:t>
                      </a:r>
                      <a:r>
                        <a:rPr lang="ja-JP" altLang="en-US" baseline="0" dirty="0" smtClean="0"/>
                        <a:t>運動をする</a:t>
                      </a:r>
                      <a:endParaRPr lang="en-US" dirty="0" smtClean="0"/>
                    </a:p>
                    <a:p>
                      <a:r>
                        <a:rPr lang="en-US" dirty="0" smtClean="0"/>
                        <a:t>5. </a:t>
                      </a:r>
                      <a:r>
                        <a:rPr lang="ja-JP" altLang="en-US" dirty="0" smtClean="0"/>
                        <a:t>おしゃれな服装</a:t>
                      </a:r>
                      <a:endParaRPr lang="en-US" dirty="0" smtClean="0"/>
                    </a:p>
                  </a:txBody>
                  <a:tcPr/>
                </a:tc>
                <a:tc>
                  <a:txBody>
                    <a:bodyPr/>
                    <a:lstStyle/>
                    <a:p>
                      <a:r>
                        <a:rPr lang="en-US" dirty="0" smtClean="0"/>
                        <a:t>1. </a:t>
                      </a:r>
                      <a:r>
                        <a:rPr lang="ja-JP" altLang="en-US" dirty="0" smtClean="0"/>
                        <a:t>健康的な食事</a:t>
                      </a:r>
                      <a:endParaRPr lang="en-US" dirty="0" smtClean="0"/>
                    </a:p>
                    <a:p>
                      <a:r>
                        <a:rPr lang="en-US" dirty="0" smtClean="0"/>
                        <a:t>2. </a:t>
                      </a:r>
                      <a:r>
                        <a:rPr lang="ja-JP" altLang="en-US" dirty="0" smtClean="0"/>
                        <a:t>料理が出来る</a:t>
                      </a:r>
                      <a:endParaRPr lang="en-US" dirty="0" smtClean="0"/>
                    </a:p>
                    <a:p>
                      <a:r>
                        <a:rPr lang="en-US" dirty="0" smtClean="0"/>
                        <a:t>3. </a:t>
                      </a:r>
                      <a:r>
                        <a:rPr lang="ja-JP" altLang="en-US" dirty="0" smtClean="0"/>
                        <a:t>家事を行う</a:t>
                      </a:r>
                      <a:endParaRPr lang="en-US" dirty="0" smtClean="0"/>
                    </a:p>
                    <a:p>
                      <a:r>
                        <a:rPr lang="en-US" dirty="0" smtClean="0"/>
                        <a:t>4. </a:t>
                      </a:r>
                      <a:r>
                        <a:rPr lang="ja-JP" altLang="en-US" dirty="0" smtClean="0"/>
                        <a:t>運動をする</a:t>
                      </a:r>
                      <a:endParaRPr lang="en-US" dirty="0" smtClean="0"/>
                    </a:p>
                    <a:p>
                      <a:r>
                        <a:rPr lang="en-US" dirty="0" smtClean="0"/>
                        <a:t>5. </a:t>
                      </a:r>
                      <a:r>
                        <a:rPr lang="ja-JP" altLang="en-US" dirty="0" smtClean="0"/>
                        <a:t>おしゃれな服装</a:t>
                      </a:r>
                      <a:endParaRPr lang="en-US" dirty="0" smtClean="0"/>
                    </a:p>
                  </a:txBody>
                  <a:tcPr/>
                </a:tc>
              </a:tr>
              <a:tr h="1179591">
                <a:tc>
                  <a:txBody>
                    <a:bodyPr/>
                    <a:lstStyle/>
                    <a:p>
                      <a:r>
                        <a:rPr lang="ja-JP" altLang="en-US" sz="1800" dirty="0" smtClean="0"/>
                        <a:t>性格</a:t>
                      </a:r>
                      <a:endParaRPr lang="en-US" sz="1800" dirty="0"/>
                    </a:p>
                  </a:txBody>
                  <a:tcPr/>
                </a:tc>
                <a:tc>
                  <a:txBody>
                    <a:bodyPr/>
                    <a:lstStyle/>
                    <a:p>
                      <a:r>
                        <a:rPr lang="en-US" dirty="0" smtClean="0"/>
                        <a:t>1. </a:t>
                      </a:r>
                      <a:r>
                        <a:rPr lang="ja-JP" altLang="en-US" dirty="0" smtClean="0"/>
                        <a:t>信頼できる</a:t>
                      </a:r>
                      <a:endParaRPr lang="en-US" altLang="ja-JP" dirty="0" smtClean="0"/>
                    </a:p>
                    <a:p>
                      <a:r>
                        <a:rPr lang="en-US" dirty="0" smtClean="0"/>
                        <a:t>2. </a:t>
                      </a:r>
                      <a:r>
                        <a:rPr lang="ja-JP" altLang="en-US" dirty="0" smtClean="0"/>
                        <a:t>親切である</a:t>
                      </a:r>
                      <a:endParaRPr lang="en-US" dirty="0" smtClean="0"/>
                    </a:p>
                    <a:p>
                      <a:r>
                        <a:rPr lang="en-US" dirty="0" smtClean="0"/>
                        <a:t>3. </a:t>
                      </a:r>
                      <a:r>
                        <a:rPr lang="ja-JP" altLang="en-US" dirty="0" smtClean="0"/>
                        <a:t>礼儀正しい</a:t>
                      </a:r>
                      <a:endParaRPr lang="en-US" dirty="0" smtClean="0"/>
                    </a:p>
                    <a:p>
                      <a:r>
                        <a:rPr lang="en-US" dirty="0" smtClean="0"/>
                        <a:t>4. </a:t>
                      </a:r>
                      <a:r>
                        <a:rPr lang="ja-JP" altLang="en-US" dirty="0" smtClean="0">
                          <a:solidFill>
                            <a:srgbClr val="FF0000"/>
                          </a:solidFill>
                        </a:rPr>
                        <a:t>笑いのセンスがある</a:t>
                      </a:r>
                      <a:endParaRPr lang="en-US" dirty="0" smtClean="0">
                        <a:solidFill>
                          <a:srgbClr val="FF0000"/>
                        </a:solidFill>
                      </a:endParaRPr>
                    </a:p>
                    <a:p>
                      <a:r>
                        <a:rPr lang="en-US" dirty="0" smtClean="0"/>
                        <a:t>5. </a:t>
                      </a:r>
                      <a:r>
                        <a:rPr lang="ja-JP" altLang="en-US" dirty="0" smtClean="0">
                          <a:solidFill>
                            <a:srgbClr val="FF0000"/>
                          </a:solidFill>
                        </a:rPr>
                        <a:t>自信がある</a:t>
                      </a:r>
                      <a:endParaRPr lang="en-US" dirty="0" smtClean="0">
                        <a:solidFill>
                          <a:srgbClr val="FF0000"/>
                        </a:solidFill>
                      </a:endParaRPr>
                    </a:p>
                  </a:txBody>
                  <a:tcPr/>
                </a:tc>
                <a:tc>
                  <a:txBody>
                    <a:bodyPr/>
                    <a:lstStyle/>
                    <a:p>
                      <a:r>
                        <a:rPr lang="en-US" dirty="0" smtClean="0"/>
                        <a:t>1. </a:t>
                      </a:r>
                      <a:r>
                        <a:rPr lang="ja-JP" altLang="en-US" dirty="0" smtClean="0"/>
                        <a:t>信頼できる</a:t>
                      </a:r>
                      <a:endParaRPr lang="en-US" altLang="ja-JP" dirty="0" smtClean="0"/>
                    </a:p>
                    <a:p>
                      <a:r>
                        <a:rPr lang="en-US" dirty="0" smtClean="0"/>
                        <a:t>2. </a:t>
                      </a:r>
                      <a:r>
                        <a:rPr lang="ja-JP" altLang="en-US" dirty="0" smtClean="0"/>
                        <a:t>礼儀正しい</a:t>
                      </a:r>
                      <a:endParaRPr lang="en-US" altLang="ja-JP" dirty="0" smtClean="0"/>
                    </a:p>
                    <a:p>
                      <a:r>
                        <a:rPr lang="en-US" dirty="0" smtClean="0"/>
                        <a:t>3. </a:t>
                      </a:r>
                      <a:r>
                        <a:rPr lang="ja-JP" altLang="en-US" dirty="0" smtClean="0"/>
                        <a:t>親切である</a:t>
                      </a:r>
                      <a:endParaRPr lang="en-US" altLang="ja-JP" dirty="0" smtClean="0"/>
                    </a:p>
                    <a:p>
                      <a:r>
                        <a:rPr lang="en-US" dirty="0" smtClean="0"/>
                        <a:t>4. </a:t>
                      </a:r>
                      <a:r>
                        <a:rPr lang="ja-JP" altLang="en-US" dirty="0" smtClean="0">
                          <a:solidFill>
                            <a:srgbClr val="FF0000"/>
                          </a:solidFill>
                        </a:rPr>
                        <a:t>正直である</a:t>
                      </a:r>
                      <a:endParaRPr lang="en-US" dirty="0" smtClean="0">
                        <a:solidFill>
                          <a:srgbClr val="FF0000"/>
                        </a:solidFill>
                      </a:endParaRPr>
                    </a:p>
                    <a:p>
                      <a:r>
                        <a:rPr lang="en-US" dirty="0" smtClean="0"/>
                        <a:t>5. </a:t>
                      </a:r>
                      <a:r>
                        <a:rPr lang="ja-JP" altLang="en-US" baseline="0" dirty="0" smtClean="0">
                          <a:solidFill>
                            <a:srgbClr val="FF0000"/>
                          </a:solidFill>
                        </a:rPr>
                        <a:t>子供好きである</a:t>
                      </a:r>
                      <a:endParaRPr lang="en-US" dirty="0" smtClean="0">
                        <a:solidFill>
                          <a:srgbClr val="FF0000"/>
                        </a:solidFill>
                      </a:endParaRPr>
                    </a:p>
                  </a:txBody>
                  <a:tcPr/>
                </a:tc>
              </a:tr>
              <a:tr h="1179591">
                <a:tc>
                  <a:txBody>
                    <a:bodyPr/>
                    <a:lstStyle/>
                    <a:p>
                      <a:r>
                        <a:rPr lang="ja-JP" altLang="en-US" sz="1800" dirty="0" smtClean="0"/>
                        <a:t>経歴</a:t>
                      </a:r>
                      <a:endParaRPr lang="en-US" sz="1800" dirty="0"/>
                    </a:p>
                  </a:txBody>
                  <a:tcPr/>
                </a:tc>
                <a:tc>
                  <a:txBody>
                    <a:bodyPr/>
                    <a:lstStyle/>
                    <a:p>
                      <a:r>
                        <a:rPr lang="en-US" dirty="0" smtClean="0"/>
                        <a:t>1. </a:t>
                      </a:r>
                      <a:r>
                        <a:rPr lang="ja-JP" altLang="en-US" dirty="0" smtClean="0"/>
                        <a:t>高学歴である</a:t>
                      </a:r>
                      <a:endParaRPr lang="en-US" dirty="0" smtClean="0"/>
                    </a:p>
                    <a:p>
                      <a:r>
                        <a:rPr lang="en-US" dirty="0" smtClean="0"/>
                        <a:t>2. </a:t>
                      </a:r>
                      <a:r>
                        <a:rPr lang="ja-JP" altLang="en-US" dirty="0" smtClean="0"/>
                        <a:t>社会的地位が高い</a:t>
                      </a:r>
                      <a:endParaRPr lang="en-US" dirty="0" smtClean="0"/>
                    </a:p>
                    <a:p>
                      <a:r>
                        <a:rPr lang="en-US" dirty="0" smtClean="0"/>
                        <a:t>3. </a:t>
                      </a:r>
                      <a:r>
                        <a:rPr lang="ja-JP" altLang="en-US" dirty="0" smtClean="0"/>
                        <a:t>高収入である</a:t>
                      </a:r>
                      <a:endParaRPr lang="en-US" dirty="0" smtClean="0"/>
                    </a:p>
                    <a:p>
                      <a:r>
                        <a:rPr lang="en-US" dirty="0" smtClean="0"/>
                        <a:t>4. </a:t>
                      </a:r>
                      <a:r>
                        <a:rPr lang="ja-JP" altLang="en-US" dirty="0" smtClean="0"/>
                        <a:t>宗教に属している</a:t>
                      </a:r>
                      <a:endParaRPr lang="en-US" dirty="0" smtClean="0"/>
                    </a:p>
                  </a:txBody>
                  <a:tcPr/>
                </a:tc>
                <a:tc>
                  <a:txBody>
                    <a:bodyPr/>
                    <a:lstStyle/>
                    <a:p>
                      <a:r>
                        <a:rPr lang="en-US" dirty="0" smtClean="0"/>
                        <a:t>1. </a:t>
                      </a:r>
                      <a:r>
                        <a:rPr lang="ja-JP" altLang="en-US" dirty="0" smtClean="0"/>
                        <a:t>高収入である</a:t>
                      </a:r>
                      <a:endParaRPr lang="en-US" dirty="0" smtClean="0"/>
                    </a:p>
                    <a:p>
                      <a:r>
                        <a:rPr lang="en-US" dirty="0" smtClean="0"/>
                        <a:t>2. </a:t>
                      </a:r>
                      <a:r>
                        <a:rPr lang="ja-JP" altLang="en-US" dirty="0" smtClean="0"/>
                        <a:t>社会的地位が高い</a:t>
                      </a:r>
                      <a:endParaRPr lang="en-US" dirty="0" smtClean="0"/>
                    </a:p>
                    <a:p>
                      <a:r>
                        <a:rPr lang="en-US" dirty="0" smtClean="0"/>
                        <a:t>3. </a:t>
                      </a:r>
                      <a:r>
                        <a:rPr lang="ja-JP" altLang="en-US" dirty="0" smtClean="0"/>
                        <a:t>高学歴である</a:t>
                      </a:r>
                      <a:endParaRPr lang="en-US" altLang="ja-JP" dirty="0" smtClean="0"/>
                    </a:p>
                    <a:p>
                      <a:r>
                        <a:rPr lang="en-US" dirty="0" smtClean="0"/>
                        <a:t>4. </a:t>
                      </a:r>
                      <a:r>
                        <a:rPr lang="ja-JP" altLang="en-US" dirty="0" smtClean="0"/>
                        <a:t>宗教に属している</a:t>
                      </a:r>
                      <a:endParaRPr lang="en-US" dirty="0" smtClean="0"/>
                    </a:p>
                  </a:txBody>
                  <a:tcPr/>
                </a:tc>
              </a:tr>
            </a:tbl>
          </a:graphicData>
        </a:graphic>
      </p:graphicFrame>
    </p:spTree>
    <p:extLst>
      <p:ext uri="{BB962C8B-B14F-4D97-AF65-F5344CB8AC3E}">
        <p14:creationId xmlns:p14="http://schemas.microsoft.com/office/powerpoint/2010/main" val="1184663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r>
              <a:rPr lang="ja-JP" altLang="en-US" sz="3200" dirty="0" smtClean="0"/>
              <a:t>研究課題</a:t>
            </a:r>
            <a:r>
              <a:rPr lang="en" sz="3200" dirty="0" smtClean="0"/>
              <a:t> </a:t>
            </a:r>
            <a:r>
              <a:rPr lang="en-US" sz="3200" dirty="0" smtClean="0"/>
              <a:t>3</a:t>
            </a:r>
            <a:r>
              <a:rPr lang="en" sz="3200" dirty="0" smtClean="0"/>
              <a:t>: </a:t>
            </a:r>
            <a:r>
              <a:rPr lang="ja-JP" altLang="en-US" sz="3200" dirty="0"/>
              <a:t>結果</a:t>
            </a:r>
            <a:endParaRPr lang="en" sz="3200" dirty="0">
              <a:solidFill>
                <a:srgbClr val="FFFFFF"/>
              </a:solidFill>
            </a:endParaRPr>
          </a:p>
        </p:txBody>
      </p:sp>
      <p:sp>
        <p:nvSpPr>
          <p:cNvPr id="205" name="Shape 2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r>
              <a:rPr lang="en-US" dirty="0" smtClean="0"/>
              <a:t> </a:t>
            </a:r>
            <a:endParaRPr dirty="0"/>
          </a:p>
        </p:txBody>
      </p:sp>
      <p:sp>
        <p:nvSpPr>
          <p:cNvPr id="2" name="TextBox 1"/>
          <p:cNvSpPr txBox="1"/>
          <p:nvPr/>
        </p:nvSpPr>
        <p:spPr>
          <a:xfrm>
            <a:off x="1483660" y="1873650"/>
            <a:ext cx="184666" cy="307777"/>
          </a:xfrm>
          <a:prstGeom prst="rect">
            <a:avLst/>
          </a:prstGeom>
          <a:noFill/>
        </p:spPr>
        <p:txBody>
          <a:bodyPr wrap="none" rtlCol="0">
            <a:spAutoFit/>
          </a:bodyPr>
          <a:lstStyle/>
          <a:p>
            <a:endParaRPr lang="en-US" dirty="0"/>
          </a:p>
        </p:txBody>
      </p:sp>
      <p:sp>
        <p:nvSpPr>
          <p:cNvPr id="4" name="TextBox 3"/>
          <p:cNvSpPr txBox="1"/>
          <p:nvPr/>
        </p:nvSpPr>
        <p:spPr>
          <a:xfrm>
            <a:off x="144833" y="1682125"/>
            <a:ext cx="8857119" cy="4302716"/>
          </a:xfrm>
          <a:prstGeom prst="rect">
            <a:avLst/>
          </a:prstGeom>
          <a:noFill/>
        </p:spPr>
        <p:txBody>
          <a:bodyPr wrap="square" rtlCol="0">
            <a:spAutoFit/>
          </a:bodyPr>
          <a:lstStyle/>
          <a:p>
            <a:pPr marL="285750" indent="-285750">
              <a:lnSpc>
                <a:spcPct val="130000"/>
              </a:lnSpc>
              <a:buFont typeface="Arial"/>
              <a:buChar char="•"/>
            </a:pPr>
            <a:r>
              <a:rPr lang="ja-JP" altLang="en-US" sz="2400" dirty="0" smtClean="0"/>
              <a:t>魅力に対する認識の大きな差は、同じ</a:t>
            </a:r>
            <a:r>
              <a:rPr lang="ja-JP" altLang="en-US" sz="2400" dirty="0"/>
              <a:t>国</a:t>
            </a:r>
            <a:r>
              <a:rPr lang="ja-JP" altLang="en-US" sz="2400" dirty="0" smtClean="0"/>
              <a:t>の男性・女性間よりも、アメリカと日本の国家間に見られた。</a:t>
            </a:r>
            <a:endParaRPr lang="en-US" altLang="ja-JP" sz="2400" dirty="0" smtClean="0"/>
          </a:p>
          <a:p>
            <a:pPr marL="285750" indent="-285750">
              <a:lnSpc>
                <a:spcPct val="130000"/>
              </a:lnSpc>
              <a:buFont typeface="Arial"/>
              <a:buChar char="•"/>
            </a:pPr>
            <a:r>
              <a:rPr lang="ja-JP" altLang="en-US" sz="2400" dirty="0" smtClean="0"/>
              <a:t>アメリカ人男性・女性は、日本人男性・女性よりも、魅力に対する特徴のランキング自体は似ていた。しかし、各性別間でのランキング順序の違いは多く見られた。</a:t>
            </a:r>
            <a:endParaRPr lang="en-US" altLang="ja-JP" sz="2400" dirty="0" smtClean="0"/>
          </a:p>
          <a:p>
            <a:pPr marL="285750" indent="-285750">
              <a:lnSpc>
                <a:spcPct val="130000"/>
              </a:lnSpc>
              <a:buFont typeface="Arial"/>
              <a:buChar char="•"/>
            </a:pPr>
            <a:r>
              <a:rPr lang="ja-JP" altLang="en-US" sz="2400" dirty="0" smtClean="0"/>
              <a:t>日本人男性・女性は、アメリカ人男性・女性の結果よりも、お互いの魅力に対する認識は異なっていた。しかし、各性別間での、ランキング順序の違いはあまりなかった。</a:t>
            </a:r>
            <a:endParaRPr lang="en-US" sz="2400" dirty="0" smtClean="0"/>
          </a:p>
          <a:p>
            <a:pPr marL="285750" indent="-285750">
              <a:buFont typeface="Arial"/>
              <a:buChar char="•"/>
            </a:pPr>
            <a:endParaRPr lang="en-US" sz="2400" dirty="0"/>
          </a:p>
        </p:txBody>
      </p:sp>
    </p:spTree>
    <p:extLst>
      <p:ext uri="{BB962C8B-B14F-4D97-AF65-F5344CB8AC3E}">
        <p14:creationId xmlns:p14="http://schemas.microsoft.com/office/powerpoint/2010/main" val="6851666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結論</a:t>
            </a:r>
            <a:endParaRPr lang="en" dirty="0"/>
          </a:p>
        </p:txBody>
      </p:sp>
      <p:sp>
        <p:nvSpPr>
          <p:cNvPr id="211" name="Shape 21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533400" indent="-342900">
              <a:buFont typeface="Arial"/>
              <a:buChar char="•"/>
            </a:pPr>
            <a:r>
              <a:rPr lang="ja-JP" altLang="en-US" sz="2000" dirty="0" smtClean="0"/>
              <a:t>日本のメディアと比べると、アメリカでは、男性はよりたくましく描かれることが多いが、アメリカ人女性は日本人女性よりも、男性がたくましくあることを重要視していない。</a:t>
            </a:r>
            <a:endParaRPr lang="en-US" altLang="ja-JP" sz="2000" dirty="0" smtClean="0"/>
          </a:p>
          <a:p>
            <a:pPr marL="533400" indent="-342900">
              <a:buFont typeface="Arial"/>
              <a:buChar char="•"/>
            </a:pPr>
            <a:r>
              <a:rPr lang="ja-JP" altLang="en-US" sz="2000" dirty="0" smtClean="0"/>
              <a:t>全体的に、男性の魅力を判断する際に、日本人男性</a:t>
            </a:r>
            <a:r>
              <a:rPr lang="ja-JP" altLang="en-US" sz="2000" dirty="0"/>
              <a:t>や</a:t>
            </a:r>
            <a:r>
              <a:rPr lang="ja-JP" altLang="en-US" sz="2000" dirty="0" smtClean="0"/>
              <a:t>女性はアメリカ人男性</a:t>
            </a:r>
            <a:r>
              <a:rPr lang="ja-JP" altLang="en-US" sz="2000" dirty="0"/>
              <a:t>や</a:t>
            </a:r>
            <a:r>
              <a:rPr lang="ja-JP" altLang="en-US" sz="2000" dirty="0" smtClean="0"/>
              <a:t>女性よりも、外見、また経済的</a:t>
            </a:r>
            <a:r>
              <a:rPr lang="ja-JP" altLang="en-US" sz="2000" dirty="0"/>
              <a:t>、</a:t>
            </a:r>
            <a:r>
              <a:rPr lang="ja-JP" altLang="en-US" sz="2000" dirty="0" smtClean="0"/>
              <a:t>社会的な経歴を重視する。一方、アメリカ人男性や女性は、性格的な特徴が最も大事であると考えている。</a:t>
            </a:r>
            <a:endParaRPr lang="en-US" altLang="ja-JP" sz="2000" dirty="0" smtClean="0"/>
          </a:p>
          <a:p>
            <a:pPr marL="533400" indent="-342900">
              <a:buFont typeface="Arial"/>
              <a:buChar char="•"/>
            </a:pPr>
            <a:r>
              <a:rPr lang="ja-JP" altLang="en-US" sz="2000" dirty="0" smtClean="0"/>
              <a:t>日本で「草食系男子」の数が増加している</a:t>
            </a:r>
            <a:r>
              <a:rPr lang="ja-JP" altLang="en-US" sz="2000" dirty="0"/>
              <a:t>が</a:t>
            </a:r>
            <a:r>
              <a:rPr lang="ja-JP" altLang="en-US" sz="2000" dirty="0" smtClean="0"/>
              <a:t>、日本人女性はたくましい「肉食系男子」により惹かれる傾向が</a:t>
            </a:r>
            <a:r>
              <a:rPr lang="ja-JP" altLang="en-US" sz="2000" smtClean="0"/>
              <a:t>ある。</a:t>
            </a:r>
            <a:endParaRPr lang="en-US" altLang="ja-JP" sz="2000" dirty="0" smtClean="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研究の限界点</a:t>
            </a:r>
            <a:endParaRPr lang="en-US" dirty="0"/>
          </a:p>
        </p:txBody>
      </p:sp>
      <p:sp>
        <p:nvSpPr>
          <p:cNvPr id="3" name="Text Placeholder 2"/>
          <p:cNvSpPr>
            <a:spLocks noGrp="1"/>
          </p:cNvSpPr>
          <p:nvPr>
            <p:ph type="body" idx="1"/>
          </p:nvPr>
        </p:nvSpPr>
        <p:spPr/>
        <p:txBody>
          <a:bodyPr/>
          <a:lstStyle/>
          <a:p>
            <a:pPr marL="647700" indent="-457200">
              <a:buFont typeface="Arial"/>
              <a:buChar char="•"/>
            </a:pPr>
            <a:r>
              <a:rPr lang="ja-JP" altLang="en-US" dirty="0" smtClean="0"/>
              <a:t>アンケート回答者の数が少なかった。</a:t>
            </a:r>
            <a:endParaRPr lang="en-US" altLang="ja-JP" dirty="0" smtClean="0"/>
          </a:p>
          <a:p>
            <a:pPr marL="647700" indent="-457200">
              <a:buFont typeface="Arial"/>
              <a:buChar char="•"/>
            </a:pPr>
            <a:r>
              <a:rPr lang="ja-JP" altLang="en-US" dirty="0" smtClean="0"/>
              <a:t>この研究は、日本とアメリカに限定して行われたが、都道府県ごと、州ごとなど、もっと特定の違いについて調べてみるのも面白いと思った。</a:t>
            </a:r>
            <a:endParaRPr lang="en-US" altLang="ja-JP" dirty="0" smtClean="0"/>
          </a:p>
          <a:p>
            <a:pPr marL="647700" indent="-457200">
              <a:buFont typeface="Arial"/>
              <a:buChar char="•"/>
            </a:pPr>
            <a:r>
              <a:rPr lang="ja-JP" altLang="en-US" dirty="0" smtClean="0"/>
              <a:t>この研究は、異性愛者の「魅力」への認識にのみ焦点をあてていた。</a:t>
            </a:r>
            <a:endParaRPr lang="en-US" dirty="0"/>
          </a:p>
        </p:txBody>
      </p:sp>
    </p:spTree>
    <p:extLst>
      <p:ext uri="{BB962C8B-B14F-4D97-AF65-F5344CB8AC3E}">
        <p14:creationId xmlns:p14="http://schemas.microsoft.com/office/powerpoint/2010/main" val="23031206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今後の研究</a:t>
            </a:r>
            <a:endParaRPr lang="en" dirty="0"/>
          </a:p>
        </p:txBody>
      </p:sp>
      <p:sp>
        <p:nvSpPr>
          <p:cNvPr id="217" name="Shape 21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r>
              <a:rPr lang="ja-JP" altLang="en-US" dirty="0" smtClean="0"/>
              <a:t>研究を行う地域をより細かく分け、多くの研究参加者を得ることができれば、更に面白い研究になると思った。</a:t>
            </a:r>
            <a:endParaRPr lang="en-US" altLang="ja-JP" dirty="0" smtClean="0"/>
          </a:p>
          <a:p>
            <a:endParaRPr lang="en-US" altLang="ja-JP" dirty="0"/>
          </a:p>
          <a:p>
            <a:r>
              <a:rPr lang="ja-JP" altLang="en-US" dirty="0" smtClean="0"/>
              <a:t>年</a:t>
            </a:r>
            <a:r>
              <a:rPr lang="en-US" altLang="ja-JP" dirty="0" smtClean="0"/>
              <a:t>•</a:t>
            </a:r>
            <a:r>
              <a:rPr lang="ja-JP" altLang="en-US" dirty="0" smtClean="0"/>
              <a:t>性的指向</a:t>
            </a:r>
            <a:r>
              <a:rPr lang="en-US" altLang="ja-JP" dirty="0" smtClean="0"/>
              <a:t>•</a:t>
            </a:r>
            <a:r>
              <a:rPr lang="ja-JP" altLang="en-US" dirty="0" smtClean="0"/>
              <a:t>民族性で結果を分類することも、良い研究につながると思った。</a:t>
            </a:r>
            <a:endParaRPr lang="en-US" altLang="ja-JP" dirty="0" smtClean="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参考文献一覧</a:t>
            </a:r>
            <a:endParaRPr lang="en" dirty="0"/>
          </a:p>
        </p:txBody>
      </p:sp>
      <p:sp>
        <p:nvSpPr>
          <p:cNvPr id="223" name="Shape 223"/>
          <p:cNvSpPr txBox="1">
            <a:spLocks noGrp="1"/>
          </p:cNvSpPr>
          <p:nvPr>
            <p:ph type="body" idx="1"/>
          </p:nvPr>
        </p:nvSpPr>
        <p:spPr>
          <a:xfrm>
            <a:off x="457200" y="1587275"/>
            <a:ext cx="8229600" cy="4967700"/>
          </a:xfrm>
          <a:prstGeom prst="rect">
            <a:avLst/>
          </a:prstGeom>
        </p:spPr>
        <p:txBody>
          <a:bodyPr lIns="91425" tIns="91425" rIns="91425" bIns="91425" anchor="t" anchorCtr="0">
            <a:noAutofit/>
          </a:bodyPr>
          <a:lstStyle/>
          <a:p>
            <a:pPr marL="457200" lvl="0" indent="-317500" rtl="0">
              <a:spcBef>
                <a:spcPts val="2400"/>
              </a:spcBef>
              <a:spcAft>
                <a:spcPts val="600"/>
              </a:spcAft>
              <a:buClr>
                <a:srgbClr val="2388DB"/>
              </a:buClr>
              <a:buSzPct val="166666"/>
              <a:buFont typeface="Arial"/>
              <a:buChar char="•"/>
            </a:pPr>
            <a:r>
              <a:rPr lang="en" sz="1400" dirty="0">
                <a:solidFill>
                  <a:srgbClr val="2388DB"/>
                </a:solidFill>
              </a:rPr>
              <a:t>Currie, T. , Little, A. (2009). The relative importance of the face and body in judgments of human physical attractiveness. </a:t>
            </a:r>
            <a:r>
              <a:rPr lang="en" sz="1400" i="1" dirty="0">
                <a:solidFill>
                  <a:srgbClr val="2388DB"/>
                </a:solidFill>
              </a:rPr>
              <a:t>Evolution and Human Behavior, </a:t>
            </a:r>
            <a:r>
              <a:rPr lang="en" sz="1400" dirty="0">
                <a:solidFill>
                  <a:srgbClr val="2388DB"/>
                </a:solidFill>
              </a:rPr>
              <a:t>30(6), </a:t>
            </a:r>
            <a:r>
              <a:rPr lang="en" sz="1400" dirty="0" smtClean="0">
                <a:solidFill>
                  <a:srgbClr val="2388DB"/>
                </a:solidFill>
              </a:rPr>
              <a:t>409-416.</a:t>
            </a:r>
            <a:r>
              <a:rPr lang="en-US" sz="1400" dirty="0" smtClean="0">
                <a:solidFill>
                  <a:srgbClr val="2388DB"/>
                </a:solidFill>
              </a:rPr>
              <a:t> </a:t>
            </a:r>
          </a:p>
          <a:p>
            <a:pPr marL="457200" lvl="0" indent="-317500" rtl="0">
              <a:spcBef>
                <a:spcPts val="2400"/>
              </a:spcBef>
              <a:spcAft>
                <a:spcPts val="600"/>
              </a:spcAft>
              <a:buClr>
                <a:srgbClr val="2388DB"/>
              </a:buClr>
              <a:buSzPct val="166666"/>
              <a:buFont typeface="Arial"/>
              <a:buChar char="•"/>
            </a:pPr>
            <a:r>
              <a:rPr lang="en" sz="1400" dirty="0" smtClean="0">
                <a:solidFill>
                  <a:srgbClr val="2388DB"/>
                </a:solidFill>
              </a:rPr>
              <a:t>Engelhart</a:t>
            </a:r>
            <a:r>
              <a:rPr lang="en" sz="1400" dirty="0">
                <a:solidFill>
                  <a:srgbClr val="2388DB"/>
                </a:solidFill>
              </a:rPr>
              <a:t>, K. (2009). The grass-eating boys of Japan. </a:t>
            </a:r>
            <a:r>
              <a:rPr lang="en" sz="1400" i="1" dirty="0">
                <a:solidFill>
                  <a:srgbClr val="2388DB"/>
                </a:solidFill>
              </a:rPr>
              <a:t>Maclean's</a:t>
            </a:r>
            <a:r>
              <a:rPr lang="en" sz="1400" dirty="0">
                <a:solidFill>
                  <a:srgbClr val="2388DB"/>
                </a:solidFill>
              </a:rPr>
              <a:t>, </a:t>
            </a:r>
            <a:r>
              <a:rPr lang="en" sz="1400" i="1" dirty="0">
                <a:solidFill>
                  <a:srgbClr val="2388DB"/>
                </a:solidFill>
              </a:rPr>
              <a:t>122</a:t>
            </a:r>
            <a:r>
              <a:rPr lang="en" sz="1400" dirty="0">
                <a:solidFill>
                  <a:srgbClr val="2388DB"/>
                </a:solidFill>
              </a:rPr>
              <a:t>(25), 34. </a:t>
            </a:r>
          </a:p>
          <a:p>
            <a:pPr marL="457200" lvl="0" indent="-317500" rtl="0">
              <a:buClr>
                <a:srgbClr val="2388DB"/>
              </a:buClr>
              <a:buSzPct val="166666"/>
              <a:buFont typeface="Arial"/>
              <a:buChar char="•"/>
            </a:pPr>
            <a:r>
              <a:rPr lang="en" sz="1400" dirty="0">
                <a:solidFill>
                  <a:srgbClr val="2388DB"/>
                </a:solidFill>
              </a:rPr>
              <a:t>Gangestad, S. , &amp; Scheyd, G. (2005). The evolution of human physical attractiveness. </a:t>
            </a:r>
            <a:r>
              <a:rPr lang="en" sz="1400" i="1" dirty="0">
                <a:solidFill>
                  <a:srgbClr val="2388DB"/>
                </a:solidFill>
              </a:rPr>
              <a:t>Annual Review of Anthropology</a:t>
            </a:r>
            <a:r>
              <a:rPr lang="en" sz="1400" dirty="0">
                <a:solidFill>
                  <a:srgbClr val="2388DB"/>
                </a:solidFill>
              </a:rPr>
              <a:t>, </a:t>
            </a:r>
            <a:r>
              <a:rPr lang="en" sz="1400" i="1" dirty="0">
                <a:solidFill>
                  <a:srgbClr val="2388DB"/>
                </a:solidFill>
              </a:rPr>
              <a:t>34</a:t>
            </a:r>
            <a:r>
              <a:rPr lang="en" sz="1400" dirty="0">
                <a:solidFill>
                  <a:srgbClr val="2388DB"/>
                </a:solidFill>
              </a:rPr>
              <a:t>, 523-548.</a:t>
            </a:r>
          </a:p>
          <a:p>
            <a:pPr marL="457200" lvl="0" indent="-317500" rtl="0">
              <a:buClr>
                <a:srgbClr val="2388DB"/>
              </a:buClr>
              <a:buSzPct val="166666"/>
              <a:buFont typeface="Arial"/>
              <a:buChar char="•"/>
            </a:pPr>
            <a:r>
              <a:rPr lang="en" sz="1400" dirty="0">
                <a:solidFill>
                  <a:srgbClr val="2388DB"/>
                </a:solidFill>
              </a:rPr>
              <a:t>Otake, T. (2009). Blurring the boundaries: As the future facing japan's young people changes fast, so too are traditional gender identities. </a:t>
            </a:r>
            <a:r>
              <a:rPr lang="en" sz="1400" i="1" dirty="0">
                <a:solidFill>
                  <a:srgbClr val="2388DB"/>
                </a:solidFill>
              </a:rPr>
              <a:t>McClatchy - Tribune Business News</a:t>
            </a:r>
            <a:r>
              <a:rPr lang="en" sz="1400" dirty="0">
                <a:solidFill>
                  <a:srgbClr val="2388DB"/>
                </a:solidFill>
              </a:rPr>
              <a:t>, . </a:t>
            </a:r>
          </a:p>
          <a:p>
            <a:pPr marL="457200" lvl="0" indent="-317500" rtl="0">
              <a:buClr>
                <a:srgbClr val="2388DB"/>
              </a:buClr>
              <a:buSzPct val="166666"/>
              <a:buFont typeface="Arial"/>
              <a:buChar char="•"/>
            </a:pPr>
            <a:r>
              <a:rPr lang="en" sz="1400" dirty="0">
                <a:solidFill>
                  <a:srgbClr val="2388DB"/>
                </a:solidFill>
              </a:rPr>
              <a:t>Toro-Morn, M. , &amp; Sprecher, S. (2003). A cross-cultural comparison of mate preferences among university students; the united states vs. the people's republic of china (prc). </a:t>
            </a:r>
            <a:r>
              <a:rPr lang="en" sz="1400" i="1" dirty="0">
                <a:solidFill>
                  <a:srgbClr val="2388DB"/>
                </a:solidFill>
              </a:rPr>
              <a:t>Journal of Comparative Family Studies</a:t>
            </a:r>
            <a:r>
              <a:rPr lang="en" sz="1400" dirty="0">
                <a:solidFill>
                  <a:srgbClr val="2388DB"/>
                </a:solidFill>
              </a:rPr>
              <a:t>, </a:t>
            </a:r>
            <a:r>
              <a:rPr lang="en" sz="1400" i="1" dirty="0">
                <a:solidFill>
                  <a:srgbClr val="2388DB"/>
                </a:solidFill>
              </a:rPr>
              <a:t>34</a:t>
            </a:r>
            <a:r>
              <a:rPr lang="en" sz="1400" dirty="0">
                <a:solidFill>
                  <a:srgbClr val="2388DB"/>
                </a:solidFill>
              </a:rPr>
              <a:t>(2), 151-170.</a:t>
            </a:r>
          </a:p>
          <a:p>
            <a:pPr marL="457200" lvl="0" indent="-317500" rtl="0">
              <a:buClr>
                <a:srgbClr val="2388DB"/>
              </a:buClr>
              <a:buSzPct val="166666"/>
              <a:buFont typeface="Arial"/>
              <a:buChar char="•"/>
            </a:pPr>
            <a:r>
              <a:rPr lang="en" sz="1400" dirty="0">
                <a:solidFill>
                  <a:srgbClr val="2388DB"/>
                </a:solidFill>
              </a:rPr>
              <a:t>Triandis, H. C., Bontempo, R., Villareal, M. J., Asai, M., &amp; Lucca, N. (1988). Individualism and collectivism: Cross-cultural perspectives on self-ingroup relationships. </a:t>
            </a:r>
            <a:r>
              <a:rPr lang="en" sz="1400" i="1" dirty="0">
                <a:solidFill>
                  <a:srgbClr val="2388DB"/>
                </a:solidFill>
              </a:rPr>
              <a:t>Journal Of Personality And Social Psychology</a:t>
            </a:r>
            <a:r>
              <a:rPr lang="en" sz="1400" dirty="0">
                <a:solidFill>
                  <a:srgbClr val="2388DB"/>
                </a:solidFill>
              </a:rPr>
              <a:t>, </a:t>
            </a:r>
            <a:r>
              <a:rPr lang="en" sz="1400" i="1" dirty="0">
                <a:solidFill>
                  <a:srgbClr val="2388DB"/>
                </a:solidFill>
              </a:rPr>
              <a:t>54</a:t>
            </a:r>
            <a:r>
              <a:rPr lang="en" sz="1400" dirty="0">
                <a:solidFill>
                  <a:srgbClr val="2388DB"/>
                </a:solidFill>
              </a:rPr>
              <a:t>(2), 323-338. </a:t>
            </a:r>
          </a:p>
          <a:p>
            <a:pPr marL="457200" lvl="0" indent="-317500" rtl="0">
              <a:buClr>
                <a:srgbClr val="2388DB"/>
              </a:buClr>
              <a:buSzPct val="166666"/>
              <a:buFont typeface="Arial"/>
              <a:buChar char="•"/>
            </a:pPr>
            <a:r>
              <a:rPr lang="en" sz="1400" dirty="0">
                <a:solidFill>
                  <a:srgbClr val="2388DB"/>
                </a:solidFill>
              </a:rPr>
              <a:t>Yamagishi, T. , Hashimoto, H. , Cook, K. , Kiyonari, T. , Shinada, M. , et al. (2012). Modesty in self‐presentation: A comparison between the usa and japan. Asian Journal of Social Psychology, 15(1), 60-68.</a:t>
            </a:r>
          </a:p>
          <a:p>
            <a:pPr marL="457200" indent="-317500">
              <a:buClr>
                <a:srgbClr val="2388DB"/>
              </a:buClr>
              <a:buSzPct val="166666"/>
              <a:buFont typeface="Arial"/>
              <a:buChar char="•"/>
            </a:pPr>
            <a:r>
              <a:rPr lang="en-US" sz="1400" dirty="0" smtClean="0">
                <a:solidFill>
                  <a:schemeClr val="bg2"/>
                </a:solidFill>
                <a:hlinkClick r:id="rId3"/>
              </a:rPr>
              <a:t>Kyodo. (2012, June 19). </a:t>
            </a:r>
            <a:r>
              <a:rPr lang="en-US" sz="1400" dirty="0">
                <a:solidFill>
                  <a:schemeClr val="bg2"/>
                </a:solidFill>
              </a:rPr>
              <a:t>Young Japanese men’s trend: Trying to look pretty. Retrieved </a:t>
            </a:r>
            <a:r>
              <a:rPr lang="en-US" sz="1400" dirty="0" smtClean="0">
                <a:solidFill>
                  <a:schemeClr val="bg2"/>
                </a:solidFill>
              </a:rPr>
              <a:t>from</a:t>
            </a:r>
          </a:p>
          <a:p>
            <a:pPr marL="139700" lvl="0" indent="0" rtl="0">
              <a:buClr>
                <a:srgbClr val="2388DB"/>
              </a:buClr>
              <a:buSzPct val="166666"/>
            </a:pPr>
            <a:r>
              <a:rPr lang="en" sz="1400" dirty="0" smtClean="0">
                <a:solidFill>
                  <a:schemeClr val="bg2"/>
                </a:solidFill>
                <a:hlinkClick r:id="rId3"/>
              </a:rPr>
              <a:t>http://www.japantimes.co.jp/news/2012/06/19/national/young-japanese-mens-trend-trying-to-look-pretty/#.U1fbOse9g30</a:t>
            </a:r>
          </a:p>
          <a:p>
            <a:endParaRPr lang="en" sz="1400" u="sng" dirty="0">
              <a:solidFill>
                <a:schemeClr val="hlink"/>
              </a:solidFill>
              <a:hlinkClick r:id="rId3"/>
            </a:endParaRPr>
          </a:p>
          <a:p>
            <a:endParaRPr lang="en" sz="1400" u="sng" dirty="0">
              <a:solidFill>
                <a:schemeClr val="hlink"/>
              </a:solidFill>
              <a:hlinkClick r:id="rId3"/>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調査の背景</a:t>
            </a:r>
            <a:endParaRPr lang="en" dirty="0"/>
          </a:p>
        </p:txBody>
      </p:sp>
      <p:sp>
        <p:nvSpPr>
          <p:cNvPr id="59" name="Shape 59"/>
          <p:cNvSpPr txBox="1"/>
          <p:nvPr/>
        </p:nvSpPr>
        <p:spPr>
          <a:xfrm>
            <a:off x="591900" y="1417650"/>
            <a:ext cx="7960199" cy="4962599"/>
          </a:xfrm>
          <a:prstGeom prst="rect">
            <a:avLst/>
          </a:prstGeom>
        </p:spPr>
        <p:txBody>
          <a:bodyPr lIns="91425" tIns="91425" rIns="91425" bIns="91425" anchor="t" anchorCtr="0">
            <a:noAutofit/>
          </a:bodyPr>
          <a:lstStyle/>
          <a:p>
            <a:pPr marL="457200" lvl="0" indent="-381000" rtl="0">
              <a:spcBef>
                <a:spcPts val="600"/>
              </a:spcBef>
              <a:buClr>
                <a:srgbClr val="000000"/>
              </a:buClr>
              <a:buSzPct val="100000"/>
              <a:buFont typeface="Arial"/>
              <a:buChar char="●"/>
            </a:pPr>
            <a:endParaRPr lang="en-US" altLang="ja-JP" sz="2400" dirty="0" smtClean="0">
              <a:solidFill>
                <a:schemeClr val="dk1"/>
              </a:solidFill>
            </a:endParaRPr>
          </a:p>
          <a:p>
            <a:pPr marL="457200" lvl="0" indent="-381000" rtl="0">
              <a:spcBef>
                <a:spcPts val="600"/>
              </a:spcBef>
              <a:buClr>
                <a:srgbClr val="000000"/>
              </a:buClr>
              <a:buSzPct val="100000"/>
              <a:buFont typeface="Arial"/>
              <a:buChar char="●"/>
            </a:pPr>
            <a:r>
              <a:rPr lang="ja-JP" altLang="en-US" sz="2400" dirty="0" smtClean="0">
                <a:solidFill>
                  <a:schemeClr val="dk1"/>
                </a:solidFill>
              </a:rPr>
              <a:t>「魅力」の科学</a:t>
            </a:r>
            <a:endParaRPr lang="en" sz="2400" dirty="0" smtClean="0">
              <a:solidFill>
                <a:schemeClr val="dk1"/>
              </a:solidFill>
            </a:endParaRPr>
          </a:p>
          <a:p>
            <a:pPr marL="914400" lvl="1" indent="-342900" rtl="0">
              <a:spcBef>
                <a:spcPts val="500"/>
              </a:spcBef>
              <a:buClr>
                <a:srgbClr val="000000"/>
              </a:buClr>
              <a:buSzPct val="100000"/>
              <a:buFont typeface="Arial"/>
              <a:buChar char="○"/>
            </a:pPr>
            <a:r>
              <a:rPr lang="ja-JP" altLang="en-US" sz="1800" dirty="0" smtClean="0">
                <a:solidFill>
                  <a:schemeClr val="dk1"/>
                </a:solidFill>
              </a:rPr>
              <a:t>身体的要素－顔</a:t>
            </a:r>
            <a:r>
              <a:rPr lang="en" sz="1800" dirty="0" smtClean="0">
                <a:solidFill>
                  <a:schemeClr val="dk1"/>
                </a:solidFill>
              </a:rPr>
              <a:t> </a:t>
            </a:r>
            <a:r>
              <a:rPr lang="ja-JP" altLang="en-US" sz="1800" dirty="0" smtClean="0">
                <a:solidFill>
                  <a:schemeClr val="dk1"/>
                </a:solidFill>
              </a:rPr>
              <a:t>対体</a:t>
            </a:r>
            <a:endParaRPr lang="en" sz="1800" dirty="0" smtClean="0">
              <a:solidFill>
                <a:schemeClr val="dk1"/>
              </a:solidFill>
            </a:endParaRPr>
          </a:p>
          <a:p>
            <a:pPr marL="914400" lvl="1" indent="-342900" rtl="0">
              <a:spcBef>
                <a:spcPts val="500"/>
              </a:spcBef>
              <a:buClr>
                <a:srgbClr val="000000"/>
              </a:buClr>
              <a:buSzPct val="100000"/>
              <a:buFont typeface="Arial"/>
              <a:buChar char="○"/>
            </a:pPr>
            <a:r>
              <a:rPr lang="ja-JP" altLang="en-US" sz="1800" dirty="0" smtClean="0">
                <a:solidFill>
                  <a:schemeClr val="dk1"/>
                </a:solidFill>
              </a:rPr>
              <a:t>進化論</a:t>
            </a:r>
            <a:endParaRPr lang="en" sz="1800" dirty="0" smtClean="0">
              <a:solidFill>
                <a:schemeClr val="dk1"/>
              </a:solidFill>
            </a:endParaRPr>
          </a:p>
          <a:p>
            <a:pPr marL="457200" lvl="0" indent="-381000" rtl="0">
              <a:buClr>
                <a:srgbClr val="000000"/>
              </a:buClr>
              <a:buSzPct val="100000"/>
              <a:buFont typeface="Arial"/>
              <a:buChar char="●"/>
            </a:pPr>
            <a:r>
              <a:rPr lang="ja-JP" altLang="en-US" sz="2400" dirty="0" smtClean="0">
                <a:solidFill>
                  <a:schemeClr val="dk1"/>
                </a:solidFill>
              </a:rPr>
              <a:t>自己表現　日本対アメリカ</a:t>
            </a:r>
            <a:endParaRPr lang="en" sz="2400" dirty="0" smtClean="0">
              <a:solidFill>
                <a:schemeClr val="dk1"/>
              </a:solidFill>
            </a:endParaRPr>
          </a:p>
          <a:p>
            <a:pPr marL="914400" lvl="1" indent="-342900" rtl="0">
              <a:buClr>
                <a:srgbClr val="000000"/>
              </a:buClr>
              <a:buSzPct val="100000"/>
              <a:buFont typeface="Arial"/>
              <a:buChar char="○"/>
            </a:pPr>
            <a:r>
              <a:rPr lang="ja-JP" altLang="en-US" sz="1800" dirty="0" smtClean="0">
                <a:solidFill>
                  <a:schemeClr val="dk1"/>
                </a:solidFill>
              </a:rPr>
              <a:t>日本人男性はアメリカ人男性よりも控えめなのか。</a:t>
            </a:r>
            <a:endParaRPr lang="en" sz="1800" dirty="0" smtClean="0">
              <a:solidFill>
                <a:schemeClr val="dk1"/>
              </a:solidFill>
            </a:endParaRPr>
          </a:p>
          <a:p>
            <a:pPr marL="457200" lvl="0" indent="-381000" rtl="0">
              <a:spcBef>
                <a:spcPts val="500"/>
              </a:spcBef>
              <a:buClr>
                <a:srgbClr val="000000"/>
              </a:buClr>
              <a:buSzPct val="100000"/>
              <a:buFont typeface="Arial"/>
              <a:buChar char="●"/>
            </a:pPr>
            <a:r>
              <a:rPr lang="ja-JP" altLang="en-US" sz="2400" dirty="0" smtClean="0">
                <a:solidFill>
                  <a:schemeClr val="dk1"/>
                </a:solidFill>
              </a:rPr>
              <a:t>日本での「男性の魅力」</a:t>
            </a:r>
            <a:endParaRPr lang="en" sz="2400" dirty="0" smtClean="0">
              <a:solidFill>
                <a:schemeClr val="dk1"/>
              </a:solidFill>
            </a:endParaRPr>
          </a:p>
          <a:p>
            <a:pPr marL="914400" lvl="1" indent="-342900" rtl="0">
              <a:spcBef>
                <a:spcPts val="500"/>
              </a:spcBef>
              <a:buClr>
                <a:srgbClr val="000000"/>
              </a:buClr>
              <a:buSzPct val="100000"/>
              <a:buFont typeface="Arial"/>
              <a:buChar char="○"/>
            </a:pPr>
            <a:r>
              <a:rPr lang="ja-JP" altLang="en-US" sz="1800" dirty="0" smtClean="0">
                <a:solidFill>
                  <a:schemeClr val="dk1"/>
                </a:solidFill>
              </a:rPr>
              <a:t>肉食系</a:t>
            </a:r>
            <a:r>
              <a:rPr lang="ja-JP" altLang="en-US" sz="1800" dirty="0">
                <a:solidFill>
                  <a:schemeClr val="dk1"/>
                </a:solidFill>
              </a:rPr>
              <a:t>男</a:t>
            </a:r>
            <a:r>
              <a:rPr lang="ja-JP" altLang="en-US" sz="1800" dirty="0" smtClean="0">
                <a:solidFill>
                  <a:schemeClr val="dk1"/>
                </a:solidFill>
              </a:rPr>
              <a:t>子　</a:t>
            </a:r>
            <a:r>
              <a:rPr lang="en-US" altLang="ja-JP" sz="1800" dirty="0" smtClean="0">
                <a:solidFill>
                  <a:schemeClr val="dk1"/>
                </a:solidFill>
              </a:rPr>
              <a:t>vs.</a:t>
            </a:r>
            <a:r>
              <a:rPr lang="ja-JP" altLang="en-US" sz="1800" dirty="0">
                <a:solidFill>
                  <a:schemeClr val="dk1"/>
                </a:solidFill>
              </a:rPr>
              <a:t>　</a:t>
            </a:r>
            <a:r>
              <a:rPr lang="ja-JP" altLang="en-US" sz="1800" dirty="0" smtClean="0">
                <a:solidFill>
                  <a:schemeClr val="dk1"/>
                </a:solidFill>
              </a:rPr>
              <a:t>草食系男子</a:t>
            </a:r>
            <a:endParaRPr lang="en" sz="1800" dirty="0">
              <a:solidFill>
                <a:schemeClr val="dk1"/>
              </a:solidFill>
            </a:endParaRPr>
          </a:p>
          <a:p>
            <a:pPr marL="457200" lvl="0" indent="-381000" rtl="0">
              <a:spcBef>
                <a:spcPts val="500"/>
              </a:spcBef>
              <a:buClr>
                <a:schemeClr val="dk1"/>
              </a:buClr>
              <a:buSzPct val="100000"/>
              <a:buFont typeface="Arial"/>
              <a:buChar char="●"/>
            </a:pPr>
            <a:r>
              <a:rPr lang="ja-JP" altLang="en-US" sz="2400" dirty="0" smtClean="0">
                <a:solidFill>
                  <a:schemeClr val="dk1"/>
                </a:solidFill>
              </a:rPr>
              <a:t>集団主義文化と日本人男性の美容ケア</a:t>
            </a:r>
            <a:endParaRPr lang="en" sz="2400" dirty="0">
              <a:solidFill>
                <a:schemeClr val="dk1"/>
              </a:solidFill>
            </a:endParaRPr>
          </a:p>
          <a:p>
            <a:pPr marL="457200" lvl="0" indent="-381000" rtl="0">
              <a:spcBef>
                <a:spcPts val="500"/>
              </a:spcBef>
              <a:buClr>
                <a:schemeClr val="dk1"/>
              </a:buClr>
              <a:buSzPct val="100000"/>
              <a:buFont typeface="Arial"/>
              <a:buChar char="●"/>
            </a:pPr>
            <a:r>
              <a:rPr lang="ja-JP" altLang="en-US" sz="2400" dirty="0" smtClean="0">
                <a:solidFill>
                  <a:schemeClr val="dk1"/>
                </a:solidFill>
              </a:rPr>
              <a:t>雑誌の中での男性</a:t>
            </a:r>
            <a:endParaRPr lang="en" sz="2400" dirty="0">
              <a:solidFill>
                <a:schemeClr val="dk1"/>
              </a:solidFill>
            </a:endParaRPr>
          </a:p>
          <a:p>
            <a:pPr marL="457200" lvl="0" indent="-381000" rtl="0">
              <a:spcBef>
                <a:spcPts val="500"/>
              </a:spcBef>
              <a:buClr>
                <a:schemeClr val="dk1"/>
              </a:buClr>
              <a:buSzPct val="100000"/>
              <a:buFont typeface="Arial"/>
              <a:buChar char="●"/>
            </a:pPr>
            <a:r>
              <a:rPr lang="ja-JP" altLang="en-US" sz="2400" dirty="0" smtClean="0">
                <a:solidFill>
                  <a:schemeClr val="dk1"/>
                </a:solidFill>
              </a:rPr>
              <a:t>広告の中での男性</a:t>
            </a:r>
            <a:endParaRPr lang="en" sz="2400" dirty="0">
              <a:solidFill>
                <a:schemeClr val="dk1"/>
              </a:solidFill>
            </a:endParaRPr>
          </a:p>
          <a:p>
            <a:pPr marL="457200" lvl="0" indent="-381000" rtl="0">
              <a:spcBef>
                <a:spcPts val="500"/>
              </a:spcBef>
              <a:buClr>
                <a:schemeClr val="dk1"/>
              </a:buClr>
              <a:buSzPct val="100000"/>
              <a:buFont typeface="Arial"/>
              <a:buChar char="●"/>
            </a:pPr>
            <a:r>
              <a:rPr lang="ja-JP" altLang="en-US" sz="2400" dirty="0" smtClean="0">
                <a:solidFill>
                  <a:schemeClr val="dk1"/>
                </a:solidFill>
              </a:rPr>
              <a:t>男性バンド</a:t>
            </a:r>
            <a:endParaRPr lang="en" sz="2400" dirty="0">
              <a:solidFill>
                <a:schemeClr val="dk1"/>
              </a:solidFill>
            </a:endParaRPr>
          </a:p>
          <a:p>
            <a:endParaRPr lang="en" sz="24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謝辞</a:t>
            </a:r>
            <a:endParaRPr lang="en" dirty="0"/>
          </a:p>
        </p:txBody>
      </p:sp>
      <p:sp>
        <p:nvSpPr>
          <p:cNvPr id="229" name="Shape 22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r>
              <a:rPr lang="ja-JP" altLang="en-US" dirty="0" smtClean="0"/>
              <a:t>斎藤</a:t>
            </a:r>
            <a:r>
              <a:rPr lang="en-US" altLang="ja-JP" dirty="0" smtClean="0"/>
              <a:t>•</a:t>
            </a:r>
            <a:r>
              <a:rPr lang="ja-JP" altLang="en-US" dirty="0" smtClean="0"/>
              <a:t>アボット佳子教授、高橋周臣教</a:t>
            </a:r>
            <a:r>
              <a:rPr lang="ja-JP" altLang="en-US" smtClean="0"/>
              <a:t>授、寺島、</a:t>
            </a:r>
            <a:r>
              <a:rPr lang="ja-JP" altLang="en-US" dirty="0" smtClean="0"/>
              <a:t>岩﨑華也ぴょん、日本語メジャーのみんな、友達、家族。</a:t>
            </a:r>
            <a:endParaRPr lang="en-US" altLang="ja-JP" dirty="0" smtClean="0"/>
          </a:p>
          <a:p>
            <a:endParaRPr lang="en-US" dirty="0" smtClean="0"/>
          </a:p>
          <a:p>
            <a:r>
              <a:rPr lang="ja-JP" altLang="en-US" dirty="0" smtClean="0"/>
              <a:t>そして、コーヒー、、、</a:t>
            </a:r>
            <a:endParaRPr lang="en-US" altLang="ja-JP" dirty="0" smtClean="0"/>
          </a:p>
          <a:p>
            <a:r>
              <a:rPr lang="ja-JP" altLang="en-US" dirty="0" smtClean="0"/>
              <a:t>とにかくコーヒー、、、</a:t>
            </a: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「魅力」の科学</a:t>
            </a:r>
            <a:endParaRPr lang="en" dirty="0"/>
          </a:p>
        </p:txBody>
      </p:sp>
      <p:sp>
        <p:nvSpPr>
          <p:cNvPr id="65" name="Shape 65"/>
          <p:cNvSpPr txBox="1"/>
          <p:nvPr/>
        </p:nvSpPr>
        <p:spPr>
          <a:xfrm>
            <a:off x="142550" y="1694700"/>
            <a:ext cx="8885400" cy="5036700"/>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ja-JP" altLang="en-US" sz="2400" dirty="0" smtClean="0"/>
              <a:t>「魅力」を認識する上で、顔が体よりも重要である。</a:t>
            </a:r>
            <a:r>
              <a:rPr lang="en" sz="2400" dirty="0" smtClean="0"/>
              <a:t> (Currie</a:t>
            </a:r>
            <a:r>
              <a:rPr lang="en-US" sz="2400" dirty="0" smtClean="0"/>
              <a:t>, 2009</a:t>
            </a:r>
            <a:r>
              <a:rPr lang="en" sz="2400" dirty="0" smtClean="0"/>
              <a:t>)</a:t>
            </a:r>
            <a:endParaRPr lang="en-US" sz="2400" dirty="0" smtClean="0"/>
          </a:p>
          <a:p>
            <a:pPr marL="76200" lvl="0" rtl="0">
              <a:buClr>
                <a:srgbClr val="000000"/>
              </a:buClr>
              <a:buSzPct val="100000"/>
            </a:pPr>
            <a:endParaRPr lang="en" sz="2400" dirty="0"/>
          </a:p>
          <a:p>
            <a:pPr marL="457200" lvl="0" indent="-381000" rtl="0">
              <a:buClr>
                <a:srgbClr val="000000"/>
              </a:buClr>
              <a:buSzPct val="100000"/>
              <a:buFont typeface="Arial"/>
              <a:buChar char="●"/>
            </a:pPr>
            <a:r>
              <a:rPr lang="ja-JP" altLang="en-US" sz="2400" dirty="0" smtClean="0"/>
              <a:t>魅力における進化論</a:t>
            </a:r>
            <a:r>
              <a:rPr lang="en" sz="2400" dirty="0" smtClean="0"/>
              <a:t> </a:t>
            </a:r>
            <a:r>
              <a:rPr lang="en" sz="2400" dirty="0"/>
              <a:t>(</a:t>
            </a:r>
            <a:r>
              <a:rPr lang="en" sz="2400" dirty="0" smtClean="0"/>
              <a:t>Gangestad</a:t>
            </a:r>
            <a:r>
              <a:rPr lang="en-US" sz="2400" dirty="0" smtClean="0"/>
              <a:t>, 2005</a:t>
            </a:r>
            <a:r>
              <a:rPr lang="en" sz="2400" dirty="0" smtClean="0"/>
              <a:t>)</a:t>
            </a:r>
            <a:endParaRPr lang="en" sz="2400" dirty="0"/>
          </a:p>
          <a:p>
            <a:pPr marL="914400" lvl="1" indent="-342900" rtl="0">
              <a:buClr>
                <a:srgbClr val="000000"/>
              </a:buClr>
              <a:buSzPct val="100000"/>
              <a:buFont typeface="Arial"/>
              <a:buChar char="○"/>
            </a:pPr>
            <a:r>
              <a:rPr lang="ja-JP" altLang="en-US" sz="1800" dirty="0" smtClean="0"/>
              <a:t>腰の比率よりも大きな肩はより魅力的である。</a:t>
            </a:r>
            <a:endParaRPr lang="en" sz="1800" dirty="0"/>
          </a:p>
          <a:p>
            <a:pPr marL="914400" lvl="1" indent="-342900">
              <a:buClr>
                <a:srgbClr val="000000"/>
              </a:buClr>
              <a:buSzPct val="100000"/>
              <a:buFont typeface="Arial"/>
              <a:buChar char="○"/>
            </a:pPr>
            <a:r>
              <a:rPr lang="ja-JP" altLang="en-US" sz="1800" dirty="0" smtClean="0"/>
              <a:t>高収入、また社会的に良い地位</a:t>
            </a:r>
            <a:r>
              <a:rPr lang="ja-JP" altLang="en-US" sz="1800" dirty="0"/>
              <a:t>についている</a:t>
            </a:r>
            <a:r>
              <a:rPr lang="ja-JP" altLang="en-US" sz="1800" dirty="0" smtClean="0"/>
              <a:t>男性は、子供を</a:t>
            </a:r>
            <a:r>
              <a:rPr lang="ja-JP" altLang="en-US" sz="1800" dirty="0"/>
              <a:t>養う</a:t>
            </a:r>
            <a:r>
              <a:rPr lang="ja-JP" altLang="en-US" sz="1800" dirty="0" smtClean="0"/>
              <a:t>ことが出来るため、魅力的である。</a:t>
            </a:r>
            <a:endParaRPr lang="en" sz="1800" dirty="0"/>
          </a:p>
        </p:txBody>
      </p:sp>
      <p:pic>
        <p:nvPicPr>
          <p:cNvPr id="66" name="Shape 66"/>
          <p:cNvPicPr preferRelativeResize="0"/>
          <p:nvPr/>
        </p:nvPicPr>
        <p:blipFill>
          <a:blip r:embed="rId3"/>
          <a:stretch>
            <a:fillRect/>
          </a:stretch>
        </p:blipFill>
        <p:spPr>
          <a:xfrm>
            <a:off x="1993100" y="4139250"/>
            <a:ext cx="5184299" cy="259214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自己表現：日本 </a:t>
            </a:r>
            <a:r>
              <a:rPr lang="en-US" altLang="ja-JP" dirty="0" smtClean="0"/>
              <a:t>vs.</a:t>
            </a:r>
            <a:r>
              <a:rPr lang="ja-JP" altLang="en-US" dirty="0"/>
              <a:t> </a:t>
            </a:r>
            <a:r>
              <a:rPr lang="ja-JP" altLang="en-US" dirty="0" smtClean="0"/>
              <a:t>アメリカ</a:t>
            </a:r>
            <a:endParaRPr lang="en" dirty="0"/>
          </a:p>
        </p:txBody>
      </p:sp>
      <p:sp>
        <p:nvSpPr>
          <p:cNvPr id="72" name="Shape 72"/>
          <p:cNvSpPr txBox="1"/>
          <p:nvPr/>
        </p:nvSpPr>
        <p:spPr>
          <a:xfrm>
            <a:off x="147050" y="1731175"/>
            <a:ext cx="8822700" cy="5002500"/>
          </a:xfrm>
          <a:prstGeom prst="rect">
            <a:avLst/>
          </a:prstGeom>
        </p:spPr>
        <p:txBody>
          <a:bodyPr lIns="91425" tIns="91425" rIns="91425" bIns="91425" anchor="t" anchorCtr="0">
            <a:noAutofit/>
          </a:bodyPr>
          <a:lstStyle/>
          <a:p>
            <a:pPr marL="457200" lvl="0" indent="-381000" rtl="0">
              <a:lnSpc>
                <a:spcPct val="115000"/>
              </a:lnSpc>
              <a:spcBef>
                <a:spcPts val="600"/>
              </a:spcBef>
              <a:spcAft>
                <a:spcPts val="1000"/>
              </a:spcAft>
              <a:buClr>
                <a:srgbClr val="000000"/>
              </a:buClr>
              <a:buSzPct val="100000"/>
              <a:buFont typeface="Arial"/>
              <a:buChar char="●"/>
            </a:pPr>
            <a:r>
              <a:rPr lang="ja-JP" altLang="en-US" sz="2400" dirty="0" smtClean="0"/>
              <a:t>一般的な人間が肯定的な観点で自分を見るときの傾向は、世界共通ではない。</a:t>
            </a:r>
            <a:r>
              <a:rPr lang="en" sz="2400" dirty="0" smtClean="0"/>
              <a:t>(Yamagishi</a:t>
            </a:r>
            <a:r>
              <a:rPr lang="en-US" sz="2400" dirty="0" smtClean="0"/>
              <a:t>, 2012</a:t>
            </a:r>
            <a:r>
              <a:rPr lang="en" sz="2400" dirty="0" smtClean="0"/>
              <a:t>)</a:t>
            </a:r>
            <a:endParaRPr lang="en" sz="2400" dirty="0"/>
          </a:p>
          <a:p>
            <a:endParaRPr lang="en" sz="2400" dirty="0"/>
          </a:p>
          <a:p>
            <a:endParaRPr lang="en" sz="2400" dirty="0"/>
          </a:p>
          <a:p>
            <a:endParaRPr lang="en" sz="2400" dirty="0"/>
          </a:p>
          <a:p>
            <a:endParaRPr lang="en" sz="2400" dirty="0"/>
          </a:p>
          <a:p>
            <a:endParaRPr lang="en" sz="2400" dirty="0"/>
          </a:p>
          <a:p>
            <a:endParaRPr lang="en" sz="2400" dirty="0"/>
          </a:p>
          <a:p>
            <a:pPr marL="0" lvl="0" indent="0" rtl="0">
              <a:lnSpc>
                <a:spcPct val="115000"/>
              </a:lnSpc>
              <a:spcBef>
                <a:spcPts val="600"/>
              </a:spcBef>
              <a:spcAft>
                <a:spcPts val="1000"/>
              </a:spcAft>
              <a:buNone/>
            </a:pPr>
            <a:endParaRPr lang="en" sz="1800" dirty="0" smtClean="0"/>
          </a:p>
        </p:txBody>
      </p:sp>
      <p:graphicFrame>
        <p:nvGraphicFramePr>
          <p:cNvPr id="73" name="Shape 73"/>
          <p:cNvGraphicFramePr/>
          <p:nvPr>
            <p:extLst>
              <p:ext uri="{D42A27DB-BD31-4B8C-83A1-F6EECF244321}">
                <p14:modId xmlns:p14="http://schemas.microsoft.com/office/powerpoint/2010/main" val="104699985"/>
              </p:ext>
            </p:extLst>
          </p:nvPr>
        </p:nvGraphicFramePr>
        <p:xfrm>
          <a:off x="117925" y="2723388"/>
          <a:ext cx="8880950" cy="2763132"/>
        </p:xfrm>
        <a:graphic>
          <a:graphicData uri="http://schemas.openxmlformats.org/drawingml/2006/table">
            <a:tbl>
              <a:tblPr>
                <a:noFill/>
                <a:tableStyleId>{F99E325A-DF85-4679-90F1-2DCBBCB6AEB1}</a:tableStyleId>
              </a:tblPr>
              <a:tblGrid>
                <a:gridCol w="4440475"/>
                <a:gridCol w="4440475"/>
              </a:tblGrid>
              <a:tr h="623504">
                <a:tc>
                  <a:txBody>
                    <a:bodyPr/>
                    <a:lstStyle/>
                    <a:p>
                      <a:pPr>
                        <a:buNone/>
                      </a:pPr>
                      <a:r>
                        <a:rPr lang="ja-JP" altLang="en-US" sz="2400" dirty="0" smtClean="0"/>
                        <a:t>日本</a:t>
                      </a:r>
                      <a:endParaRPr lang="en" sz="2400" dirty="0"/>
                    </a:p>
                  </a:txBody>
                  <a:tcPr marL="91425" marR="91425" marT="91425" marB="91425"/>
                </a:tc>
                <a:tc>
                  <a:txBody>
                    <a:bodyPr/>
                    <a:lstStyle/>
                    <a:p>
                      <a:pPr>
                        <a:buNone/>
                      </a:pPr>
                      <a:r>
                        <a:rPr lang="ja-JP" altLang="en-US" sz="2400" dirty="0" smtClean="0"/>
                        <a:t>アメリカ</a:t>
                      </a:r>
                      <a:endParaRPr lang="en" sz="2400" dirty="0"/>
                    </a:p>
                  </a:txBody>
                  <a:tcPr marL="91425" marR="91425" marT="91425" marB="91425"/>
                </a:tc>
              </a:tr>
              <a:tr h="996508">
                <a:tc>
                  <a:txBody>
                    <a:bodyPr/>
                    <a:lstStyle/>
                    <a:p>
                      <a:pPr lvl="0" rtl="0">
                        <a:lnSpc>
                          <a:spcPct val="115000"/>
                        </a:lnSpc>
                        <a:spcBef>
                          <a:spcPts val="600"/>
                        </a:spcBef>
                        <a:spcAft>
                          <a:spcPts val="1000"/>
                        </a:spcAft>
                        <a:buNone/>
                      </a:pPr>
                      <a:r>
                        <a:rPr lang="ja-JP" altLang="en-US" sz="1800" dirty="0" smtClean="0">
                          <a:solidFill>
                            <a:schemeClr val="dk1"/>
                          </a:solidFill>
                        </a:rPr>
                        <a:t>自分を、他者のニーズに合わせて行動する人は相互依存の存在だと考えている。</a:t>
                      </a:r>
                      <a:endParaRPr lang="en" sz="1800" dirty="0">
                        <a:solidFill>
                          <a:schemeClr val="dk1"/>
                        </a:solidFill>
                      </a:endParaRPr>
                    </a:p>
                  </a:txBody>
                  <a:tcPr marL="91425" marR="91425" marT="91425" marB="91425"/>
                </a:tc>
                <a:tc>
                  <a:txBody>
                    <a:bodyPr/>
                    <a:lstStyle/>
                    <a:p>
                      <a:pPr>
                        <a:buNone/>
                      </a:pPr>
                      <a:r>
                        <a:rPr lang="ja-JP" altLang="en-US" sz="1800" dirty="0" smtClean="0">
                          <a:solidFill>
                            <a:schemeClr val="dk1"/>
                          </a:solidFill>
                        </a:rPr>
                        <a:t>自分を肯定的に考え、また他者に頼らず行動する独立した存在だと思っている。</a:t>
                      </a:r>
                      <a:endParaRPr lang="en" sz="1800" dirty="0">
                        <a:solidFill>
                          <a:schemeClr val="dk1"/>
                        </a:solidFill>
                      </a:endParaRPr>
                    </a:p>
                  </a:txBody>
                  <a:tcPr marL="91425" marR="91425" marT="91425" marB="91425"/>
                </a:tc>
              </a:tr>
              <a:tr h="1143120">
                <a:tc>
                  <a:txBody>
                    <a:bodyPr/>
                    <a:lstStyle/>
                    <a:p>
                      <a:pPr>
                        <a:buNone/>
                      </a:pPr>
                      <a:r>
                        <a:rPr lang="ja-JP" altLang="en-US" sz="1800" dirty="0" smtClean="0"/>
                        <a:t>日本人男性は、他者を侮辱することを避けるために、控えめに振る舞う傾向がある。</a:t>
                      </a:r>
                      <a:endParaRPr lang="en" altLang="ja-JP" sz="1800" dirty="0" smtClean="0">
                        <a:solidFill>
                          <a:schemeClr val="dk1"/>
                        </a:solidFill>
                      </a:endParaRPr>
                    </a:p>
                  </a:txBody>
                  <a:tcPr marL="91425" marR="91425" marT="91425" marB="91425"/>
                </a:tc>
                <a:tc>
                  <a:txBody>
                    <a:bodyPr/>
                    <a:lstStyle/>
                    <a:p>
                      <a:pPr>
                        <a:buNone/>
                      </a:pPr>
                      <a:r>
                        <a:rPr lang="ja-JP" altLang="en-US" sz="1800" dirty="0" smtClean="0">
                          <a:solidFill>
                            <a:schemeClr val="dk1"/>
                          </a:solidFill>
                        </a:rPr>
                        <a:t>アメリカ人男性は、自己評価中は自己高揚しがちである。</a:t>
                      </a:r>
                      <a:endParaRPr lang="en" sz="1800" dirty="0">
                        <a:solidFill>
                          <a:schemeClr val="dk1"/>
                        </a:solidFill>
                      </a:endParaRPr>
                    </a:p>
                  </a:txBody>
                  <a:tcPr marL="91425" marR="91425" marT="91425" marB="91425"/>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日本での「男性の魅力」</a:t>
            </a:r>
            <a:endParaRPr lang="en" dirty="0"/>
          </a:p>
        </p:txBody>
      </p:sp>
      <p:sp>
        <p:nvSpPr>
          <p:cNvPr id="79" name="Shape 79"/>
          <p:cNvSpPr txBox="1"/>
          <p:nvPr/>
        </p:nvSpPr>
        <p:spPr>
          <a:xfrm>
            <a:off x="328075" y="1710675"/>
            <a:ext cx="8859000" cy="5070899"/>
          </a:xfrm>
          <a:prstGeom prst="rect">
            <a:avLst/>
          </a:prstGeom>
        </p:spPr>
        <p:txBody>
          <a:bodyPr lIns="91425" tIns="91425" rIns="91425" bIns="91425" anchor="t" anchorCtr="0">
            <a:noAutofit/>
          </a:bodyPr>
          <a:lstStyle/>
          <a:p>
            <a:pPr marL="457200" indent="-342900">
              <a:buClr>
                <a:srgbClr val="000000"/>
              </a:buClr>
              <a:buSzPct val="100000"/>
              <a:buFont typeface="Arial"/>
              <a:buChar char="●"/>
            </a:pPr>
            <a:r>
              <a:rPr lang="ja-JP" altLang="en-US" sz="1800" dirty="0"/>
              <a:t>魅力的な男性の典型的な特徴：背が高い、たくましい体、対称的な顔、広い肩に引き締まったウエスト、自信家、など</a:t>
            </a:r>
            <a:r>
              <a:rPr lang="ja-JP" altLang="en-US" sz="1800" dirty="0" smtClean="0"/>
              <a:t>。</a:t>
            </a:r>
            <a:endParaRPr lang="en" sz="1800" dirty="0"/>
          </a:p>
          <a:p>
            <a:pPr marL="914400" lvl="1" indent="-342900" rtl="0">
              <a:buClr>
                <a:srgbClr val="000000"/>
              </a:buClr>
              <a:buSzPct val="100000"/>
              <a:buFont typeface="Arial"/>
              <a:buChar char="○"/>
            </a:pPr>
            <a:r>
              <a:rPr lang="ja-JP" altLang="en-US" sz="1800" dirty="0" smtClean="0"/>
              <a:t>これらは日本で「肉食系」と呼ばれている男性の特徴である。</a:t>
            </a:r>
            <a:endParaRPr lang="en-US" altLang="ja-JP" sz="1800" dirty="0" smtClean="0"/>
          </a:p>
          <a:p>
            <a:pPr marL="571500" lvl="1" rtl="0">
              <a:buClr>
                <a:srgbClr val="000000"/>
              </a:buClr>
              <a:buSzPct val="100000"/>
            </a:pPr>
            <a:endParaRPr lang="en" sz="1800" dirty="0"/>
          </a:p>
          <a:p>
            <a:pPr marL="457200" lvl="0" indent="-342900" rtl="0">
              <a:buClr>
                <a:srgbClr val="000000"/>
              </a:buClr>
              <a:buSzPct val="100000"/>
              <a:buFont typeface="Arial"/>
              <a:buChar char="●"/>
            </a:pPr>
            <a:r>
              <a:rPr lang="ja-JP" altLang="en-US" sz="1800" dirty="0" smtClean="0"/>
              <a:t>「草食系」と呼ばれる男性たちが日本で新たに現れた。</a:t>
            </a:r>
            <a:r>
              <a:rPr lang="en" sz="1800" dirty="0" smtClean="0"/>
              <a:t> (Engelhart</a:t>
            </a:r>
            <a:r>
              <a:rPr lang="en-US" sz="1800" dirty="0" smtClean="0"/>
              <a:t>, 2009</a:t>
            </a:r>
            <a:r>
              <a:rPr lang="en" sz="1800" dirty="0" smtClean="0"/>
              <a:t>)</a:t>
            </a:r>
            <a:endParaRPr lang="en" sz="1800" dirty="0"/>
          </a:p>
          <a:p>
            <a:pPr marL="914400" lvl="1" indent="-342900" rtl="0">
              <a:buClr>
                <a:srgbClr val="000000"/>
              </a:buClr>
              <a:buSzPct val="100000"/>
              <a:buFont typeface="Arial"/>
              <a:buChar char="○"/>
            </a:pPr>
            <a:r>
              <a:rPr lang="ja-JP" altLang="en-US" sz="1800" dirty="0" smtClean="0"/>
              <a:t>この言葉は</a:t>
            </a:r>
            <a:r>
              <a:rPr lang="en-US" altLang="ja-JP" sz="1800" dirty="0" smtClean="0"/>
              <a:t>2007</a:t>
            </a:r>
            <a:r>
              <a:rPr lang="ja-JP" altLang="en-US" sz="1800" dirty="0" smtClean="0"/>
              <a:t>年に</a:t>
            </a:r>
            <a:r>
              <a:rPr lang="ja-JP" altLang="en-US" sz="1800" dirty="0"/>
              <a:t>作家</a:t>
            </a:r>
            <a:r>
              <a:rPr lang="ja-JP" altLang="en-US" sz="1800" dirty="0" smtClean="0"/>
              <a:t>の深澤真紀さんによって作られた造語である。</a:t>
            </a:r>
            <a:endParaRPr lang="en-US" altLang="ja-JP" sz="1800" dirty="0" smtClean="0"/>
          </a:p>
          <a:p>
            <a:pPr marL="914400" lvl="1" indent="-342900" rtl="0">
              <a:buClr>
                <a:srgbClr val="000000"/>
              </a:buClr>
              <a:buSzPct val="100000"/>
              <a:buFont typeface="Arial"/>
              <a:buChar char="○"/>
            </a:pPr>
            <a:r>
              <a:rPr lang="ja-JP" altLang="en-US" sz="1800" dirty="0" smtClean="0"/>
              <a:t>この言葉は近年増加しているより“女性</a:t>
            </a:r>
            <a:r>
              <a:rPr lang="ja-JP" altLang="en-US" sz="1800" dirty="0"/>
              <a:t>的</a:t>
            </a:r>
            <a:r>
              <a:rPr lang="ja-JP" altLang="en-US" sz="1800" dirty="0" smtClean="0"/>
              <a:t>”な男性という意味である。</a:t>
            </a:r>
            <a:endParaRPr lang="en" sz="1800" dirty="0"/>
          </a:p>
          <a:p>
            <a:pPr marL="914400" lvl="1" indent="-342900">
              <a:buClr>
                <a:srgbClr val="000000"/>
              </a:buClr>
              <a:buSzPct val="100000"/>
              <a:buFont typeface="Arial"/>
              <a:buChar char="○"/>
            </a:pPr>
            <a:r>
              <a:rPr lang="ja-JP" altLang="en-US" sz="1800" dirty="0" smtClean="0"/>
              <a:t>最近の研究で、</a:t>
            </a:r>
            <a:r>
              <a:rPr lang="en-US" altLang="ja-JP" sz="1800" dirty="0" smtClean="0"/>
              <a:t>20</a:t>
            </a:r>
            <a:r>
              <a:rPr lang="ja-JP" altLang="en-US" sz="1800" dirty="0" smtClean="0"/>
              <a:t>～</a:t>
            </a:r>
            <a:r>
              <a:rPr lang="en-US" altLang="ja-JP" sz="1800" dirty="0" smtClean="0"/>
              <a:t>34</a:t>
            </a:r>
            <a:r>
              <a:rPr lang="ja-JP" altLang="en-US" sz="1800" dirty="0" smtClean="0"/>
              <a:t>歳の日本人男性の</a:t>
            </a:r>
            <a:r>
              <a:rPr lang="en-US" altLang="ja-JP" sz="1800" dirty="0" smtClean="0"/>
              <a:t>60</a:t>
            </a:r>
            <a:r>
              <a:rPr lang="ja-JP" altLang="en-US" sz="1800" dirty="0" smtClean="0"/>
              <a:t>％がこのカテゴリーに当てはまるということが明らかになった。</a:t>
            </a:r>
            <a:endParaRPr lang="en" sz="1800" dirty="0"/>
          </a:p>
        </p:txBody>
      </p:sp>
      <p:pic>
        <p:nvPicPr>
          <p:cNvPr id="80" name="Shape 80"/>
          <p:cNvPicPr preferRelativeResize="0"/>
          <p:nvPr/>
        </p:nvPicPr>
        <p:blipFill>
          <a:blip r:embed="rId3"/>
          <a:stretch>
            <a:fillRect/>
          </a:stretch>
        </p:blipFill>
        <p:spPr>
          <a:xfrm>
            <a:off x="623125" y="4887650"/>
            <a:ext cx="1208124" cy="1817549"/>
          </a:xfrm>
          <a:prstGeom prst="rect">
            <a:avLst/>
          </a:prstGeom>
        </p:spPr>
      </p:pic>
      <p:pic>
        <p:nvPicPr>
          <p:cNvPr id="81" name="Shape 81"/>
          <p:cNvPicPr preferRelativeResize="0"/>
          <p:nvPr/>
        </p:nvPicPr>
        <p:blipFill>
          <a:blip r:embed="rId4"/>
          <a:stretch>
            <a:fillRect/>
          </a:stretch>
        </p:blipFill>
        <p:spPr>
          <a:xfrm>
            <a:off x="4949775" y="4883362"/>
            <a:ext cx="1208125" cy="1826137"/>
          </a:xfrm>
          <a:prstGeom prst="rect">
            <a:avLst/>
          </a:prstGeom>
        </p:spPr>
      </p:pic>
      <p:sp>
        <p:nvSpPr>
          <p:cNvPr id="82" name="Shape 82"/>
          <p:cNvSpPr txBox="1"/>
          <p:nvPr/>
        </p:nvSpPr>
        <p:spPr>
          <a:xfrm>
            <a:off x="2000875" y="4994575"/>
            <a:ext cx="2756700" cy="992700"/>
          </a:xfrm>
          <a:prstGeom prst="rect">
            <a:avLst/>
          </a:prstGeom>
        </p:spPr>
        <p:txBody>
          <a:bodyPr lIns="91425" tIns="91425" rIns="91425" bIns="91425" anchor="t" anchorCtr="0">
            <a:noAutofit/>
          </a:bodyPr>
          <a:lstStyle/>
          <a:p>
            <a:pPr>
              <a:buNone/>
            </a:pPr>
            <a:r>
              <a:rPr lang="ja-JP" altLang="en-US" dirty="0" smtClean="0"/>
              <a:t>肉食</a:t>
            </a:r>
            <a:r>
              <a:rPr lang="ja-JP" altLang="en-US" dirty="0"/>
              <a:t>系</a:t>
            </a:r>
            <a:endParaRPr lang="en" dirty="0"/>
          </a:p>
        </p:txBody>
      </p:sp>
      <p:sp>
        <p:nvSpPr>
          <p:cNvPr id="83" name="Shape 83"/>
          <p:cNvSpPr txBox="1"/>
          <p:nvPr/>
        </p:nvSpPr>
        <p:spPr>
          <a:xfrm>
            <a:off x="6350100" y="4994575"/>
            <a:ext cx="2611799" cy="870599"/>
          </a:xfrm>
          <a:prstGeom prst="rect">
            <a:avLst/>
          </a:prstGeom>
        </p:spPr>
        <p:txBody>
          <a:bodyPr lIns="91425" tIns="91425" rIns="91425" bIns="91425" anchor="t" anchorCtr="0">
            <a:noAutofit/>
          </a:bodyPr>
          <a:lstStyle/>
          <a:p>
            <a:pPr>
              <a:buNone/>
            </a:pPr>
            <a:r>
              <a:rPr lang="ja-JP" altLang="en-US" dirty="0"/>
              <a:t>草食系</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ja-JP" altLang="en-US" dirty="0" smtClean="0"/>
              <a:t>肉食系男子と草食系男子の比較</a:t>
            </a:r>
            <a:endParaRPr lang="en" dirty="0"/>
          </a:p>
        </p:txBody>
      </p:sp>
      <p:graphicFrame>
        <p:nvGraphicFramePr>
          <p:cNvPr id="89" name="Shape 89"/>
          <p:cNvGraphicFramePr/>
          <p:nvPr>
            <p:extLst>
              <p:ext uri="{D42A27DB-BD31-4B8C-83A1-F6EECF244321}">
                <p14:modId xmlns:p14="http://schemas.microsoft.com/office/powerpoint/2010/main" val="1703504410"/>
              </p:ext>
            </p:extLst>
          </p:nvPr>
        </p:nvGraphicFramePr>
        <p:xfrm>
          <a:off x="437025" y="1760037"/>
          <a:ext cx="8269950" cy="4716100"/>
        </p:xfrm>
        <a:graphic>
          <a:graphicData uri="http://schemas.openxmlformats.org/drawingml/2006/table">
            <a:tbl>
              <a:tblPr>
                <a:noFill/>
                <a:tableStyleId>{73A56B38-0005-4DF8-BDB5-11B5A4B6F2B5}</a:tableStyleId>
              </a:tblPr>
              <a:tblGrid>
                <a:gridCol w="4134975"/>
                <a:gridCol w="4134975"/>
              </a:tblGrid>
              <a:tr h="591525">
                <a:tc>
                  <a:txBody>
                    <a:bodyPr/>
                    <a:lstStyle/>
                    <a:p>
                      <a:pPr>
                        <a:buNone/>
                      </a:pPr>
                      <a:r>
                        <a:rPr lang="ja-JP" altLang="en-US" sz="1800" b="1" dirty="0" smtClean="0"/>
                        <a:t>肉食系男子</a:t>
                      </a:r>
                      <a:endParaRPr lang="en" sz="1800" b="1" dirty="0"/>
                    </a:p>
                  </a:txBody>
                  <a:tcPr marL="91425" marR="91425" marT="91425" marB="91425"/>
                </a:tc>
                <a:tc>
                  <a:txBody>
                    <a:bodyPr/>
                    <a:lstStyle/>
                    <a:p>
                      <a:pPr>
                        <a:buNone/>
                      </a:pPr>
                      <a:r>
                        <a:rPr lang="ja-JP" altLang="en-US" sz="1800" b="1" dirty="0" smtClean="0"/>
                        <a:t>草食系男子</a:t>
                      </a:r>
                      <a:endParaRPr lang="en" sz="1800" b="1" dirty="0"/>
                    </a:p>
                  </a:txBody>
                  <a:tcPr marL="91425" marR="91425" marT="91425" marB="91425"/>
                </a:tc>
              </a:tr>
              <a:tr h="589225">
                <a:tc>
                  <a:txBody>
                    <a:bodyPr/>
                    <a:lstStyle/>
                    <a:p>
                      <a:pPr>
                        <a:buNone/>
                      </a:pPr>
                      <a:r>
                        <a:rPr lang="ja-JP" altLang="en-US" b="1" dirty="0" smtClean="0"/>
                        <a:t>色黒の肌</a:t>
                      </a:r>
                      <a:endParaRPr lang="en" b="1" dirty="0"/>
                    </a:p>
                  </a:txBody>
                  <a:tcPr marL="91425" marR="91425" marT="91425" marB="91425"/>
                </a:tc>
                <a:tc>
                  <a:txBody>
                    <a:bodyPr/>
                    <a:lstStyle/>
                    <a:p>
                      <a:pPr>
                        <a:buNone/>
                      </a:pPr>
                      <a:r>
                        <a:rPr lang="ja-JP" altLang="en-US" b="1" dirty="0" smtClean="0"/>
                        <a:t>色白の肌</a:t>
                      </a:r>
                      <a:endParaRPr lang="en" b="1" dirty="0"/>
                    </a:p>
                  </a:txBody>
                  <a:tcPr marL="91425" marR="91425" marT="91425" marB="91425"/>
                </a:tc>
              </a:tr>
              <a:tr h="589225">
                <a:tc>
                  <a:txBody>
                    <a:bodyPr/>
                    <a:lstStyle/>
                    <a:p>
                      <a:pPr>
                        <a:buNone/>
                      </a:pPr>
                      <a:r>
                        <a:rPr lang="ja-JP" altLang="en-US" b="1" dirty="0" smtClean="0"/>
                        <a:t>たくましい</a:t>
                      </a:r>
                      <a:endParaRPr lang="en" b="1" dirty="0"/>
                    </a:p>
                  </a:txBody>
                  <a:tcPr marL="91425" marR="91425" marT="91425" marB="91425"/>
                </a:tc>
                <a:tc>
                  <a:txBody>
                    <a:bodyPr/>
                    <a:lstStyle/>
                    <a:p>
                      <a:pPr>
                        <a:buNone/>
                      </a:pPr>
                      <a:r>
                        <a:rPr lang="ja-JP" altLang="en-US" b="1" dirty="0" smtClean="0"/>
                        <a:t>細い</a:t>
                      </a:r>
                      <a:endParaRPr lang="en" b="1" dirty="0"/>
                    </a:p>
                  </a:txBody>
                  <a:tcPr marL="91425" marR="91425" marT="91425" marB="91425"/>
                </a:tc>
              </a:tr>
              <a:tr h="589225">
                <a:tc>
                  <a:txBody>
                    <a:bodyPr/>
                    <a:lstStyle/>
                    <a:p>
                      <a:pPr rtl="0">
                        <a:buNone/>
                      </a:pPr>
                      <a:r>
                        <a:rPr lang="ja-JP" altLang="en-US" b="1" dirty="0" smtClean="0"/>
                        <a:t>明るい髪色</a:t>
                      </a:r>
                      <a:endParaRPr lang="en" b="1" dirty="0"/>
                    </a:p>
                  </a:txBody>
                  <a:tcPr marL="91425" marR="91425" marT="91425" marB="91425"/>
                </a:tc>
                <a:tc>
                  <a:txBody>
                    <a:bodyPr/>
                    <a:lstStyle/>
                    <a:p>
                      <a:pPr rtl="0">
                        <a:buNone/>
                      </a:pPr>
                      <a:r>
                        <a:rPr lang="ja-JP" altLang="en-US" b="1" dirty="0" smtClean="0"/>
                        <a:t>暗めの髪色</a:t>
                      </a:r>
                      <a:endParaRPr lang="en" b="1" dirty="0"/>
                    </a:p>
                  </a:txBody>
                  <a:tcPr marL="91425" marR="91425" marT="91425" marB="91425"/>
                </a:tc>
              </a:tr>
              <a:tr h="589225">
                <a:tc>
                  <a:txBody>
                    <a:bodyPr/>
                    <a:lstStyle/>
                    <a:p>
                      <a:pPr>
                        <a:buNone/>
                      </a:pPr>
                      <a:r>
                        <a:rPr lang="ja-JP" altLang="en-US" b="1" dirty="0" smtClean="0"/>
                        <a:t>つんつんとがった髪形</a:t>
                      </a:r>
                      <a:endParaRPr lang="en" b="1" dirty="0"/>
                    </a:p>
                  </a:txBody>
                  <a:tcPr marL="91425" marR="91425" marT="91425" marB="91425"/>
                </a:tc>
                <a:tc>
                  <a:txBody>
                    <a:bodyPr/>
                    <a:lstStyle/>
                    <a:p>
                      <a:pPr>
                        <a:buNone/>
                      </a:pPr>
                      <a:r>
                        <a:rPr lang="ja-JP" altLang="en-US" b="1" dirty="0" smtClean="0"/>
                        <a:t>ナチュラルな髪形</a:t>
                      </a:r>
                      <a:endParaRPr lang="en" b="1" dirty="0"/>
                    </a:p>
                  </a:txBody>
                  <a:tcPr marL="91425" marR="91425" marT="91425" marB="91425"/>
                </a:tc>
              </a:tr>
              <a:tr h="589225">
                <a:tc>
                  <a:txBody>
                    <a:bodyPr/>
                    <a:lstStyle/>
                    <a:p>
                      <a:pPr>
                        <a:buNone/>
                      </a:pPr>
                      <a:r>
                        <a:rPr lang="ja-JP" altLang="en-US" b="1" dirty="0" smtClean="0"/>
                        <a:t>性に対して積極的</a:t>
                      </a:r>
                      <a:endParaRPr lang="en" b="1" dirty="0"/>
                    </a:p>
                  </a:txBody>
                  <a:tcPr marL="91425" marR="91425" marT="91425" marB="91425"/>
                </a:tc>
                <a:tc>
                  <a:txBody>
                    <a:bodyPr/>
                    <a:lstStyle/>
                    <a:p>
                      <a:pPr>
                        <a:buNone/>
                      </a:pPr>
                      <a:r>
                        <a:rPr lang="ja-JP" altLang="en-US" b="1" dirty="0" smtClean="0"/>
                        <a:t>性に対して無関心</a:t>
                      </a:r>
                      <a:endParaRPr lang="en" b="1" dirty="0"/>
                    </a:p>
                  </a:txBody>
                  <a:tcPr marL="91425" marR="91425" marT="91425" marB="91425"/>
                </a:tc>
              </a:tr>
              <a:tr h="589225">
                <a:tc>
                  <a:txBody>
                    <a:bodyPr/>
                    <a:lstStyle/>
                    <a:p>
                      <a:pPr rtl="0">
                        <a:buNone/>
                      </a:pPr>
                      <a:r>
                        <a:rPr lang="ja-JP" altLang="en-US" b="1" dirty="0" smtClean="0"/>
                        <a:t>強い、競争的</a:t>
                      </a:r>
                      <a:endParaRPr lang="en" b="1" dirty="0"/>
                    </a:p>
                  </a:txBody>
                  <a:tcPr marL="91425" marR="91425" marT="91425" marB="91425"/>
                </a:tc>
                <a:tc>
                  <a:txBody>
                    <a:bodyPr/>
                    <a:lstStyle/>
                    <a:p>
                      <a:pPr rtl="0">
                        <a:buNone/>
                      </a:pPr>
                      <a:r>
                        <a:rPr lang="ja-JP" altLang="en-US" b="1" dirty="0" smtClean="0"/>
                        <a:t>母親と距離が近い</a:t>
                      </a:r>
                      <a:endParaRPr lang="en" b="1" dirty="0"/>
                    </a:p>
                  </a:txBody>
                  <a:tcPr marL="91425" marR="91425" marT="91425" marB="91425"/>
                </a:tc>
              </a:tr>
              <a:tr h="589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t>スーツや革製の洋服を好む</a:t>
                      </a:r>
                      <a:endParaRPr lang="en" b="1" dirty="0"/>
                    </a:p>
                  </a:txBody>
                  <a:tcPr marL="91425" marR="91425" marT="91425" marB="91425"/>
                </a:tc>
                <a:tc>
                  <a:txBody>
                    <a:bodyPr/>
                    <a:lstStyle/>
                    <a:p>
                      <a:pPr rtl="0">
                        <a:buNone/>
                      </a:pPr>
                      <a:r>
                        <a:rPr lang="ja-JP" altLang="en-US" b="1" dirty="0" smtClean="0"/>
                        <a:t>タイトな洋服や布製の服を好む</a:t>
                      </a:r>
                      <a:endParaRPr lang="en" b="1" dirty="0"/>
                    </a:p>
                  </a:txBody>
                  <a:tcPr marL="91425" marR="91425" marT="91425" marB="91425"/>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7094</TotalTime>
  <Words>6395</Words>
  <Application>Microsoft Macintosh PowerPoint</Application>
  <PresentationFormat>On-screen Show (4:3)</PresentationFormat>
  <Paragraphs>535</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biz</vt:lpstr>
      <vt:lpstr>男の魅力： 　日本とアメリカにおける認識比較調査</vt:lpstr>
      <vt:lpstr>概要</vt:lpstr>
      <vt:lpstr>研究の意義</vt:lpstr>
      <vt:lpstr>研究質問</vt:lpstr>
      <vt:lpstr>調査の背景</vt:lpstr>
      <vt:lpstr>「魅力」の科学</vt:lpstr>
      <vt:lpstr>自己表現：日本 vs. アメリカ</vt:lpstr>
      <vt:lpstr>日本での「男性の魅力」</vt:lpstr>
      <vt:lpstr>肉食系男子と草食系男子の比較</vt:lpstr>
      <vt:lpstr>集団主義文化と日本人男性の美容ケア</vt:lpstr>
      <vt:lpstr>メディアの中の男性：雑誌</vt:lpstr>
      <vt:lpstr>メディアの中の男性：広告</vt:lpstr>
      <vt:lpstr>メディアの中の男性：男性バンド</vt:lpstr>
      <vt:lpstr>研究</vt:lpstr>
      <vt:lpstr>研究方法</vt:lpstr>
      <vt:lpstr>人口統計</vt:lpstr>
      <vt:lpstr>人口統計</vt:lpstr>
      <vt:lpstr>研究質問　1</vt:lpstr>
      <vt:lpstr> どのくらい運動をしますか？</vt:lpstr>
      <vt:lpstr> 運動をする主な理由は何ですか？</vt:lpstr>
      <vt:lpstr>髪の毛のケア</vt:lpstr>
      <vt:lpstr>身の清潔</vt:lpstr>
      <vt:lpstr>洋服</vt:lpstr>
      <vt:lpstr>洋服（続き）</vt:lpstr>
      <vt:lpstr>女性の目をひくという観点から、以下の項目にどの程度賛成しますか？</vt:lpstr>
      <vt:lpstr>女性の目をひくという観点から、以下の項目にどの程度賛成しますか？ 類似点</vt:lpstr>
      <vt:lpstr>女性の目をひくという観点から、以下の項目にどの程度賛成しますか？ 相違点</vt:lpstr>
      <vt:lpstr> パートナーの気を引く際に、以下の身体的な特徴がどのくらい重要であるか評価してください。</vt:lpstr>
      <vt:lpstr> パートナーの気を引く際に、以下のライフスタイルの特徴がどのくらい重要であるか評価してください。</vt:lpstr>
      <vt:lpstr> パートナーの気を引く際に、以下の性格的な特徴がどのくらい重要であるか評価してください。</vt:lpstr>
      <vt:lpstr> パートナーの気を引く際に、以下の経歴・学歴の特徴がどの程度重要であるか評価してください。</vt:lpstr>
      <vt:lpstr>研究質問 1: 結果</vt:lpstr>
      <vt:lpstr>研究質問　2</vt:lpstr>
      <vt:lpstr> 男性が女性の目をひくという観点から、以下の文章にどのくらい賛成しますか？ </vt:lpstr>
      <vt:lpstr> 男性が女性の目をひくという観点から、以下の文章にどのくらい賛成しますか？</vt:lpstr>
      <vt:lpstr>        男性が女性の目をひくという観点から、以下の文章にどのくらい賛成しますか？</vt:lpstr>
      <vt:lpstr> 男性が女性の気をひく際に、以下の身体的な特徴がどのくらい重要であるか評価してください。</vt:lpstr>
      <vt:lpstr> 男性が女性の気をひく際に、以下のライフスタイルの特徴がどのくらい重要であるか評価してください。</vt:lpstr>
      <vt:lpstr> 男性が女性の気をひく際に、以下の性格的な特徴がどのくらい重要であるか評価してください。</vt:lpstr>
      <vt:lpstr> 男性が女性の気をひく際に、以下の経歴に関する特徴がどのくらい重要であるか評価してください。</vt:lpstr>
      <vt:lpstr>研究課題 2: 結果</vt:lpstr>
      <vt:lpstr>研究質問 3</vt:lpstr>
      <vt:lpstr> どのように男性と女性の魅力に対する認識が一致するのか。</vt:lpstr>
      <vt:lpstr> どのように男性と女性の魅力に対する認識が一致するのか。</vt:lpstr>
      <vt:lpstr>研究課題 3: 結果</vt:lpstr>
      <vt:lpstr>結論</vt:lpstr>
      <vt:lpstr>研究の限界点</vt:lpstr>
      <vt:lpstr>今後の研究</vt:lpstr>
      <vt:lpstr>参考文献一覧</vt:lpstr>
      <vt:lpstr>謝辞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Cross-Cultural Comparison of Perceptions of Male Attractiveness between the USA and Japan</dc:title>
  <dc:creator>Steven Silbert</dc:creator>
  <cp:lastModifiedBy>steven silbert</cp:lastModifiedBy>
  <cp:revision>288</cp:revision>
  <cp:lastPrinted>2014-04-25T17:52:50Z</cp:lastPrinted>
  <dcterms:modified xsi:type="dcterms:W3CDTF">2014-05-11T02:05:35Z</dcterms:modified>
</cp:coreProperties>
</file>