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2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90" r:id="rId17"/>
    <p:sldId id="302" r:id="rId18"/>
    <p:sldId id="270" r:id="rId19"/>
    <p:sldId id="271" r:id="rId20"/>
    <p:sldId id="272" r:id="rId21"/>
    <p:sldId id="273" r:id="rId22"/>
    <p:sldId id="286" r:id="rId23"/>
    <p:sldId id="287" r:id="rId24"/>
    <p:sldId id="288" r:id="rId25"/>
    <p:sldId id="291" r:id="rId26"/>
    <p:sldId id="303" r:id="rId27"/>
    <p:sldId id="304" r:id="rId28"/>
    <p:sldId id="292" r:id="rId29"/>
    <p:sldId id="293" r:id="rId30"/>
    <p:sldId id="294" r:id="rId31"/>
    <p:sldId id="295" r:id="rId32"/>
    <p:sldId id="275" r:id="rId33"/>
    <p:sldId id="276" r:id="rId34"/>
    <p:sldId id="280" r:id="rId35"/>
    <p:sldId id="305" r:id="rId36"/>
    <p:sldId id="306" r:id="rId37"/>
    <p:sldId id="297" r:id="rId38"/>
    <p:sldId id="298" r:id="rId39"/>
    <p:sldId id="299" r:id="rId40"/>
    <p:sldId id="300" r:id="rId41"/>
    <p:sldId id="278" r:id="rId42"/>
    <p:sldId id="279" r:id="rId43"/>
    <p:sldId id="281" r:id="rId44"/>
    <p:sldId id="309" r:id="rId45"/>
    <p:sldId id="307" r:id="rId46"/>
    <p:sldId id="282" r:id="rId47"/>
    <p:sldId id="310" r:id="rId48"/>
    <p:sldId id="283" r:id="rId49"/>
    <p:sldId id="284" r:id="rId50"/>
    <p:sldId id="285" r:id="rId51"/>
  </p:sldIdLst>
  <p:sldSz cx="9144000" cy="6858000" type="screen4x3"/>
  <p:notesSz cx="9296400" cy="7010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99E325A-DF85-4679-90F1-2DCBBCB6AEB1}">
  <a:tblStyle styleId="{F99E325A-DF85-4679-90F1-2DCBBCB6AEB1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3A56B38-0005-4DF8-BDB5-11B5A4B6F2B5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0E02FC4-A1D6-4565-B228-41D7EDE633F5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8E83B56-1EA5-48F4-A3DB-4B102BB7A52D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6E81E36-D93E-403B-B241-9B4D5D1D6FC5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2" autoAdjust="0"/>
  </p:normalViewPr>
  <p:slideViewPr>
    <p:cSldViewPr snapToGrid="0" snapToObjects="1">
      <p:cViewPr varScale="1">
        <p:scale>
          <a:sx n="68" d="100"/>
          <a:sy n="68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Relationship Id="rId2" Type="http://schemas.openxmlformats.org/officeDocument/2006/relationships/chartUserShapes" Target="../drawings/drawing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akid8085:Desktop:Capstone%20Spread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pstone%20Spreadshe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American</a:t>
            </a:r>
            <a:r>
              <a:rPr lang="en-US" baseline="0" dirty="0"/>
              <a:t> Income </a:t>
            </a:r>
            <a:r>
              <a:rPr lang="en-US" baseline="0" dirty="0" smtClean="0"/>
              <a:t>Level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Sheet1!$B$433</c:f>
              <c:strCache>
                <c:ptCount val="1"/>
                <c:pt idx="0">
                  <c:v>Americans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Sheet1!$A$434:$A$436</c:f>
              <c:strCache>
                <c:ptCount val="3"/>
                <c:pt idx="0">
                  <c:v>Lower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Sheet1!$B$434:$B$436</c:f>
              <c:numCache>
                <c:formatCode>General</c:formatCode>
                <c:ptCount val="3"/>
                <c:pt idx="0">
                  <c:v>17.0</c:v>
                </c:pt>
                <c:pt idx="1">
                  <c:v>30.0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Sheet1!$C$10</c:f>
              <c:strCache>
                <c:ptCount val="1"/>
                <c:pt idx="0">
                  <c:v>Japanese Men</c:v>
                </c:pt>
              </c:strCache>
            </c:strRef>
          </c:tx>
          <c:dLbls>
            <c:dLbl>
              <c:idx val="2"/>
              <c:layout>
                <c:manualLayout>
                  <c:x val="0.118668547734734"/>
                  <c:y val="-0.193176804851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8227128440802"/>
                  <c:y val="0.1325287026345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Sheet1!$A$11:$A$15</c:f>
              <c:strCache>
                <c:ptCount val="5"/>
                <c:pt idx="0">
                  <c:v>Every day</c:v>
                </c:pt>
                <c:pt idx="1">
                  <c:v>A few times a week</c:v>
                </c:pt>
                <c:pt idx="2">
                  <c:v>Once a week</c:v>
                </c:pt>
                <c:pt idx="3">
                  <c:v>Once a month</c:v>
                </c:pt>
                <c:pt idx="4">
                  <c:v>Never</c:v>
                </c:pt>
              </c:strCache>
            </c:str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5.0</c:v>
                </c:pt>
                <c:pt idx="1">
                  <c:v>37.0</c:v>
                </c:pt>
                <c:pt idx="2">
                  <c:v>32.0</c:v>
                </c:pt>
                <c:pt idx="3">
                  <c:v>21.0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Reasons</a:t>
            </a:r>
            <a:r>
              <a:rPr lang="en-US" baseline="0"/>
              <a:t> for Exercising (in %)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Men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Maintain/Lose Weight</c:v>
                </c:pt>
                <c:pt idx="1">
                  <c:v>General Health</c:v>
                </c:pt>
                <c:pt idx="2">
                  <c:v>Enjoyment</c:v>
                </c:pt>
                <c:pt idx="3">
                  <c:v>Build Muscle</c:v>
                </c:pt>
                <c:pt idx="4">
                  <c:v>Stress Relief</c:v>
                </c:pt>
                <c:pt idx="5">
                  <c:v>Do not Exercise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24.0</c:v>
                </c:pt>
                <c:pt idx="1">
                  <c:v>24.0</c:v>
                </c:pt>
                <c:pt idx="2">
                  <c:v>14.0</c:v>
                </c:pt>
                <c:pt idx="3">
                  <c:v>12.0</c:v>
                </c:pt>
                <c:pt idx="4">
                  <c:v>20.0</c:v>
                </c:pt>
                <c:pt idx="5">
                  <c:v>4.0</c:v>
                </c:pt>
                <c:pt idx="6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Maintain/Lose Weight</c:v>
                </c:pt>
                <c:pt idx="1">
                  <c:v>General Health</c:v>
                </c:pt>
                <c:pt idx="2">
                  <c:v>Enjoyment</c:v>
                </c:pt>
                <c:pt idx="3">
                  <c:v>Build Muscle</c:v>
                </c:pt>
                <c:pt idx="4">
                  <c:v>Stress Relief</c:v>
                </c:pt>
                <c:pt idx="5">
                  <c:v>Do not Exercise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9.0</c:v>
                </c:pt>
                <c:pt idx="1">
                  <c:v>24.0</c:v>
                </c:pt>
                <c:pt idx="2">
                  <c:v>24.0</c:v>
                </c:pt>
                <c:pt idx="3">
                  <c:v>15.0</c:v>
                </c:pt>
                <c:pt idx="4">
                  <c:v>21.0</c:v>
                </c:pt>
                <c:pt idx="5">
                  <c:v>3.0</c:v>
                </c:pt>
                <c:pt idx="6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960024"/>
        <c:axId val="-2096393896"/>
      </c:barChart>
      <c:catAx>
        <c:axId val="-2096960024"/>
        <c:scaling>
          <c:orientation val="minMax"/>
        </c:scaling>
        <c:delete val="0"/>
        <c:axPos val="l"/>
        <c:majorTickMark val="none"/>
        <c:minorTickMark val="none"/>
        <c:tickLblPos val="nextTo"/>
        <c:crossAx val="-2096393896"/>
        <c:crosses val="autoZero"/>
        <c:auto val="1"/>
        <c:lblAlgn val="ctr"/>
        <c:lblOffset val="100"/>
        <c:noMultiLvlLbl val="0"/>
      </c:catAx>
      <c:valAx>
        <c:axId val="-20963938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2096960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633656958635"/>
          <c:y val="0.454964004292069"/>
          <c:w val="0.186506041781714"/>
          <c:h val="0.2687559034712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How often</a:t>
            </a:r>
            <a:r>
              <a:rPr lang="en-US" sz="1600" baseline="0" dirty="0"/>
              <a:t> do you visit the salon/barber?</a:t>
            </a:r>
          </a:p>
        </c:rich>
      </c:tx>
      <c:layout>
        <c:manualLayout>
          <c:xMode val="edge"/>
          <c:yMode val="edge"/>
          <c:x val="0.111203576647409"/>
          <c:y val="0.001782626915393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33681102362205"/>
          <c:y val="0.229998397331708"/>
          <c:w val="0.689706117068373"/>
          <c:h val="0.54154501759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American Men</c:v>
                </c:pt>
              </c:strCache>
            </c:strRef>
          </c:tx>
          <c:invertIfNegative val="0"/>
          <c:cat>
            <c:strRef>
              <c:f>Sheet1!$A$18:$A$22</c:f>
              <c:strCache>
                <c:ptCount val="5"/>
                <c:pt idx="0">
                  <c:v>More than once a month</c:v>
                </c:pt>
                <c:pt idx="1">
                  <c:v>Once a month</c:v>
                </c:pt>
                <c:pt idx="2">
                  <c:v>A few times a year</c:v>
                </c:pt>
                <c:pt idx="3">
                  <c:v>Once a year</c:v>
                </c:pt>
                <c:pt idx="4">
                  <c:v>Less than once a year</c:v>
                </c:pt>
              </c:strCache>
            </c:strRef>
          </c:cat>
          <c:val>
            <c:numRef>
              <c:f>Sheet1!$B$18:$B$22</c:f>
              <c:numCache>
                <c:formatCode>General</c:formatCode>
                <c:ptCount val="5"/>
                <c:pt idx="0">
                  <c:v>0.0</c:v>
                </c:pt>
                <c:pt idx="1">
                  <c:v>35.0</c:v>
                </c:pt>
                <c:pt idx="2">
                  <c:v>60.0</c:v>
                </c:pt>
                <c:pt idx="3">
                  <c:v>0.0</c:v>
                </c:pt>
                <c:pt idx="4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Sheet1!$A$18:$A$22</c:f>
              <c:strCache>
                <c:ptCount val="5"/>
                <c:pt idx="0">
                  <c:v>More than once a month</c:v>
                </c:pt>
                <c:pt idx="1">
                  <c:v>Once a month</c:v>
                </c:pt>
                <c:pt idx="2">
                  <c:v>A few times a year</c:v>
                </c:pt>
                <c:pt idx="3">
                  <c:v>Once a year</c:v>
                </c:pt>
                <c:pt idx="4">
                  <c:v>Less than once a year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0.0</c:v>
                </c:pt>
                <c:pt idx="1">
                  <c:v>26.0</c:v>
                </c:pt>
                <c:pt idx="2">
                  <c:v>74.0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123256"/>
        <c:axId val="-2096120280"/>
      </c:barChart>
      <c:catAx>
        <c:axId val="-2096123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120280"/>
        <c:crosses val="autoZero"/>
        <c:auto val="1"/>
        <c:lblAlgn val="ctr"/>
        <c:lblOffset val="100"/>
        <c:noMultiLvlLbl val="0"/>
      </c:catAx>
      <c:valAx>
        <c:axId val="-2096120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96123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59864391951"/>
          <c:y val="0.441031107239069"/>
          <c:w val="0.194563635328482"/>
          <c:h val="0.3020261670852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$ Spent per</a:t>
            </a:r>
            <a:r>
              <a:rPr lang="en-US" baseline="0"/>
              <a:t> Haircut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American Men</c:v>
                </c:pt>
              </c:strCache>
            </c:strRef>
          </c:tx>
          <c:invertIfNegative val="0"/>
          <c:cat>
            <c:strRef>
              <c:f>Sheet1!$A$25:$A$29</c:f>
              <c:strCache>
                <c:ptCount val="5"/>
                <c:pt idx="0">
                  <c:v>Less than $10</c:v>
                </c:pt>
                <c:pt idx="1">
                  <c:v>$10-20</c:v>
                </c:pt>
                <c:pt idx="2">
                  <c:v>$20-30</c:v>
                </c:pt>
                <c:pt idx="3">
                  <c:v>$30-40</c:v>
                </c:pt>
                <c:pt idx="4">
                  <c:v>Over $40</c:v>
                </c:pt>
              </c:strCache>
            </c:strRef>
          </c:cat>
          <c:val>
            <c:numRef>
              <c:f>Sheet1!$B$25:$B$29</c:f>
              <c:numCache>
                <c:formatCode>General</c:formatCode>
                <c:ptCount val="5"/>
                <c:pt idx="0">
                  <c:v>15.0</c:v>
                </c:pt>
                <c:pt idx="1">
                  <c:v>45.0</c:v>
                </c:pt>
                <c:pt idx="2">
                  <c:v>30.0</c:v>
                </c:pt>
                <c:pt idx="3">
                  <c:v>0.0</c:v>
                </c:pt>
                <c:pt idx="4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Sheet1!$A$25:$A$29</c:f>
              <c:strCache>
                <c:ptCount val="5"/>
                <c:pt idx="0">
                  <c:v>Less than $10</c:v>
                </c:pt>
                <c:pt idx="1">
                  <c:v>$10-20</c:v>
                </c:pt>
                <c:pt idx="2">
                  <c:v>$20-30</c:v>
                </c:pt>
                <c:pt idx="3">
                  <c:v>$30-40</c:v>
                </c:pt>
                <c:pt idx="4">
                  <c:v>Over $40</c:v>
                </c:pt>
              </c:strCache>
            </c:strRef>
          </c:cat>
          <c:val>
            <c:numRef>
              <c:f>Sheet1!$C$25:$C$29</c:f>
              <c:numCache>
                <c:formatCode>General</c:formatCode>
                <c:ptCount val="5"/>
                <c:pt idx="0">
                  <c:v>0.0</c:v>
                </c:pt>
                <c:pt idx="1">
                  <c:v>26.0</c:v>
                </c:pt>
                <c:pt idx="2">
                  <c:v>26.0</c:v>
                </c:pt>
                <c:pt idx="3">
                  <c:v>26.0</c:v>
                </c:pt>
                <c:pt idx="4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157384"/>
        <c:axId val="-2096160232"/>
      </c:barChart>
      <c:catAx>
        <c:axId val="-2096157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160232"/>
        <c:crosses val="autoZero"/>
        <c:auto val="1"/>
        <c:lblAlgn val="ctr"/>
        <c:lblOffset val="100"/>
        <c:noMultiLvlLbl val="0"/>
      </c:catAx>
      <c:valAx>
        <c:axId val="-2096160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96157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49971350245"/>
          <c:y val="0.496383790673378"/>
          <c:w val="0.18338678368121"/>
          <c:h val="0.3077402830675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</a:t>
            </a:r>
            <a:r>
              <a:rPr lang="en-US" baseline="0"/>
              <a:t> Men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Under $25</c:v>
                </c:pt>
              </c:strCache>
            </c:strRef>
          </c:tx>
          <c:invertIfNegative val="0"/>
          <c:cat>
            <c:strRef>
              <c:f>Sheet1!$A$46:$A$50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Sheet1!$B$46:$B$50</c:f>
              <c:numCache>
                <c:formatCode>General</c:formatCode>
                <c:ptCount val="5"/>
                <c:pt idx="0">
                  <c:v>100.0</c:v>
                </c:pt>
                <c:pt idx="1">
                  <c:v>95.0</c:v>
                </c:pt>
                <c:pt idx="2">
                  <c:v>90.0</c:v>
                </c:pt>
                <c:pt idx="3">
                  <c:v>95.0</c:v>
                </c:pt>
                <c:pt idx="4">
                  <c:v>90.0</c:v>
                </c:pt>
              </c:numCache>
            </c:numRef>
          </c:val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$25-50</c:v>
                </c:pt>
              </c:strCache>
            </c:strRef>
          </c:tx>
          <c:invertIfNegative val="0"/>
          <c:cat>
            <c:strRef>
              <c:f>Sheet1!$A$46:$A$50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Sheet1!$C$46:$C$50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Sheet1!$D$45</c:f>
              <c:strCache>
                <c:ptCount val="1"/>
                <c:pt idx="0">
                  <c:v>$50-75</c:v>
                </c:pt>
              </c:strCache>
            </c:strRef>
          </c:tx>
          <c:invertIfNegative val="0"/>
          <c:cat>
            <c:strRef>
              <c:f>Sheet1!$A$46:$A$50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Sheet1!$D$46:$D$50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0.0</c:v>
                </c:pt>
                <c:pt idx="4">
                  <c:v>5.0</c:v>
                </c:pt>
              </c:numCache>
            </c:numRef>
          </c:val>
        </c:ser>
        <c:ser>
          <c:idx val="3"/>
          <c:order val="3"/>
          <c:tx>
            <c:strRef>
              <c:f>Sheet1!$E$45</c:f>
              <c:strCache>
                <c:ptCount val="1"/>
                <c:pt idx="0">
                  <c:v>$75-100</c:v>
                </c:pt>
              </c:strCache>
            </c:strRef>
          </c:tx>
          <c:invertIfNegative val="0"/>
          <c:cat>
            <c:strRef>
              <c:f>Sheet1!$A$46:$A$50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Sheet1!$E$46:$E$50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Sheet1!$F$45</c:f>
              <c:strCache>
                <c:ptCount val="1"/>
                <c:pt idx="0">
                  <c:v>Over $100</c:v>
                </c:pt>
              </c:strCache>
            </c:strRef>
          </c:tx>
          <c:invertIfNegative val="0"/>
          <c:cat>
            <c:strRef>
              <c:f>Sheet1!$A$46:$A$50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Sheet1!$F$46:$F$50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96231320"/>
        <c:axId val="-2096235816"/>
      </c:barChart>
      <c:catAx>
        <c:axId val="-2096231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235816"/>
        <c:crosses val="autoZero"/>
        <c:auto val="1"/>
        <c:lblAlgn val="ctr"/>
        <c:lblOffset val="100"/>
        <c:noMultiLvlLbl val="0"/>
      </c:catAx>
      <c:valAx>
        <c:axId val="-20962358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96231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</a:t>
            </a:r>
            <a:r>
              <a:rPr lang="en-US" baseline="0"/>
              <a:t> Men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Sheet1!$A$53</c:f>
              <c:strCache>
                <c:ptCount val="1"/>
                <c:pt idx="0">
                  <c:v>Under $25</c:v>
                </c:pt>
              </c:strCache>
            </c:strRef>
          </c:tx>
          <c:invertIfNegative val="0"/>
          <c:cat>
            <c:strRef>
              <c:f>Sheet1!$B$52:$F$52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Sheet1!$B$53:$F$53</c:f>
              <c:numCache>
                <c:formatCode>General</c:formatCode>
                <c:ptCount val="5"/>
                <c:pt idx="0">
                  <c:v>100.0</c:v>
                </c:pt>
                <c:pt idx="1">
                  <c:v>95.0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$25-50</c:v>
                </c:pt>
              </c:strCache>
            </c:strRef>
          </c:tx>
          <c:invertIfNegative val="0"/>
          <c:cat>
            <c:strRef>
              <c:f>Sheet1!$B$52:$F$52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Sheet1!$B$54:$F$54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Sheet1!$A$55</c:f>
              <c:strCache>
                <c:ptCount val="1"/>
                <c:pt idx="0">
                  <c:v>$50-75</c:v>
                </c:pt>
              </c:strCache>
            </c:strRef>
          </c:tx>
          <c:invertIfNegative val="0"/>
          <c:cat>
            <c:strRef>
              <c:f>Sheet1!$B$52:$F$52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Sheet1!$B$55:$F$55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Sheet1!$A$56</c:f>
              <c:strCache>
                <c:ptCount val="1"/>
                <c:pt idx="0">
                  <c:v>$75-100</c:v>
                </c:pt>
              </c:strCache>
            </c:strRef>
          </c:tx>
          <c:invertIfNegative val="0"/>
          <c:cat>
            <c:strRef>
              <c:f>Sheet1!$B$52:$F$52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Sheet1!$B$56:$F$56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Sheet1!$A$57</c:f>
              <c:strCache>
                <c:ptCount val="1"/>
                <c:pt idx="0">
                  <c:v>Over $100</c:v>
                </c:pt>
              </c:strCache>
            </c:strRef>
          </c:tx>
          <c:invertIfNegative val="0"/>
          <c:cat>
            <c:strRef>
              <c:f>Sheet1!$B$52:$F$52</c:f>
              <c:strCache>
                <c:ptCount val="5"/>
                <c:pt idx="0">
                  <c:v>Skin Care</c:v>
                </c:pt>
                <c:pt idx="1">
                  <c:v>Hair Care</c:v>
                </c:pt>
                <c:pt idx="2">
                  <c:v>Fragrances</c:v>
                </c:pt>
                <c:pt idx="3">
                  <c:v>Bath and Body</c:v>
                </c:pt>
                <c:pt idx="4">
                  <c:v>Shaving/Facial Hair</c:v>
                </c:pt>
              </c:strCache>
            </c:strRef>
          </c:cat>
          <c:val>
            <c:numRef>
              <c:f>Sheet1!$B$57:$F$57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96277976"/>
        <c:axId val="-2096274920"/>
      </c:barChart>
      <c:catAx>
        <c:axId val="-2096277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274920"/>
        <c:crosses val="autoZero"/>
        <c:auto val="1"/>
        <c:lblAlgn val="ctr"/>
        <c:lblOffset val="100"/>
        <c:noMultiLvlLbl val="0"/>
      </c:catAx>
      <c:valAx>
        <c:axId val="-20962749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96277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</a:t>
            </a:r>
            <a:r>
              <a:rPr lang="en-US" baseline="0"/>
              <a:t> often do you go clothing shopping?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Sheet1!$B$59</c:f>
              <c:strCache>
                <c:ptCount val="1"/>
                <c:pt idx="0">
                  <c:v>American Men</c:v>
                </c:pt>
              </c:strCache>
            </c:strRef>
          </c:tx>
          <c:invertIfNegative val="0"/>
          <c:cat>
            <c:strRef>
              <c:f>Sheet1!$A$60:$A$64</c:f>
              <c:strCache>
                <c:ptCount val="5"/>
                <c:pt idx="0">
                  <c:v>More than once a month</c:v>
                </c:pt>
                <c:pt idx="1">
                  <c:v>Once a month</c:v>
                </c:pt>
                <c:pt idx="2">
                  <c:v>A few times a year</c:v>
                </c:pt>
                <c:pt idx="3">
                  <c:v>Once a year</c:v>
                </c:pt>
                <c:pt idx="4">
                  <c:v>Less than once a year</c:v>
                </c:pt>
              </c:strCache>
            </c:strRef>
          </c:cat>
          <c:val>
            <c:numRef>
              <c:f>Sheet1!$B$60:$B$64</c:f>
              <c:numCache>
                <c:formatCode>General</c:formatCode>
                <c:ptCount val="5"/>
                <c:pt idx="0">
                  <c:v>5.0</c:v>
                </c:pt>
                <c:pt idx="1">
                  <c:v>5.0</c:v>
                </c:pt>
                <c:pt idx="2">
                  <c:v>75.0</c:v>
                </c:pt>
                <c:pt idx="3">
                  <c:v>15.0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Sheet1!$C$59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Sheet1!$A$60:$A$64</c:f>
              <c:strCache>
                <c:ptCount val="5"/>
                <c:pt idx="0">
                  <c:v>More than once a month</c:v>
                </c:pt>
                <c:pt idx="1">
                  <c:v>Once a month</c:v>
                </c:pt>
                <c:pt idx="2">
                  <c:v>A few times a year</c:v>
                </c:pt>
                <c:pt idx="3">
                  <c:v>Once a year</c:v>
                </c:pt>
                <c:pt idx="4">
                  <c:v>Less than once a year</c:v>
                </c:pt>
              </c:strCache>
            </c:strRef>
          </c:cat>
          <c:val>
            <c:numRef>
              <c:f>Sheet1!$C$60:$C$64</c:f>
              <c:numCache>
                <c:formatCode>General</c:formatCode>
                <c:ptCount val="5"/>
                <c:pt idx="0">
                  <c:v>5.0</c:v>
                </c:pt>
                <c:pt idx="1">
                  <c:v>26.0</c:v>
                </c:pt>
                <c:pt idx="2">
                  <c:v>58.0</c:v>
                </c:pt>
                <c:pt idx="3">
                  <c:v>0.0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320968"/>
        <c:axId val="-2096322408"/>
      </c:barChart>
      <c:catAx>
        <c:axId val="-2096320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322408"/>
        <c:crosses val="autoZero"/>
        <c:auto val="1"/>
        <c:lblAlgn val="ctr"/>
        <c:lblOffset val="100"/>
        <c:noMultiLvlLbl val="0"/>
      </c:catAx>
      <c:valAx>
        <c:axId val="-2096322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96320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868110236221"/>
          <c:y val="0.527382163714797"/>
          <c:w val="0.226798556430446"/>
          <c:h val="0.1148436092297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$/month</a:t>
            </a:r>
            <a:r>
              <a:rPr lang="en-US" baseline="0"/>
              <a:t> Spent on Clothing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04086844170252"/>
          <c:y val="0.204269876095689"/>
          <c:w val="0.705022264050112"/>
          <c:h val="0.65031214559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American Men</c:v>
                </c:pt>
              </c:strCache>
            </c:strRef>
          </c:tx>
          <c:invertIfNegative val="0"/>
          <c:cat>
            <c:strRef>
              <c:f>Sheet1!$A$67:$A$71</c:f>
              <c:strCache>
                <c:ptCount val="5"/>
                <c:pt idx="0">
                  <c:v>Less than $50</c:v>
                </c:pt>
                <c:pt idx="1">
                  <c:v>$50-100</c:v>
                </c:pt>
                <c:pt idx="2">
                  <c:v>$100-150</c:v>
                </c:pt>
                <c:pt idx="3">
                  <c:v>$150-200</c:v>
                </c:pt>
                <c:pt idx="4">
                  <c:v>Over $200</c:v>
                </c:pt>
              </c:strCache>
            </c:strRef>
          </c:cat>
          <c:val>
            <c:numRef>
              <c:f>Sheet1!$B$67:$B$71</c:f>
              <c:numCache>
                <c:formatCode>General</c:formatCode>
                <c:ptCount val="5"/>
                <c:pt idx="0">
                  <c:v>65.0</c:v>
                </c:pt>
                <c:pt idx="1">
                  <c:v>20.0</c:v>
                </c:pt>
                <c:pt idx="2">
                  <c:v>10.0</c:v>
                </c:pt>
                <c:pt idx="3">
                  <c:v>5.0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Sheet1!$C$66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Sheet1!$A$67:$A$71</c:f>
              <c:strCache>
                <c:ptCount val="5"/>
                <c:pt idx="0">
                  <c:v>Less than $50</c:v>
                </c:pt>
                <c:pt idx="1">
                  <c:v>$50-100</c:v>
                </c:pt>
                <c:pt idx="2">
                  <c:v>$100-150</c:v>
                </c:pt>
                <c:pt idx="3">
                  <c:v>$150-200</c:v>
                </c:pt>
                <c:pt idx="4">
                  <c:v>Over $200</c:v>
                </c:pt>
              </c:strCache>
            </c:strRef>
          </c:cat>
          <c:val>
            <c:numRef>
              <c:f>Sheet1!$C$67:$C$71</c:f>
              <c:numCache>
                <c:formatCode>General</c:formatCode>
                <c:ptCount val="5"/>
                <c:pt idx="0">
                  <c:v>53.0</c:v>
                </c:pt>
                <c:pt idx="1">
                  <c:v>37.0</c:v>
                </c:pt>
                <c:pt idx="2">
                  <c:v>5.0</c:v>
                </c:pt>
                <c:pt idx="3">
                  <c:v>0.0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361592"/>
        <c:axId val="-2096358616"/>
      </c:barChart>
      <c:catAx>
        <c:axId val="-2096361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358616"/>
        <c:crosses val="autoZero"/>
        <c:auto val="1"/>
        <c:lblAlgn val="ctr"/>
        <c:lblOffset val="100"/>
        <c:noMultiLvlLbl val="0"/>
      </c:catAx>
      <c:valAx>
        <c:axId val="-2096358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96361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800364274698"/>
          <c:y val="0.52620433082133"/>
          <c:w val="0.219199635725302"/>
          <c:h val="0.1148436092297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What types of store</a:t>
            </a:r>
            <a:r>
              <a:rPr lang="en-US" sz="1600" baseline="0" dirty="0"/>
              <a:t>s do you usually shop at?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Sheet1!$B$73</c:f>
              <c:strCache>
                <c:ptCount val="1"/>
                <c:pt idx="0">
                  <c:v>American Men </c:v>
                </c:pt>
              </c:strCache>
            </c:strRef>
          </c:tx>
          <c:invertIfNegative val="0"/>
          <c:cat>
            <c:strRef>
              <c:f>Sheet1!$A$74:$A$79</c:f>
              <c:strCache>
                <c:ptCount val="6"/>
                <c:pt idx="0">
                  <c:v>Large department stores</c:v>
                </c:pt>
                <c:pt idx="1">
                  <c:v>Medium-size chains</c:v>
                </c:pt>
                <c:pt idx="2">
                  <c:v>Small Boutiques</c:v>
                </c:pt>
                <c:pt idx="3">
                  <c:v>Thrift shops</c:v>
                </c:pt>
                <c:pt idx="4">
                  <c:v>Internet</c:v>
                </c:pt>
                <c:pt idx="5">
                  <c:v>Other</c:v>
                </c:pt>
              </c:strCache>
            </c:strRef>
          </c:cat>
          <c:val>
            <c:numRef>
              <c:f>Sheet1!$B$74:$B$79</c:f>
              <c:numCache>
                <c:formatCode>General</c:formatCode>
                <c:ptCount val="6"/>
                <c:pt idx="0">
                  <c:v>36.0</c:v>
                </c:pt>
                <c:pt idx="1">
                  <c:v>26.0</c:v>
                </c:pt>
                <c:pt idx="2">
                  <c:v>8.0</c:v>
                </c:pt>
                <c:pt idx="3">
                  <c:v>16.0</c:v>
                </c:pt>
                <c:pt idx="4">
                  <c:v>14.0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Sheet1!$C$73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Sheet1!$A$74:$A$79</c:f>
              <c:strCache>
                <c:ptCount val="6"/>
                <c:pt idx="0">
                  <c:v>Large department stores</c:v>
                </c:pt>
                <c:pt idx="1">
                  <c:v>Medium-size chains</c:v>
                </c:pt>
                <c:pt idx="2">
                  <c:v>Small Boutiques</c:v>
                </c:pt>
                <c:pt idx="3">
                  <c:v>Thrift shops</c:v>
                </c:pt>
                <c:pt idx="4">
                  <c:v>Internet</c:v>
                </c:pt>
                <c:pt idx="5">
                  <c:v>Other</c:v>
                </c:pt>
              </c:strCache>
            </c:strRef>
          </c:cat>
          <c:val>
            <c:numRef>
              <c:f>Sheet1!$C$74:$C$79</c:f>
              <c:numCache>
                <c:formatCode>General</c:formatCode>
                <c:ptCount val="6"/>
                <c:pt idx="0">
                  <c:v>30.0</c:v>
                </c:pt>
                <c:pt idx="1">
                  <c:v>27.0</c:v>
                </c:pt>
                <c:pt idx="2">
                  <c:v>21.0</c:v>
                </c:pt>
                <c:pt idx="3">
                  <c:v>6.0</c:v>
                </c:pt>
                <c:pt idx="4">
                  <c:v>12.0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402360"/>
        <c:axId val="-2096410616"/>
      </c:barChart>
      <c:catAx>
        <c:axId val="-2096402360"/>
        <c:scaling>
          <c:orientation val="minMax"/>
        </c:scaling>
        <c:delete val="0"/>
        <c:axPos val="l"/>
        <c:majorTickMark val="none"/>
        <c:minorTickMark val="none"/>
        <c:tickLblPos val="nextTo"/>
        <c:crossAx val="-2096410616"/>
        <c:crosses val="autoZero"/>
        <c:auto val="1"/>
        <c:lblAlgn val="ctr"/>
        <c:lblOffset val="100"/>
        <c:noMultiLvlLbl val="0"/>
      </c:catAx>
      <c:valAx>
        <c:axId val="-20964106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2096402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What is most important for you when buying</a:t>
            </a:r>
            <a:r>
              <a:rPr lang="en-US" sz="1600" baseline="0" dirty="0"/>
              <a:t> clothing?</a:t>
            </a:r>
            <a:endParaRPr lang="en-US" sz="1600" dirty="0"/>
          </a:p>
        </c:rich>
      </c:tx>
      <c:layout>
        <c:manualLayout>
          <c:xMode val="edge"/>
          <c:yMode val="edge"/>
          <c:x val="0.0592411476138959"/>
          <c:y val="0.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Sheet1!$B$81</c:f>
              <c:strCache>
                <c:ptCount val="1"/>
                <c:pt idx="0">
                  <c:v>American Men</c:v>
                </c:pt>
              </c:strCache>
            </c:strRef>
          </c:tx>
          <c:invertIfNegative val="0"/>
          <c:cat>
            <c:strRef>
              <c:f>Sheet1!$A$82:$A$86</c:f>
              <c:strCache>
                <c:ptCount val="5"/>
                <c:pt idx="0">
                  <c:v>Style</c:v>
                </c:pt>
                <c:pt idx="1">
                  <c:v>Comfort </c:v>
                </c:pt>
                <c:pt idx="2">
                  <c:v>Originality</c:v>
                </c:pt>
                <c:pt idx="3">
                  <c:v>Price</c:v>
                </c:pt>
                <c:pt idx="4">
                  <c:v>Other</c:v>
                </c:pt>
              </c:strCache>
            </c:strRef>
          </c:cat>
          <c:val>
            <c:numRef>
              <c:f>Sheet1!$B$82:$B$86</c:f>
              <c:numCache>
                <c:formatCode>General</c:formatCode>
                <c:ptCount val="5"/>
                <c:pt idx="0">
                  <c:v>30.0</c:v>
                </c:pt>
                <c:pt idx="1">
                  <c:v>36.0</c:v>
                </c:pt>
                <c:pt idx="2">
                  <c:v>10.0</c:v>
                </c:pt>
                <c:pt idx="3">
                  <c:v>24.0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Sheet1!$C$81</c:f>
              <c:strCache>
                <c:ptCount val="1"/>
                <c:pt idx="0">
                  <c:v>Japanese Men</c:v>
                </c:pt>
              </c:strCache>
            </c:strRef>
          </c:tx>
          <c:invertIfNegative val="0"/>
          <c:cat>
            <c:strRef>
              <c:f>Sheet1!$A$82:$A$86</c:f>
              <c:strCache>
                <c:ptCount val="5"/>
                <c:pt idx="0">
                  <c:v>Style</c:v>
                </c:pt>
                <c:pt idx="1">
                  <c:v>Comfort </c:v>
                </c:pt>
                <c:pt idx="2">
                  <c:v>Originality</c:v>
                </c:pt>
                <c:pt idx="3">
                  <c:v>Price</c:v>
                </c:pt>
                <c:pt idx="4">
                  <c:v>Other</c:v>
                </c:pt>
              </c:strCache>
            </c:strRef>
          </c:cat>
          <c:val>
            <c:numRef>
              <c:f>Sheet1!$C$82:$C$86</c:f>
              <c:numCache>
                <c:formatCode>General</c:formatCode>
                <c:ptCount val="5"/>
                <c:pt idx="0">
                  <c:v>34.0</c:v>
                </c:pt>
                <c:pt idx="1">
                  <c:v>21.0</c:v>
                </c:pt>
                <c:pt idx="2">
                  <c:v>11.0</c:v>
                </c:pt>
                <c:pt idx="3">
                  <c:v>32.0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441016"/>
        <c:axId val="-2096442504"/>
      </c:barChart>
      <c:catAx>
        <c:axId val="-2096441016"/>
        <c:scaling>
          <c:orientation val="minMax"/>
        </c:scaling>
        <c:delete val="0"/>
        <c:axPos val="l"/>
        <c:majorTickMark val="none"/>
        <c:minorTickMark val="none"/>
        <c:tickLblPos val="nextTo"/>
        <c:crossAx val="-2096442504"/>
        <c:crosses val="autoZero"/>
        <c:auto val="1"/>
        <c:lblAlgn val="ctr"/>
        <c:lblOffset val="100"/>
        <c:noMultiLvlLbl val="0"/>
      </c:catAx>
      <c:valAx>
        <c:axId val="-20964425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2096441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 Income Level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Sheet1!$B$439</c:f>
              <c:strCache>
                <c:ptCount val="1"/>
                <c:pt idx="0">
                  <c:v>Japanese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Sheet1!$A$440:$A$442</c:f>
              <c:strCache>
                <c:ptCount val="3"/>
                <c:pt idx="0">
                  <c:v>Lower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Sheet1!$B$440:$B$442</c:f>
              <c:numCache>
                <c:formatCode>General</c:formatCode>
                <c:ptCount val="3"/>
                <c:pt idx="0">
                  <c:v>8.0</c:v>
                </c:pt>
                <c:pt idx="1">
                  <c:v>42.0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Sheet1!$B$89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Sheet1!$A$90:$A$104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Being able to do household chores is attractive</c:v>
                </c:pt>
                <c:pt idx="5">
                  <c:v>Having a good sense of style is attractive</c:v>
                </c:pt>
                <c:pt idx="6">
                  <c:v>Being physically strong is attractive</c:v>
                </c:pt>
                <c:pt idx="7">
                  <c:v>Having an assertive personality is attractive</c:v>
                </c:pt>
                <c:pt idx="8">
                  <c:v>Being able to play an instrument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honest is attractive</c:v>
                </c:pt>
                <c:pt idx="12">
                  <c:v>Having passion in what you do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Sheet1!$B$90:$B$104</c:f>
              <c:numCache>
                <c:formatCode>General</c:formatCode>
                <c:ptCount val="15"/>
                <c:pt idx="0">
                  <c:v>5.0</c:v>
                </c:pt>
                <c:pt idx="1">
                  <c:v>0.0</c:v>
                </c:pt>
                <c:pt idx="2">
                  <c:v>0.0</c:v>
                </c:pt>
                <c:pt idx="3">
                  <c:v>5.0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5.0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Sheet1!$C$89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Sheet1!$A$90:$A$104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Being able to do household chores is attractive</c:v>
                </c:pt>
                <c:pt idx="5">
                  <c:v>Having a good sense of style is attractive</c:v>
                </c:pt>
                <c:pt idx="6">
                  <c:v>Being physically strong is attractive</c:v>
                </c:pt>
                <c:pt idx="7">
                  <c:v>Having an assertive personality is attractive</c:v>
                </c:pt>
                <c:pt idx="8">
                  <c:v>Being able to play an instrument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honest is attractive</c:v>
                </c:pt>
                <c:pt idx="12">
                  <c:v>Having passion in what you do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Sheet1!$C$90:$C$104</c:f>
              <c:numCache>
                <c:formatCode>General</c:formatCode>
                <c:ptCount val="15"/>
                <c:pt idx="0">
                  <c:v>20.0</c:v>
                </c:pt>
                <c:pt idx="1">
                  <c:v>50.0</c:v>
                </c:pt>
                <c:pt idx="2">
                  <c:v>15.0</c:v>
                </c:pt>
                <c:pt idx="3">
                  <c:v>10.0</c:v>
                </c:pt>
                <c:pt idx="4">
                  <c:v>10.0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10.0</c:v>
                </c:pt>
                <c:pt idx="9">
                  <c:v>5.0</c:v>
                </c:pt>
                <c:pt idx="10">
                  <c:v>5.0</c:v>
                </c:pt>
                <c:pt idx="11">
                  <c:v>5.0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Sheet1!$D$89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Sheet1!$A$90:$A$104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Being able to do household chores is attractive</c:v>
                </c:pt>
                <c:pt idx="5">
                  <c:v>Having a good sense of style is attractive</c:v>
                </c:pt>
                <c:pt idx="6">
                  <c:v>Being physically strong is attractive</c:v>
                </c:pt>
                <c:pt idx="7">
                  <c:v>Having an assertive personality is attractive</c:v>
                </c:pt>
                <c:pt idx="8">
                  <c:v>Being able to play an instrument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honest is attractive</c:v>
                </c:pt>
                <c:pt idx="12">
                  <c:v>Having passion in what you do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Sheet1!$D$90:$D$104</c:f>
              <c:numCache>
                <c:formatCode>General</c:formatCode>
                <c:ptCount val="15"/>
                <c:pt idx="0">
                  <c:v>35.0</c:v>
                </c:pt>
                <c:pt idx="1">
                  <c:v>20.0</c:v>
                </c:pt>
                <c:pt idx="2">
                  <c:v>50.0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5.0</c:v>
                </c:pt>
                <c:pt idx="8">
                  <c:v>15.0</c:v>
                </c:pt>
                <c:pt idx="9">
                  <c:v>10.0</c:v>
                </c:pt>
                <c:pt idx="10">
                  <c:v>20.0</c:v>
                </c:pt>
                <c:pt idx="11">
                  <c:v>0.0</c:v>
                </c:pt>
                <c:pt idx="12">
                  <c:v>15.0</c:v>
                </c:pt>
                <c:pt idx="13">
                  <c:v>0.0</c:v>
                </c:pt>
                <c:pt idx="14">
                  <c:v>5.0</c:v>
                </c:pt>
              </c:numCache>
            </c:numRef>
          </c:val>
        </c:ser>
        <c:ser>
          <c:idx val="3"/>
          <c:order val="3"/>
          <c:tx>
            <c:strRef>
              <c:f>Sheet1!$E$89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Sheet1!$A$90:$A$104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Being able to do household chores is attractive</c:v>
                </c:pt>
                <c:pt idx="5">
                  <c:v>Having a good sense of style is attractive</c:v>
                </c:pt>
                <c:pt idx="6">
                  <c:v>Being physically strong is attractive</c:v>
                </c:pt>
                <c:pt idx="7">
                  <c:v>Having an assertive personality is attractive</c:v>
                </c:pt>
                <c:pt idx="8">
                  <c:v>Being able to play an instrument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honest is attractive</c:v>
                </c:pt>
                <c:pt idx="12">
                  <c:v>Having passion in what you do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Sheet1!$E$90:$E$104</c:f>
              <c:numCache>
                <c:formatCode>General</c:formatCode>
                <c:ptCount val="15"/>
                <c:pt idx="0">
                  <c:v>35.0</c:v>
                </c:pt>
                <c:pt idx="1">
                  <c:v>25.0</c:v>
                </c:pt>
                <c:pt idx="2">
                  <c:v>30.0</c:v>
                </c:pt>
                <c:pt idx="3">
                  <c:v>60.0</c:v>
                </c:pt>
                <c:pt idx="4">
                  <c:v>55.0</c:v>
                </c:pt>
                <c:pt idx="5">
                  <c:v>55.0</c:v>
                </c:pt>
                <c:pt idx="6">
                  <c:v>50.0</c:v>
                </c:pt>
                <c:pt idx="7">
                  <c:v>65.0</c:v>
                </c:pt>
                <c:pt idx="8">
                  <c:v>45.0</c:v>
                </c:pt>
                <c:pt idx="9">
                  <c:v>45.0</c:v>
                </c:pt>
                <c:pt idx="10">
                  <c:v>25.0</c:v>
                </c:pt>
                <c:pt idx="11">
                  <c:v>40.0</c:v>
                </c:pt>
                <c:pt idx="12">
                  <c:v>20.0</c:v>
                </c:pt>
                <c:pt idx="13">
                  <c:v>35.0</c:v>
                </c:pt>
                <c:pt idx="14">
                  <c:v>15.0</c:v>
                </c:pt>
              </c:numCache>
            </c:numRef>
          </c:val>
        </c:ser>
        <c:ser>
          <c:idx val="4"/>
          <c:order val="4"/>
          <c:tx>
            <c:strRef>
              <c:f>Sheet1!$F$89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Sheet1!$A$90:$A$104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Being able to do household chores is attractive</c:v>
                </c:pt>
                <c:pt idx="5">
                  <c:v>Having a good sense of style is attractive</c:v>
                </c:pt>
                <c:pt idx="6">
                  <c:v>Being physically strong is attractive</c:v>
                </c:pt>
                <c:pt idx="7">
                  <c:v>Having an assertive personality is attractive</c:v>
                </c:pt>
                <c:pt idx="8">
                  <c:v>Being able to play an instrument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honest is attractive</c:v>
                </c:pt>
                <c:pt idx="12">
                  <c:v>Having passion in what you do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Sheet1!$F$90:$F$104</c:f>
              <c:numCache>
                <c:formatCode>General</c:formatCode>
                <c:ptCount val="15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10.0</c:v>
                </c:pt>
                <c:pt idx="4">
                  <c:v>20.0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40.0</c:v>
                </c:pt>
                <c:pt idx="10">
                  <c:v>45.0</c:v>
                </c:pt>
                <c:pt idx="11">
                  <c:v>55.0</c:v>
                </c:pt>
                <c:pt idx="12">
                  <c:v>65.0</c:v>
                </c:pt>
                <c:pt idx="13">
                  <c:v>65.0</c:v>
                </c:pt>
                <c:pt idx="14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1682488"/>
        <c:axId val="-2135576600"/>
      </c:barChart>
      <c:catAx>
        <c:axId val="-208168248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35576600"/>
        <c:crosses val="autoZero"/>
        <c:auto val="1"/>
        <c:lblAlgn val="ctr"/>
        <c:lblOffset val="100"/>
        <c:noMultiLvlLbl val="0"/>
      </c:catAx>
      <c:valAx>
        <c:axId val="-2135576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81682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Sheet1!$B$106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Sheet1!$A$107:$A$121</c:f>
              <c:strCache>
                <c:ptCount val="15"/>
                <c:pt idx="0">
                  <c:v>Having an assertive personality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Having lots of muscle is attractive</c:v>
                </c:pt>
                <c:pt idx="5">
                  <c:v>Being physically strong is attractive</c:v>
                </c:pt>
                <c:pt idx="6">
                  <c:v>Being able to do household chores is attractive</c:v>
                </c:pt>
                <c:pt idx="7">
                  <c:v>Being able to play an instrument is attractive</c:v>
                </c:pt>
                <c:pt idx="8">
                  <c:v>Being good with children is attractive</c:v>
                </c:pt>
                <c:pt idx="9">
                  <c:v>Being honest is attractive</c:v>
                </c:pt>
                <c:pt idx="10">
                  <c:v>Having passion in what you do is attractive</c:v>
                </c:pt>
                <c:pt idx="11">
                  <c:v>Having a good sense of style is attractive</c:v>
                </c:pt>
                <c:pt idx="12">
                  <c:v>Having an interesting hobby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Sheet1!$B$107:$B$121</c:f>
              <c:numCache>
                <c:formatCode>General</c:formatCode>
                <c:ptCount val="15"/>
                <c:pt idx="0">
                  <c:v>11.0</c:v>
                </c:pt>
                <c:pt idx="1">
                  <c:v>0.0</c:v>
                </c:pt>
                <c:pt idx="2">
                  <c:v>16.0</c:v>
                </c:pt>
                <c:pt idx="3">
                  <c:v>0.0</c:v>
                </c:pt>
                <c:pt idx="4">
                  <c:v>0.0</c:v>
                </c:pt>
                <c:pt idx="5">
                  <c:v>11.0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5.0</c:v>
                </c:pt>
                <c:pt idx="10">
                  <c:v>0.0</c:v>
                </c:pt>
                <c:pt idx="11">
                  <c:v>5.0</c:v>
                </c:pt>
                <c:pt idx="12">
                  <c:v>0.0</c:v>
                </c:pt>
                <c:pt idx="13">
                  <c:v>0.0</c:v>
                </c:pt>
                <c:pt idx="14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Sheet1!$C$106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Sheet1!$A$107:$A$121</c:f>
              <c:strCache>
                <c:ptCount val="15"/>
                <c:pt idx="0">
                  <c:v>Having an assertive personality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Having lots of muscle is attractive</c:v>
                </c:pt>
                <c:pt idx="5">
                  <c:v>Being physically strong is attractive</c:v>
                </c:pt>
                <c:pt idx="6">
                  <c:v>Being able to do household chores is attractive</c:v>
                </c:pt>
                <c:pt idx="7">
                  <c:v>Being able to play an instrument is attractive</c:v>
                </c:pt>
                <c:pt idx="8">
                  <c:v>Being good with children is attractive</c:v>
                </c:pt>
                <c:pt idx="9">
                  <c:v>Being honest is attractive</c:v>
                </c:pt>
                <c:pt idx="10">
                  <c:v>Having passion in what you do is attractive</c:v>
                </c:pt>
                <c:pt idx="11">
                  <c:v>Having a good sense of style is attractive</c:v>
                </c:pt>
                <c:pt idx="12">
                  <c:v>Having an interesting hobby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Sheet1!$C$107:$C$121</c:f>
              <c:numCache>
                <c:formatCode>General</c:formatCode>
                <c:ptCount val="15"/>
                <c:pt idx="0">
                  <c:v>26.0</c:v>
                </c:pt>
                <c:pt idx="1">
                  <c:v>32.0</c:v>
                </c:pt>
                <c:pt idx="2">
                  <c:v>58.0</c:v>
                </c:pt>
                <c:pt idx="3">
                  <c:v>5.0</c:v>
                </c:pt>
                <c:pt idx="4">
                  <c:v>26.0</c:v>
                </c:pt>
                <c:pt idx="5">
                  <c:v>5.0</c:v>
                </c:pt>
                <c:pt idx="6">
                  <c:v>5.0</c:v>
                </c:pt>
                <c:pt idx="7">
                  <c:v>11.0</c:v>
                </c:pt>
                <c:pt idx="8">
                  <c:v>5.0</c:v>
                </c:pt>
                <c:pt idx="9">
                  <c:v>5.0</c:v>
                </c:pt>
                <c:pt idx="10">
                  <c:v>5.0</c:v>
                </c:pt>
                <c:pt idx="11">
                  <c:v>0.0</c:v>
                </c:pt>
                <c:pt idx="12">
                  <c:v>5.0</c:v>
                </c:pt>
                <c:pt idx="13">
                  <c:v>5.0</c:v>
                </c:pt>
                <c:pt idx="1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Sheet1!$D$106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Sheet1!$A$107:$A$121</c:f>
              <c:strCache>
                <c:ptCount val="15"/>
                <c:pt idx="0">
                  <c:v>Having an assertive personality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Having lots of muscle is attractive</c:v>
                </c:pt>
                <c:pt idx="5">
                  <c:v>Being physically strong is attractive</c:v>
                </c:pt>
                <c:pt idx="6">
                  <c:v>Being able to do household chores is attractive</c:v>
                </c:pt>
                <c:pt idx="7">
                  <c:v>Being able to play an instrument is attractive</c:v>
                </c:pt>
                <c:pt idx="8">
                  <c:v>Being good with children is attractive</c:v>
                </c:pt>
                <c:pt idx="9">
                  <c:v>Being honest is attractive</c:v>
                </c:pt>
                <c:pt idx="10">
                  <c:v>Having passion in what you do is attractive</c:v>
                </c:pt>
                <c:pt idx="11">
                  <c:v>Having a good sense of style is attractive</c:v>
                </c:pt>
                <c:pt idx="12">
                  <c:v>Having an interesting hobby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Sheet1!$D$107:$D$121</c:f>
              <c:numCache>
                <c:formatCode>General</c:formatCode>
                <c:ptCount val="15"/>
                <c:pt idx="0">
                  <c:v>37.0</c:v>
                </c:pt>
                <c:pt idx="1">
                  <c:v>26.0</c:v>
                </c:pt>
                <c:pt idx="2">
                  <c:v>21.0</c:v>
                </c:pt>
                <c:pt idx="3">
                  <c:v>0.0</c:v>
                </c:pt>
                <c:pt idx="4">
                  <c:v>37.0</c:v>
                </c:pt>
                <c:pt idx="5">
                  <c:v>21.0</c:v>
                </c:pt>
                <c:pt idx="6">
                  <c:v>16.0</c:v>
                </c:pt>
                <c:pt idx="7">
                  <c:v>26.0</c:v>
                </c:pt>
                <c:pt idx="8">
                  <c:v>21.0</c:v>
                </c:pt>
                <c:pt idx="9">
                  <c:v>21.0</c:v>
                </c:pt>
                <c:pt idx="10">
                  <c:v>32.0</c:v>
                </c:pt>
                <c:pt idx="11">
                  <c:v>5.0</c:v>
                </c:pt>
                <c:pt idx="12">
                  <c:v>11.0</c:v>
                </c:pt>
                <c:pt idx="13">
                  <c:v>5.0</c:v>
                </c:pt>
                <c:pt idx="1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Sheet1!$E$106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Sheet1!$A$107:$A$121</c:f>
              <c:strCache>
                <c:ptCount val="15"/>
                <c:pt idx="0">
                  <c:v>Having an assertive personality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Having lots of muscle is attractive</c:v>
                </c:pt>
                <c:pt idx="5">
                  <c:v>Being physically strong is attractive</c:v>
                </c:pt>
                <c:pt idx="6">
                  <c:v>Being able to do household chores is attractive</c:v>
                </c:pt>
                <c:pt idx="7">
                  <c:v>Being able to play an instrument is attractive</c:v>
                </c:pt>
                <c:pt idx="8">
                  <c:v>Being good with children is attractive</c:v>
                </c:pt>
                <c:pt idx="9">
                  <c:v>Being honest is attractive</c:v>
                </c:pt>
                <c:pt idx="10">
                  <c:v>Having passion in what you do is attractive</c:v>
                </c:pt>
                <c:pt idx="11">
                  <c:v>Having a good sense of style is attractive</c:v>
                </c:pt>
                <c:pt idx="12">
                  <c:v>Having an interesting hobby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Sheet1!$E$107:$E$121</c:f>
              <c:numCache>
                <c:formatCode>General</c:formatCode>
                <c:ptCount val="15"/>
                <c:pt idx="0">
                  <c:v>26.0</c:v>
                </c:pt>
                <c:pt idx="1">
                  <c:v>37.0</c:v>
                </c:pt>
                <c:pt idx="2">
                  <c:v>0.0</c:v>
                </c:pt>
                <c:pt idx="3">
                  <c:v>84.0</c:v>
                </c:pt>
                <c:pt idx="4">
                  <c:v>26.0</c:v>
                </c:pt>
                <c:pt idx="5">
                  <c:v>47.0</c:v>
                </c:pt>
                <c:pt idx="6">
                  <c:v>63.0</c:v>
                </c:pt>
                <c:pt idx="7">
                  <c:v>47.0</c:v>
                </c:pt>
                <c:pt idx="8">
                  <c:v>53.0</c:v>
                </c:pt>
                <c:pt idx="9">
                  <c:v>42.0</c:v>
                </c:pt>
                <c:pt idx="10">
                  <c:v>32.0</c:v>
                </c:pt>
                <c:pt idx="11">
                  <c:v>53.0</c:v>
                </c:pt>
                <c:pt idx="12">
                  <c:v>42.0</c:v>
                </c:pt>
                <c:pt idx="13">
                  <c:v>47.0</c:v>
                </c:pt>
                <c:pt idx="14">
                  <c:v>32.0</c:v>
                </c:pt>
              </c:numCache>
            </c:numRef>
          </c:val>
        </c:ser>
        <c:ser>
          <c:idx val="4"/>
          <c:order val="4"/>
          <c:tx>
            <c:strRef>
              <c:f>Sheet1!$F$106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Sheet1!$A$107:$A$121</c:f>
              <c:strCache>
                <c:ptCount val="15"/>
                <c:pt idx="0">
                  <c:v>Having an assertive personality is attractive</c:v>
                </c:pt>
                <c:pt idx="1">
                  <c:v>Having a thin body is attractive</c:v>
                </c:pt>
                <c:pt idx="2">
                  <c:v>Having facial hair is attractive</c:v>
                </c:pt>
                <c:pt idx="3">
                  <c:v>It is important for men to be attractive physically</c:v>
                </c:pt>
                <c:pt idx="4">
                  <c:v>Having lots of muscle is attractive</c:v>
                </c:pt>
                <c:pt idx="5">
                  <c:v>Being physically strong is attractive</c:v>
                </c:pt>
                <c:pt idx="6">
                  <c:v>Being able to do household chores is attractive</c:v>
                </c:pt>
                <c:pt idx="7">
                  <c:v>Being able to play an instrument is attractive</c:v>
                </c:pt>
                <c:pt idx="8">
                  <c:v>Being good with children is attractive</c:v>
                </c:pt>
                <c:pt idx="9">
                  <c:v>Being honest is attractive</c:v>
                </c:pt>
                <c:pt idx="10">
                  <c:v>Having passion in what you do is attractive</c:v>
                </c:pt>
                <c:pt idx="11">
                  <c:v>Having a good sense of style is attractive</c:v>
                </c:pt>
                <c:pt idx="12">
                  <c:v>Having an interesting hobby is attractive</c:v>
                </c:pt>
                <c:pt idx="13">
                  <c:v>Being Confident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Sheet1!$F$107:$F$121</c:f>
              <c:numCache>
                <c:formatCode>General</c:formatCode>
                <c:ptCount val="15"/>
                <c:pt idx="0">
                  <c:v>0.0</c:v>
                </c:pt>
                <c:pt idx="1">
                  <c:v>5.0</c:v>
                </c:pt>
                <c:pt idx="2">
                  <c:v>5.0</c:v>
                </c:pt>
                <c:pt idx="3">
                  <c:v>11.0</c:v>
                </c:pt>
                <c:pt idx="4">
                  <c:v>11.0</c:v>
                </c:pt>
                <c:pt idx="5">
                  <c:v>16.0</c:v>
                </c:pt>
                <c:pt idx="6">
                  <c:v>16.0</c:v>
                </c:pt>
                <c:pt idx="7">
                  <c:v>16.0</c:v>
                </c:pt>
                <c:pt idx="8">
                  <c:v>21.0</c:v>
                </c:pt>
                <c:pt idx="9">
                  <c:v>26.0</c:v>
                </c:pt>
                <c:pt idx="10">
                  <c:v>32.0</c:v>
                </c:pt>
                <c:pt idx="11">
                  <c:v>37.0</c:v>
                </c:pt>
                <c:pt idx="12">
                  <c:v>42.0</c:v>
                </c:pt>
                <c:pt idx="13">
                  <c:v>42.0</c:v>
                </c:pt>
                <c:pt idx="14">
                  <c:v>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5705224"/>
        <c:axId val="-2082470952"/>
      </c:barChart>
      <c:catAx>
        <c:axId val="-2135705224"/>
        <c:scaling>
          <c:orientation val="minMax"/>
        </c:scaling>
        <c:delete val="0"/>
        <c:axPos val="l"/>
        <c:majorTickMark val="out"/>
        <c:minorTickMark val="none"/>
        <c:tickLblPos val="nextTo"/>
        <c:crossAx val="-2082470952"/>
        <c:crosses val="autoZero"/>
        <c:auto val="1"/>
        <c:lblAlgn val="ctr"/>
        <c:lblOffset val="100"/>
        <c:noMultiLvlLbl val="0"/>
      </c:catAx>
      <c:valAx>
        <c:axId val="-20824709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3570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321815106444"/>
          <c:y val="0.393473560495871"/>
          <c:w val="0.229500250781573"/>
          <c:h val="0.2223904912227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Sheet1!$B$125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Sheet1!$A$126:$A$133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Facial Hair</c:v>
                </c:pt>
                <c:pt idx="3">
                  <c:v>Muscular</c:v>
                </c:pt>
                <c:pt idx="4">
                  <c:v>Thin</c:v>
                </c:pt>
                <c:pt idx="5">
                  <c:v>Clear Skin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Sheet1!$B$126:$B$133</c:f>
              <c:numCache>
                <c:formatCode>General</c:formatCode>
                <c:ptCount val="8"/>
                <c:pt idx="0">
                  <c:v>30.0</c:v>
                </c:pt>
                <c:pt idx="1">
                  <c:v>30.0</c:v>
                </c:pt>
                <c:pt idx="2">
                  <c:v>14.0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Sheet1!$C$125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Sheet1!$A$126:$A$133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Facial Hair</c:v>
                </c:pt>
                <c:pt idx="3">
                  <c:v>Muscular</c:v>
                </c:pt>
                <c:pt idx="4">
                  <c:v>Thin</c:v>
                </c:pt>
                <c:pt idx="5">
                  <c:v>Clear Skin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Sheet1!$C$126:$C$133</c:f>
              <c:numCache>
                <c:formatCode>General</c:formatCode>
                <c:ptCount val="8"/>
                <c:pt idx="0">
                  <c:v>55.0</c:v>
                </c:pt>
                <c:pt idx="1">
                  <c:v>55.0</c:v>
                </c:pt>
                <c:pt idx="2">
                  <c:v>43.0</c:v>
                </c:pt>
                <c:pt idx="3">
                  <c:v>20.0</c:v>
                </c:pt>
                <c:pt idx="4">
                  <c:v>30.0</c:v>
                </c:pt>
                <c:pt idx="5">
                  <c:v>20.0</c:v>
                </c:pt>
                <c:pt idx="6">
                  <c:v>25.0</c:v>
                </c:pt>
                <c:pt idx="7">
                  <c:v>14.0</c:v>
                </c:pt>
              </c:numCache>
            </c:numRef>
          </c:val>
        </c:ser>
        <c:ser>
          <c:idx val="2"/>
          <c:order val="2"/>
          <c:tx>
            <c:strRef>
              <c:f>Sheet1!$D$125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Sheet1!$A$126:$A$133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Facial Hair</c:v>
                </c:pt>
                <c:pt idx="3">
                  <c:v>Muscular</c:v>
                </c:pt>
                <c:pt idx="4">
                  <c:v>Thin</c:v>
                </c:pt>
                <c:pt idx="5">
                  <c:v>Clear Skin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Sheet1!$D$126:$D$133</c:f>
              <c:numCache>
                <c:formatCode>General</c:formatCode>
                <c:ptCount val="8"/>
                <c:pt idx="0">
                  <c:v>10.0</c:v>
                </c:pt>
                <c:pt idx="1">
                  <c:v>10.0</c:v>
                </c:pt>
                <c:pt idx="2">
                  <c:v>29.0</c:v>
                </c:pt>
                <c:pt idx="3">
                  <c:v>25.0</c:v>
                </c:pt>
                <c:pt idx="4">
                  <c:v>40.0</c:v>
                </c:pt>
                <c:pt idx="5">
                  <c:v>35.0</c:v>
                </c:pt>
                <c:pt idx="6">
                  <c:v>30.0</c:v>
                </c:pt>
                <c:pt idx="7">
                  <c:v>19.0</c:v>
                </c:pt>
              </c:numCache>
            </c:numRef>
          </c:val>
        </c:ser>
        <c:ser>
          <c:idx val="3"/>
          <c:order val="3"/>
          <c:tx>
            <c:strRef>
              <c:f>Sheet1!$E$125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Sheet1!$A$126:$A$133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Facial Hair</c:v>
                </c:pt>
                <c:pt idx="3">
                  <c:v>Muscular</c:v>
                </c:pt>
                <c:pt idx="4">
                  <c:v>Thin</c:v>
                </c:pt>
                <c:pt idx="5">
                  <c:v>Clear Skin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Sheet1!$E$126:$E$133</c:f>
              <c:numCache>
                <c:formatCode>General</c:formatCode>
                <c:ptCount val="8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45.0</c:v>
                </c:pt>
                <c:pt idx="4">
                  <c:v>20.0</c:v>
                </c:pt>
                <c:pt idx="5">
                  <c:v>25.0</c:v>
                </c:pt>
                <c:pt idx="6">
                  <c:v>25.0</c:v>
                </c:pt>
                <c:pt idx="7">
                  <c:v>38.0</c:v>
                </c:pt>
              </c:numCache>
            </c:numRef>
          </c:val>
        </c:ser>
        <c:ser>
          <c:idx val="4"/>
          <c:order val="4"/>
          <c:tx>
            <c:strRef>
              <c:f>Sheet1!$F$125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Sheet1!$A$126:$A$133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Facial Hair</c:v>
                </c:pt>
                <c:pt idx="3">
                  <c:v>Muscular</c:v>
                </c:pt>
                <c:pt idx="4">
                  <c:v>Thin</c:v>
                </c:pt>
                <c:pt idx="5">
                  <c:v>Clear Skin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Sheet1!$F$126:$F$133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20.0</c:v>
                </c:pt>
                <c:pt idx="6">
                  <c:v>20.0</c:v>
                </c:pt>
                <c:pt idx="7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1392328"/>
        <c:axId val="-2101543496"/>
      </c:barChart>
      <c:catAx>
        <c:axId val="-2101392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1543496"/>
        <c:crosses val="autoZero"/>
        <c:auto val="1"/>
        <c:lblAlgn val="ctr"/>
        <c:lblOffset val="100"/>
        <c:noMultiLvlLbl val="0"/>
      </c:catAx>
      <c:valAx>
        <c:axId val="-21015434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1392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Sheet1!$B$136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Sheet1!$A$137:$A$144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Thin</c:v>
                </c:pt>
                <c:pt idx="3">
                  <c:v>Facial Hair</c:v>
                </c:pt>
                <c:pt idx="4">
                  <c:v>Powerful</c:v>
                </c:pt>
                <c:pt idx="5">
                  <c:v>Tall</c:v>
                </c:pt>
                <c:pt idx="6">
                  <c:v>Clear Skin</c:v>
                </c:pt>
                <c:pt idx="7">
                  <c:v>Muscular</c:v>
                </c:pt>
              </c:strCache>
            </c:strRef>
          </c:cat>
          <c:val>
            <c:numRef>
              <c:f>Sheet1!$B$137:$B$144</c:f>
              <c:numCache>
                <c:formatCode>General</c:formatCode>
                <c:ptCount val="8"/>
                <c:pt idx="0">
                  <c:v>21.0</c:v>
                </c:pt>
                <c:pt idx="1">
                  <c:v>32.0</c:v>
                </c:pt>
                <c:pt idx="2">
                  <c:v>0.0</c:v>
                </c:pt>
                <c:pt idx="3">
                  <c:v>16.0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Sheet1!$C$136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Sheet1!$A$137:$A$144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Thin</c:v>
                </c:pt>
                <c:pt idx="3">
                  <c:v>Facial Hair</c:v>
                </c:pt>
                <c:pt idx="4">
                  <c:v>Powerful</c:v>
                </c:pt>
                <c:pt idx="5">
                  <c:v>Tall</c:v>
                </c:pt>
                <c:pt idx="6">
                  <c:v>Clear Skin</c:v>
                </c:pt>
                <c:pt idx="7">
                  <c:v>Muscular</c:v>
                </c:pt>
              </c:strCache>
            </c:strRef>
          </c:cat>
          <c:val>
            <c:numRef>
              <c:f>Sheet1!$C$137:$C$144</c:f>
              <c:numCache>
                <c:formatCode>General</c:formatCode>
                <c:ptCount val="8"/>
                <c:pt idx="0">
                  <c:v>21.0</c:v>
                </c:pt>
                <c:pt idx="1">
                  <c:v>16.0</c:v>
                </c:pt>
                <c:pt idx="2">
                  <c:v>21.0</c:v>
                </c:pt>
                <c:pt idx="3">
                  <c:v>21.0</c:v>
                </c:pt>
                <c:pt idx="4">
                  <c:v>5.0</c:v>
                </c:pt>
                <c:pt idx="5">
                  <c:v>5.0</c:v>
                </c:pt>
                <c:pt idx="6">
                  <c:v>0.0</c:v>
                </c:pt>
                <c:pt idx="7">
                  <c:v>11.0</c:v>
                </c:pt>
              </c:numCache>
            </c:numRef>
          </c:val>
        </c:ser>
        <c:ser>
          <c:idx val="2"/>
          <c:order val="2"/>
          <c:tx>
            <c:strRef>
              <c:f>Sheet1!$D$136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Sheet1!$A$137:$A$144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Thin</c:v>
                </c:pt>
                <c:pt idx="3">
                  <c:v>Facial Hair</c:v>
                </c:pt>
                <c:pt idx="4">
                  <c:v>Powerful</c:v>
                </c:pt>
                <c:pt idx="5">
                  <c:v>Tall</c:v>
                </c:pt>
                <c:pt idx="6">
                  <c:v>Clear Skin</c:v>
                </c:pt>
                <c:pt idx="7">
                  <c:v>Muscular</c:v>
                </c:pt>
              </c:strCache>
            </c:strRef>
          </c:cat>
          <c:val>
            <c:numRef>
              <c:f>Sheet1!$D$137:$D$144</c:f>
              <c:numCache>
                <c:formatCode>General</c:formatCode>
                <c:ptCount val="8"/>
                <c:pt idx="0">
                  <c:v>58.0</c:v>
                </c:pt>
                <c:pt idx="1">
                  <c:v>53.0</c:v>
                </c:pt>
                <c:pt idx="2">
                  <c:v>32.0</c:v>
                </c:pt>
                <c:pt idx="3">
                  <c:v>53.0</c:v>
                </c:pt>
                <c:pt idx="4">
                  <c:v>32.0</c:v>
                </c:pt>
                <c:pt idx="5">
                  <c:v>11.0</c:v>
                </c:pt>
                <c:pt idx="6">
                  <c:v>26.0</c:v>
                </c:pt>
                <c:pt idx="7">
                  <c:v>21.0</c:v>
                </c:pt>
              </c:numCache>
            </c:numRef>
          </c:val>
        </c:ser>
        <c:ser>
          <c:idx val="3"/>
          <c:order val="3"/>
          <c:tx>
            <c:strRef>
              <c:f>Sheet1!$E$136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Sheet1!$A$137:$A$144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Thin</c:v>
                </c:pt>
                <c:pt idx="3">
                  <c:v>Facial Hair</c:v>
                </c:pt>
                <c:pt idx="4">
                  <c:v>Powerful</c:v>
                </c:pt>
                <c:pt idx="5">
                  <c:v>Tall</c:v>
                </c:pt>
                <c:pt idx="6">
                  <c:v>Clear Skin</c:v>
                </c:pt>
                <c:pt idx="7">
                  <c:v>Muscular</c:v>
                </c:pt>
              </c:strCache>
            </c:strRef>
          </c:cat>
          <c:val>
            <c:numRef>
              <c:f>Sheet1!$E$137:$E$144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47.0</c:v>
                </c:pt>
                <c:pt idx="3">
                  <c:v>5.0</c:v>
                </c:pt>
                <c:pt idx="4">
                  <c:v>47.0</c:v>
                </c:pt>
                <c:pt idx="5">
                  <c:v>68.0</c:v>
                </c:pt>
                <c:pt idx="6">
                  <c:v>47.0</c:v>
                </c:pt>
                <c:pt idx="7">
                  <c:v>26.0</c:v>
                </c:pt>
              </c:numCache>
            </c:numRef>
          </c:val>
        </c:ser>
        <c:ser>
          <c:idx val="4"/>
          <c:order val="4"/>
          <c:tx>
            <c:strRef>
              <c:f>Sheet1!$F$136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Sheet1!$A$137:$A$144</c:f>
              <c:strCache>
                <c:ptCount val="8"/>
                <c:pt idx="0">
                  <c:v>Piercings</c:v>
                </c:pt>
                <c:pt idx="1">
                  <c:v>Tattoos</c:v>
                </c:pt>
                <c:pt idx="2">
                  <c:v>Thin</c:v>
                </c:pt>
                <c:pt idx="3">
                  <c:v>Facial Hair</c:v>
                </c:pt>
                <c:pt idx="4">
                  <c:v>Powerful</c:v>
                </c:pt>
                <c:pt idx="5">
                  <c:v>Tall</c:v>
                </c:pt>
                <c:pt idx="6">
                  <c:v>Clear Skin</c:v>
                </c:pt>
                <c:pt idx="7">
                  <c:v>Muscular</c:v>
                </c:pt>
              </c:strCache>
            </c:strRef>
          </c:cat>
          <c:val>
            <c:numRef>
              <c:f>Sheet1!$F$137:$F$144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5.0</c:v>
                </c:pt>
                <c:pt idx="4">
                  <c:v>16.0</c:v>
                </c:pt>
                <c:pt idx="5">
                  <c:v>16.0</c:v>
                </c:pt>
                <c:pt idx="6">
                  <c:v>26.0</c:v>
                </c:pt>
                <c:pt idx="7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1505000"/>
        <c:axId val="-2101495976"/>
      </c:barChart>
      <c:catAx>
        <c:axId val="-2101505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1495976"/>
        <c:crosses val="autoZero"/>
        <c:auto val="1"/>
        <c:lblAlgn val="ctr"/>
        <c:lblOffset val="100"/>
        <c:noMultiLvlLbl val="0"/>
      </c:catAx>
      <c:valAx>
        <c:axId val="-21014959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1505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Sheet1!$B$151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Sheet1!$A$152:$A$159</c:f>
              <c:strCache>
                <c:ptCount val="8"/>
                <c:pt idx="0">
                  <c:v>Styled Hair</c:v>
                </c:pt>
                <c:pt idx="1">
                  <c:v>Wears Cologne</c:v>
                </c:pt>
                <c:pt idx="2">
                  <c:v>Plays Musical Instrument</c:v>
                </c:pt>
                <c:pt idx="3">
                  <c:v>Does Household Chores</c:v>
                </c:pt>
                <c:pt idx="4">
                  <c:v>Can Cook</c:v>
                </c:pt>
                <c:pt idx="5">
                  <c:v>Stylish Clothing</c:v>
                </c:pt>
                <c:pt idx="6">
                  <c:v>Plays Sports</c:v>
                </c:pt>
                <c:pt idx="7">
                  <c:v>Healthy Diet</c:v>
                </c:pt>
              </c:strCache>
            </c:strRef>
          </c:cat>
          <c:val>
            <c:numRef>
              <c:f>Sheet1!$B$152:$B$159</c:f>
              <c:numCache>
                <c:formatCode>General</c:formatCode>
                <c:ptCount val="8"/>
                <c:pt idx="0">
                  <c:v>5.0</c:v>
                </c:pt>
                <c:pt idx="1">
                  <c:v>20.0</c:v>
                </c:pt>
                <c:pt idx="2">
                  <c:v>5.0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15.0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Sheet1!$C$151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Sheet1!$A$152:$A$159</c:f>
              <c:strCache>
                <c:ptCount val="8"/>
                <c:pt idx="0">
                  <c:v>Styled Hair</c:v>
                </c:pt>
                <c:pt idx="1">
                  <c:v>Wears Cologne</c:v>
                </c:pt>
                <c:pt idx="2">
                  <c:v>Plays Musical Instrument</c:v>
                </c:pt>
                <c:pt idx="3">
                  <c:v>Does Household Chores</c:v>
                </c:pt>
                <c:pt idx="4">
                  <c:v>Can Cook</c:v>
                </c:pt>
                <c:pt idx="5">
                  <c:v>Stylish Clothing</c:v>
                </c:pt>
                <c:pt idx="6">
                  <c:v>Plays Sports</c:v>
                </c:pt>
                <c:pt idx="7">
                  <c:v>Healthy Diet</c:v>
                </c:pt>
              </c:strCache>
            </c:strRef>
          </c:cat>
          <c:val>
            <c:numRef>
              <c:f>Sheet1!$C$152:$C$159</c:f>
              <c:numCache>
                <c:formatCode>General</c:formatCode>
                <c:ptCount val="8"/>
                <c:pt idx="0">
                  <c:v>35.0</c:v>
                </c:pt>
                <c:pt idx="1">
                  <c:v>20.0</c:v>
                </c:pt>
                <c:pt idx="2">
                  <c:v>25.0</c:v>
                </c:pt>
                <c:pt idx="3">
                  <c:v>15.0</c:v>
                </c:pt>
                <c:pt idx="4">
                  <c:v>5.0</c:v>
                </c:pt>
                <c:pt idx="5">
                  <c:v>20.0</c:v>
                </c:pt>
                <c:pt idx="6">
                  <c:v>15.0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Sheet1!$D$151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Sheet1!$A$152:$A$159</c:f>
              <c:strCache>
                <c:ptCount val="8"/>
                <c:pt idx="0">
                  <c:v>Styled Hair</c:v>
                </c:pt>
                <c:pt idx="1">
                  <c:v>Wears Cologne</c:v>
                </c:pt>
                <c:pt idx="2">
                  <c:v>Plays Musical Instrument</c:v>
                </c:pt>
                <c:pt idx="3">
                  <c:v>Does Household Chores</c:v>
                </c:pt>
                <c:pt idx="4">
                  <c:v>Can Cook</c:v>
                </c:pt>
                <c:pt idx="5">
                  <c:v>Stylish Clothing</c:v>
                </c:pt>
                <c:pt idx="6">
                  <c:v>Plays Sports</c:v>
                </c:pt>
                <c:pt idx="7">
                  <c:v>Healthy Diet</c:v>
                </c:pt>
              </c:strCache>
            </c:strRef>
          </c:cat>
          <c:val>
            <c:numRef>
              <c:f>Sheet1!$D$152:$D$159</c:f>
              <c:numCache>
                <c:formatCode>General</c:formatCode>
                <c:ptCount val="8"/>
                <c:pt idx="0">
                  <c:v>25.0</c:v>
                </c:pt>
                <c:pt idx="1">
                  <c:v>45.0</c:v>
                </c:pt>
                <c:pt idx="2">
                  <c:v>60.0</c:v>
                </c:pt>
                <c:pt idx="3">
                  <c:v>25.0</c:v>
                </c:pt>
                <c:pt idx="4">
                  <c:v>30.0</c:v>
                </c:pt>
                <c:pt idx="5">
                  <c:v>40.0</c:v>
                </c:pt>
                <c:pt idx="6">
                  <c:v>35.0</c:v>
                </c:pt>
                <c:pt idx="7">
                  <c:v>40.0</c:v>
                </c:pt>
              </c:numCache>
            </c:numRef>
          </c:val>
        </c:ser>
        <c:ser>
          <c:idx val="3"/>
          <c:order val="3"/>
          <c:tx>
            <c:strRef>
              <c:f>Sheet1!$E$151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Sheet1!$A$152:$A$159</c:f>
              <c:strCache>
                <c:ptCount val="8"/>
                <c:pt idx="0">
                  <c:v>Styled Hair</c:v>
                </c:pt>
                <c:pt idx="1">
                  <c:v>Wears Cologne</c:v>
                </c:pt>
                <c:pt idx="2">
                  <c:v>Plays Musical Instrument</c:v>
                </c:pt>
                <c:pt idx="3">
                  <c:v>Does Household Chores</c:v>
                </c:pt>
                <c:pt idx="4">
                  <c:v>Can Cook</c:v>
                </c:pt>
                <c:pt idx="5">
                  <c:v>Stylish Clothing</c:v>
                </c:pt>
                <c:pt idx="6">
                  <c:v>Plays Sports</c:v>
                </c:pt>
                <c:pt idx="7">
                  <c:v>Healthy Diet</c:v>
                </c:pt>
              </c:strCache>
            </c:strRef>
          </c:cat>
          <c:val>
            <c:numRef>
              <c:f>Sheet1!$E$152:$E$159</c:f>
              <c:numCache>
                <c:formatCode>General</c:formatCode>
                <c:ptCount val="8"/>
                <c:pt idx="0">
                  <c:v>35.0</c:v>
                </c:pt>
                <c:pt idx="1">
                  <c:v>15.0</c:v>
                </c:pt>
                <c:pt idx="2">
                  <c:v>2.0</c:v>
                </c:pt>
                <c:pt idx="3">
                  <c:v>60.0</c:v>
                </c:pt>
                <c:pt idx="4">
                  <c:v>65.0</c:v>
                </c:pt>
                <c:pt idx="5">
                  <c:v>35.0</c:v>
                </c:pt>
                <c:pt idx="6">
                  <c:v>30.0</c:v>
                </c:pt>
                <c:pt idx="7">
                  <c:v>35.0</c:v>
                </c:pt>
              </c:numCache>
            </c:numRef>
          </c:val>
        </c:ser>
        <c:ser>
          <c:idx val="4"/>
          <c:order val="4"/>
          <c:tx>
            <c:strRef>
              <c:f>Sheet1!$F$151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Sheet1!$A$152:$A$159</c:f>
              <c:strCache>
                <c:ptCount val="8"/>
                <c:pt idx="0">
                  <c:v>Styled Hair</c:v>
                </c:pt>
                <c:pt idx="1">
                  <c:v>Wears Cologne</c:v>
                </c:pt>
                <c:pt idx="2">
                  <c:v>Plays Musical Instrument</c:v>
                </c:pt>
                <c:pt idx="3">
                  <c:v>Does Household Chores</c:v>
                </c:pt>
                <c:pt idx="4">
                  <c:v>Can Cook</c:v>
                </c:pt>
                <c:pt idx="5">
                  <c:v>Stylish Clothing</c:v>
                </c:pt>
                <c:pt idx="6">
                  <c:v>Plays Sports</c:v>
                </c:pt>
                <c:pt idx="7">
                  <c:v>Healthy Diet</c:v>
                </c:pt>
              </c:strCache>
            </c:strRef>
          </c:cat>
          <c:val>
            <c:numRef>
              <c:f>Sheet1!$F$152:$F$159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5.0</c:v>
                </c:pt>
                <c:pt idx="6">
                  <c:v>5.0</c:v>
                </c:pt>
                <c:pt idx="7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82164456"/>
        <c:axId val="-2082161400"/>
      </c:barChart>
      <c:catAx>
        <c:axId val="-2082164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82161400"/>
        <c:crosses val="autoZero"/>
        <c:auto val="1"/>
        <c:lblAlgn val="ctr"/>
        <c:lblOffset val="100"/>
        <c:noMultiLvlLbl val="0"/>
      </c:catAx>
      <c:valAx>
        <c:axId val="-20821614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82164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Sheet1!$B$163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Sheet1!$A$164:$A$171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Healthy Diet</c:v>
                </c:pt>
                <c:pt idx="7">
                  <c:v>Can Cook</c:v>
                </c:pt>
              </c:strCache>
            </c:strRef>
          </c:cat>
          <c:val>
            <c:numRef>
              <c:f>Sheet1!$B$164:$B$171</c:f>
              <c:numCache>
                <c:formatCode>General</c:formatCode>
                <c:ptCount val="8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Sheet1!$C$163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Sheet1!$A$164:$A$171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Healthy Diet</c:v>
                </c:pt>
                <c:pt idx="7">
                  <c:v>Can Cook</c:v>
                </c:pt>
              </c:strCache>
            </c:strRef>
          </c:cat>
          <c:val>
            <c:numRef>
              <c:f>Sheet1!$C$164:$C$171</c:f>
              <c:numCache>
                <c:formatCode>General</c:formatCode>
                <c:ptCount val="8"/>
                <c:pt idx="0">
                  <c:v>21.0</c:v>
                </c:pt>
                <c:pt idx="1">
                  <c:v>26.0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5.0</c:v>
                </c:pt>
                <c:pt idx="6">
                  <c:v>16.0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Sheet1!$D$163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Sheet1!$A$164:$A$171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Healthy Diet</c:v>
                </c:pt>
                <c:pt idx="7">
                  <c:v>Can Cook</c:v>
                </c:pt>
              </c:strCache>
            </c:strRef>
          </c:cat>
          <c:val>
            <c:numRef>
              <c:f>Sheet1!$D$164:$D$171</c:f>
              <c:numCache>
                <c:formatCode>General</c:formatCode>
                <c:ptCount val="8"/>
                <c:pt idx="0">
                  <c:v>63.0</c:v>
                </c:pt>
                <c:pt idx="1">
                  <c:v>58.0</c:v>
                </c:pt>
                <c:pt idx="2">
                  <c:v>16.0</c:v>
                </c:pt>
                <c:pt idx="3">
                  <c:v>21.0</c:v>
                </c:pt>
                <c:pt idx="4">
                  <c:v>37.0</c:v>
                </c:pt>
                <c:pt idx="5">
                  <c:v>21.0</c:v>
                </c:pt>
                <c:pt idx="6">
                  <c:v>11.0</c:v>
                </c:pt>
                <c:pt idx="7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Sheet1!$E$163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Sheet1!$A$164:$A$171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Healthy Diet</c:v>
                </c:pt>
                <c:pt idx="7">
                  <c:v>Can Cook</c:v>
                </c:pt>
              </c:strCache>
            </c:strRef>
          </c:cat>
          <c:val>
            <c:numRef>
              <c:f>Sheet1!$E$164:$E$171</c:f>
              <c:numCache>
                <c:formatCode>General</c:formatCode>
                <c:ptCount val="8"/>
                <c:pt idx="0">
                  <c:v>5.0</c:v>
                </c:pt>
                <c:pt idx="1">
                  <c:v>16.0</c:v>
                </c:pt>
                <c:pt idx="2">
                  <c:v>68.0</c:v>
                </c:pt>
                <c:pt idx="3">
                  <c:v>63.0</c:v>
                </c:pt>
                <c:pt idx="4">
                  <c:v>37.0</c:v>
                </c:pt>
                <c:pt idx="5">
                  <c:v>47.0</c:v>
                </c:pt>
                <c:pt idx="6">
                  <c:v>37.0</c:v>
                </c:pt>
                <c:pt idx="7">
                  <c:v>37.0</c:v>
                </c:pt>
              </c:numCache>
            </c:numRef>
          </c:val>
        </c:ser>
        <c:ser>
          <c:idx val="4"/>
          <c:order val="4"/>
          <c:tx>
            <c:strRef>
              <c:f>Sheet1!$F$163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Sheet1!$A$164:$A$171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Healthy Diet</c:v>
                </c:pt>
                <c:pt idx="7">
                  <c:v>Can Cook</c:v>
                </c:pt>
              </c:strCache>
            </c:strRef>
          </c:cat>
          <c:val>
            <c:numRef>
              <c:f>Sheet1!$F$164:$F$171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16.0</c:v>
                </c:pt>
                <c:pt idx="3">
                  <c:v>16.0</c:v>
                </c:pt>
                <c:pt idx="4">
                  <c:v>21.0</c:v>
                </c:pt>
                <c:pt idx="5">
                  <c:v>26.0</c:v>
                </c:pt>
                <c:pt idx="6">
                  <c:v>37.0</c:v>
                </c:pt>
                <c:pt idx="7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1382792"/>
        <c:axId val="-2101379736"/>
      </c:barChart>
      <c:catAx>
        <c:axId val="-2101382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1379736"/>
        <c:crosses val="autoZero"/>
        <c:auto val="1"/>
        <c:lblAlgn val="ctr"/>
        <c:lblOffset val="100"/>
        <c:noMultiLvlLbl val="0"/>
      </c:catAx>
      <c:valAx>
        <c:axId val="-21013797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1382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Sheet1!$B$175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Sheet1!$A$176:$A$187</c:f>
              <c:strCache>
                <c:ptCount val="12"/>
                <c:pt idx="0">
                  <c:v>Artistic</c:v>
                </c:pt>
                <c:pt idx="1">
                  <c:v>Assertive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Passionate</c:v>
                </c:pt>
                <c:pt idx="5">
                  <c:v>Confident</c:v>
                </c:pt>
                <c:pt idx="6">
                  <c:v>Intelligent</c:v>
                </c:pt>
                <c:pt idx="7">
                  <c:v>Kind</c:v>
                </c:pt>
                <c:pt idx="8">
                  <c:v>Sense of Humor</c:v>
                </c:pt>
                <c:pt idx="9">
                  <c:v>Faithful</c:v>
                </c:pt>
                <c:pt idx="10">
                  <c:v>Respectful</c:v>
                </c:pt>
                <c:pt idx="11">
                  <c:v>Honest</c:v>
                </c:pt>
              </c:strCache>
            </c:strRef>
          </c:cat>
          <c:val>
            <c:numRef>
              <c:f>Sheet1!$B$176:$B$187</c:f>
              <c:numCache>
                <c:formatCode>General</c:formatCode>
                <c:ptCount val="12"/>
                <c:pt idx="0">
                  <c:v>5.0</c:v>
                </c:pt>
                <c:pt idx="1">
                  <c:v>0.0</c:v>
                </c:pt>
                <c:pt idx="2">
                  <c:v>0.0</c:v>
                </c:pt>
                <c:pt idx="3">
                  <c:v>5.0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5.0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Sheet1!$C$175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Sheet1!$A$176:$A$187</c:f>
              <c:strCache>
                <c:ptCount val="12"/>
                <c:pt idx="0">
                  <c:v>Artistic</c:v>
                </c:pt>
                <c:pt idx="1">
                  <c:v>Assertive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Passionate</c:v>
                </c:pt>
                <c:pt idx="5">
                  <c:v>Confident</c:v>
                </c:pt>
                <c:pt idx="6">
                  <c:v>Intelligent</c:v>
                </c:pt>
                <c:pt idx="7">
                  <c:v>Kind</c:v>
                </c:pt>
                <c:pt idx="8">
                  <c:v>Sense of Humor</c:v>
                </c:pt>
                <c:pt idx="9">
                  <c:v>Faithful</c:v>
                </c:pt>
                <c:pt idx="10">
                  <c:v>Respectful</c:v>
                </c:pt>
                <c:pt idx="11">
                  <c:v>Honest</c:v>
                </c:pt>
              </c:strCache>
            </c:strRef>
          </c:cat>
          <c:val>
            <c:numRef>
              <c:f>Sheet1!$C$176:$C$187</c:f>
              <c:numCache>
                <c:formatCode>General</c:formatCode>
                <c:ptCount val="12"/>
                <c:pt idx="0">
                  <c:v>15.0</c:v>
                </c:pt>
                <c:pt idx="1">
                  <c:v>0.0</c:v>
                </c:pt>
                <c:pt idx="2">
                  <c:v>25.0</c:v>
                </c:pt>
                <c:pt idx="3">
                  <c:v>10.0</c:v>
                </c:pt>
                <c:pt idx="4">
                  <c:v>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5.0</c:v>
                </c:pt>
                <c:pt idx="10">
                  <c:v>5.0</c:v>
                </c:pt>
                <c:pt idx="11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Sheet1!$D$175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Sheet1!$A$176:$A$187</c:f>
              <c:strCache>
                <c:ptCount val="12"/>
                <c:pt idx="0">
                  <c:v>Artistic</c:v>
                </c:pt>
                <c:pt idx="1">
                  <c:v>Assertive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Passionate</c:v>
                </c:pt>
                <c:pt idx="5">
                  <c:v>Confident</c:v>
                </c:pt>
                <c:pt idx="6">
                  <c:v>Intelligent</c:v>
                </c:pt>
                <c:pt idx="7">
                  <c:v>Kind</c:v>
                </c:pt>
                <c:pt idx="8">
                  <c:v>Sense of Humor</c:v>
                </c:pt>
                <c:pt idx="9">
                  <c:v>Faithful</c:v>
                </c:pt>
                <c:pt idx="10">
                  <c:v>Respectful</c:v>
                </c:pt>
                <c:pt idx="11">
                  <c:v>Honest</c:v>
                </c:pt>
              </c:strCache>
            </c:strRef>
          </c:cat>
          <c:val>
            <c:numRef>
              <c:f>Sheet1!$D$176:$D$187</c:f>
              <c:numCache>
                <c:formatCode>General</c:formatCode>
                <c:ptCount val="12"/>
                <c:pt idx="0">
                  <c:v>45.0</c:v>
                </c:pt>
                <c:pt idx="1">
                  <c:v>20.0</c:v>
                </c:pt>
                <c:pt idx="2">
                  <c:v>30.0</c:v>
                </c:pt>
                <c:pt idx="3">
                  <c:v>30.0</c:v>
                </c:pt>
                <c:pt idx="4">
                  <c:v>25.0</c:v>
                </c:pt>
                <c:pt idx="5">
                  <c:v>10.0</c:v>
                </c:pt>
                <c:pt idx="6">
                  <c:v>5.0</c:v>
                </c:pt>
                <c:pt idx="7">
                  <c:v>5.0</c:v>
                </c:pt>
                <c:pt idx="8">
                  <c:v>5.0</c:v>
                </c:pt>
                <c:pt idx="9">
                  <c:v>20.0</c:v>
                </c:pt>
                <c:pt idx="10">
                  <c:v>5.0</c:v>
                </c:pt>
                <c:pt idx="1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Sheet1!$E$175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Sheet1!$A$176:$A$187</c:f>
              <c:strCache>
                <c:ptCount val="12"/>
                <c:pt idx="0">
                  <c:v>Artistic</c:v>
                </c:pt>
                <c:pt idx="1">
                  <c:v>Assertive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Passionate</c:v>
                </c:pt>
                <c:pt idx="5">
                  <c:v>Confident</c:v>
                </c:pt>
                <c:pt idx="6">
                  <c:v>Intelligent</c:v>
                </c:pt>
                <c:pt idx="7">
                  <c:v>Kind</c:v>
                </c:pt>
                <c:pt idx="8">
                  <c:v>Sense of Humor</c:v>
                </c:pt>
                <c:pt idx="9">
                  <c:v>Faithful</c:v>
                </c:pt>
                <c:pt idx="10">
                  <c:v>Respectful</c:v>
                </c:pt>
                <c:pt idx="11">
                  <c:v>Honest</c:v>
                </c:pt>
              </c:strCache>
            </c:strRef>
          </c:cat>
          <c:val>
            <c:numRef>
              <c:f>Sheet1!$E$176:$E$187</c:f>
              <c:numCache>
                <c:formatCode>General</c:formatCode>
                <c:ptCount val="12"/>
                <c:pt idx="0">
                  <c:v>35.0</c:v>
                </c:pt>
                <c:pt idx="1">
                  <c:v>75.0</c:v>
                </c:pt>
                <c:pt idx="2">
                  <c:v>20.0</c:v>
                </c:pt>
                <c:pt idx="3">
                  <c:v>30.0</c:v>
                </c:pt>
                <c:pt idx="4">
                  <c:v>25.0</c:v>
                </c:pt>
                <c:pt idx="5">
                  <c:v>40.0</c:v>
                </c:pt>
                <c:pt idx="6">
                  <c:v>35.0</c:v>
                </c:pt>
                <c:pt idx="7">
                  <c:v>25.0</c:v>
                </c:pt>
                <c:pt idx="8">
                  <c:v>30.0</c:v>
                </c:pt>
                <c:pt idx="9">
                  <c:v>5.0</c:v>
                </c:pt>
                <c:pt idx="10">
                  <c:v>20.0</c:v>
                </c:pt>
                <c:pt idx="11">
                  <c:v>10.0</c:v>
                </c:pt>
              </c:numCache>
            </c:numRef>
          </c:val>
        </c:ser>
        <c:ser>
          <c:idx val="4"/>
          <c:order val="4"/>
          <c:tx>
            <c:strRef>
              <c:f>Sheet1!$F$175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Sheet1!$A$176:$A$187</c:f>
              <c:strCache>
                <c:ptCount val="12"/>
                <c:pt idx="0">
                  <c:v>Artistic</c:v>
                </c:pt>
                <c:pt idx="1">
                  <c:v>Assertive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Passionate</c:v>
                </c:pt>
                <c:pt idx="5">
                  <c:v>Confident</c:v>
                </c:pt>
                <c:pt idx="6">
                  <c:v>Intelligent</c:v>
                </c:pt>
                <c:pt idx="7">
                  <c:v>Kind</c:v>
                </c:pt>
                <c:pt idx="8">
                  <c:v>Sense of Humor</c:v>
                </c:pt>
                <c:pt idx="9">
                  <c:v>Faithful</c:v>
                </c:pt>
                <c:pt idx="10">
                  <c:v>Respectful</c:v>
                </c:pt>
                <c:pt idx="11">
                  <c:v>Honest</c:v>
                </c:pt>
              </c:strCache>
            </c:strRef>
          </c:cat>
          <c:val>
            <c:numRef>
              <c:f>Sheet1!$F$176:$F$187</c:f>
              <c:numCache>
                <c:formatCode>General</c:formatCode>
                <c:ptCount val="12"/>
                <c:pt idx="0">
                  <c:v>0.0</c:v>
                </c:pt>
                <c:pt idx="1">
                  <c:v>5.0</c:v>
                </c:pt>
                <c:pt idx="2">
                  <c:v>25.0</c:v>
                </c:pt>
                <c:pt idx="3">
                  <c:v>25.0</c:v>
                </c:pt>
                <c:pt idx="4">
                  <c:v>45.0</c:v>
                </c:pt>
                <c:pt idx="5">
                  <c:v>50.0</c:v>
                </c:pt>
                <c:pt idx="6">
                  <c:v>60.0</c:v>
                </c:pt>
                <c:pt idx="7">
                  <c:v>65.0</c:v>
                </c:pt>
                <c:pt idx="8">
                  <c:v>65.0</c:v>
                </c:pt>
                <c:pt idx="9">
                  <c:v>70.0</c:v>
                </c:pt>
                <c:pt idx="10">
                  <c:v>70.0</c:v>
                </c:pt>
                <c:pt idx="11">
                  <c:v>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33492936"/>
        <c:axId val="-2133786088"/>
      </c:barChart>
      <c:catAx>
        <c:axId val="-2133492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3786088"/>
        <c:crosses val="autoZero"/>
        <c:auto val="1"/>
        <c:lblAlgn val="ctr"/>
        <c:lblOffset val="100"/>
        <c:noMultiLvlLbl val="0"/>
      </c:catAx>
      <c:valAx>
        <c:axId val="-21337860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33492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Sheet1!$B$193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Sheet1!$A$194:$A$205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with Children</c:v>
                </c:pt>
                <c:pt idx="3">
                  <c:v>Passionate</c:v>
                </c:pt>
                <c:pt idx="4">
                  <c:v>Honest</c:v>
                </c:pt>
                <c:pt idx="5">
                  <c:v>Good Relationship with Family</c:v>
                </c:pt>
                <c:pt idx="6">
                  <c:v>Intelligent</c:v>
                </c:pt>
                <c:pt idx="7">
                  <c:v>Confident</c:v>
                </c:pt>
                <c:pt idx="8">
                  <c:v>Sense of Humor</c:v>
                </c:pt>
                <c:pt idx="9">
                  <c:v>Respectful</c:v>
                </c:pt>
                <c:pt idx="10">
                  <c:v>Kind</c:v>
                </c:pt>
                <c:pt idx="11">
                  <c:v>Faithful</c:v>
                </c:pt>
              </c:strCache>
            </c:strRef>
          </c:cat>
          <c:val>
            <c:numRef>
              <c:f>Sheet1!$B$194:$B$205</c:f>
              <c:numCache>
                <c:formatCode>General</c:formatCode>
                <c:ptCount val="12"/>
                <c:pt idx="0">
                  <c:v>0.0</c:v>
                </c:pt>
                <c:pt idx="1">
                  <c:v>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Sheet1!$C$193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Sheet1!$A$194:$A$205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with Children</c:v>
                </c:pt>
                <c:pt idx="3">
                  <c:v>Passionate</c:v>
                </c:pt>
                <c:pt idx="4">
                  <c:v>Honest</c:v>
                </c:pt>
                <c:pt idx="5">
                  <c:v>Good Relationship with Family</c:v>
                </c:pt>
                <c:pt idx="6">
                  <c:v>Intelligent</c:v>
                </c:pt>
                <c:pt idx="7">
                  <c:v>Confident</c:v>
                </c:pt>
                <c:pt idx="8">
                  <c:v>Sense of Humor</c:v>
                </c:pt>
                <c:pt idx="9">
                  <c:v>Respectful</c:v>
                </c:pt>
                <c:pt idx="10">
                  <c:v>Kind</c:v>
                </c:pt>
                <c:pt idx="11">
                  <c:v>Faithful</c:v>
                </c:pt>
              </c:strCache>
            </c:strRef>
          </c:cat>
          <c:val>
            <c:numRef>
              <c:f>Sheet1!$C$194:$C$205</c:f>
              <c:numCache>
                <c:formatCode>General</c:formatCode>
                <c:ptCount val="12"/>
                <c:pt idx="0">
                  <c:v>0.0</c:v>
                </c:pt>
                <c:pt idx="1">
                  <c:v>11.0</c:v>
                </c:pt>
                <c:pt idx="2">
                  <c:v>5.0</c:v>
                </c:pt>
                <c:pt idx="3">
                  <c:v>0.0</c:v>
                </c:pt>
                <c:pt idx="4">
                  <c:v>0.0</c:v>
                </c:pt>
                <c:pt idx="5">
                  <c:v>5.0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Sheet1!$D$193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Sheet1!$A$194:$A$205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with Children</c:v>
                </c:pt>
                <c:pt idx="3">
                  <c:v>Passionate</c:v>
                </c:pt>
                <c:pt idx="4">
                  <c:v>Honest</c:v>
                </c:pt>
                <c:pt idx="5">
                  <c:v>Good Relationship with Family</c:v>
                </c:pt>
                <c:pt idx="6">
                  <c:v>Intelligent</c:v>
                </c:pt>
                <c:pt idx="7">
                  <c:v>Confident</c:v>
                </c:pt>
                <c:pt idx="8">
                  <c:v>Sense of Humor</c:v>
                </c:pt>
                <c:pt idx="9">
                  <c:v>Respectful</c:v>
                </c:pt>
                <c:pt idx="10">
                  <c:v>Kind</c:v>
                </c:pt>
                <c:pt idx="11">
                  <c:v>Faithful</c:v>
                </c:pt>
              </c:strCache>
            </c:strRef>
          </c:cat>
          <c:val>
            <c:numRef>
              <c:f>Sheet1!$D$194:$D$205</c:f>
              <c:numCache>
                <c:formatCode>General</c:formatCode>
                <c:ptCount val="12"/>
                <c:pt idx="0">
                  <c:v>63.0</c:v>
                </c:pt>
                <c:pt idx="1">
                  <c:v>53.0</c:v>
                </c:pt>
                <c:pt idx="2">
                  <c:v>26.0</c:v>
                </c:pt>
                <c:pt idx="3">
                  <c:v>26.0</c:v>
                </c:pt>
                <c:pt idx="4">
                  <c:v>21.0</c:v>
                </c:pt>
                <c:pt idx="5">
                  <c:v>26.0</c:v>
                </c:pt>
                <c:pt idx="6">
                  <c:v>5.0</c:v>
                </c:pt>
                <c:pt idx="7">
                  <c:v>5.0</c:v>
                </c:pt>
                <c:pt idx="8">
                  <c:v>0.0</c:v>
                </c:pt>
                <c:pt idx="9">
                  <c:v>0.0</c:v>
                </c:pt>
                <c:pt idx="10">
                  <c:v>5.0</c:v>
                </c:pt>
                <c:pt idx="1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Sheet1!$E$193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Sheet1!$A$194:$A$205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with Children</c:v>
                </c:pt>
                <c:pt idx="3">
                  <c:v>Passionate</c:v>
                </c:pt>
                <c:pt idx="4">
                  <c:v>Honest</c:v>
                </c:pt>
                <c:pt idx="5">
                  <c:v>Good Relationship with Family</c:v>
                </c:pt>
                <c:pt idx="6">
                  <c:v>Intelligent</c:v>
                </c:pt>
                <c:pt idx="7">
                  <c:v>Confident</c:v>
                </c:pt>
                <c:pt idx="8">
                  <c:v>Sense of Humor</c:v>
                </c:pt>
                <c:pt idx="9">
                  <c:v>Respectful</c:v>
                </c:pt>
                <c:pt idx="10">
                  <c:v>Kind</c:v>
                </c:pt>
                <c:pt idx="11">
                  <c:v>Faithful</c:v>
                </c:pt>
              </c:strCache>
            </c:strRef>
          </c:cat>
          <c:val>
            <c:numRef>
              <c:f>Sheet1!$E$194:$E$205</c:f>
              <c:numCache>
                <c:formatCode>General</c:formatCode>
                <c:ptCount val="12"/>
                <c:pt idx="0">
                  <c:v>32.0</c:v>
                </c:pt>
                <c:pt idx="1">
                  <c:v>26.0</c:v>
                </c:pt>
                <c:pt idx="2">
                  <c:v>53.0</c:v>
                </c:pt>
                <c:pt idx="3">
                  <c:v>53.0</c:v>
                </c:pt>
                <c:pt idx="4">
                  <c:v>53.0</c:v>
                </c:pt>
                <c:pt idx="5">
                  <c:v>37.0</c:v>
                </c:pt>
                <c:pt idx="6">
                  <c:v>58.0</c:v>
                </c:pt>
                <c:pt idx="7">
                  <c:v>58.0</c:v>
                </c:pt>
                <c:pt idx="8">
                  <c:v>53.0</c:v>
                </c:pt>
                <c:pt idx="9">
                  <c:v>53.0</c:v>
                </c:pt>
                <c:pt idx="10">
                  <c:v>42.0</c:v>
                </c:pt>
                <c:pt idx="11">
                  <c:v>37.0</c:v>
                </c:pt>
              </c:numCache>
            </c:numRef>
          </c:val>
        </c:ser>
        <c:ser>
          <c:idx val="4"/>
          <c:order val="4"/>
          <c:tx>
            <c:strRef>
              <c:f>Sheet1!$F$193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Sheet1!$A$194:$A$205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with Children</c:v>
                </c:pt>
                <c:pt idx="3">
                  <c:v>Passionate</c:v>
                </c:pt>
                <c:pt idx="4">
                  <c:v>Honest</c:v>
                </c:pt>
                <c:pt idx="5">
                  <c:v>Good Relationship with Family</c:v>
                </c:pt>
                <c:pt idx="6">
                  <c:v>Intelligent</c:v>
                </c:pt>
                <c:pt idx="7">
                  <c:v>Confident</c:v>
                </c:pt>
                <c:pt idx="8">
                  <c:v>Sense of Humor</c:v>
                </c:pt>
                <c:pt idx="9">
                  <c:v>Respectful</c:v>
                </c:pt>
                <c:pt idx="10">
                  <c:v>Kind</c:v>
                </c:pt>
                <c:pt idx="11">
                  <c:v>Faithful</c:v>
                </c:pt>
              </c:strCache>
            </c:strRef>
          </c:cat>
          <c:val>
            <c:numRef>
              <c:f>Sheet1!$F$194:$F$205</c:f>
              <c:numCache>
                <c:formatCode>General</c:formatCode>
                <c:ptCount val="12"/>
                <c:pt idx="0">
                  <c:v>5.0</c:v>
                </c:pt>
                <c:pt idx="1">
                  <c:v>5.0</c:v>
                </c:pt>
                <c:pt idx="2">
                  <c:v>16.0</c:v>
                </c:pt>
                <c:pt idx="3">
                  <c:v>21.0</c:v>
                </c:pt>
                <c:pt idx="4">
                  <c:v>26.0</c:v>
                </c:pt>
                <c:pt idx="5">
                  <c:v>32.0</c:v>
                </c:pt>
                <c:pt idx="6">
                  <c:v>37.0</c:v>
                </c:pt>
                <c:pt idx="7">
                  <c:v>37.0</c:v>
                </c:pt>
                <c:pt idx="8">
                  <c:v>47.0</c:v>
                </c:pt>
                <c:pt idx="9">
                  <c:v>47.0</c:v>
                </c:pt>
                <c:pt idx="10">
                  <c:v>53.0</c:v>
                </c:pt>
                <c:pt idx="11">
                  <c:v>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96994344"/>
        <c:axId val="-2133597848"/>
      </c:barChart>
      <c:catAx>
        <c:axId val="-2096994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3597848"/>
        <c:crosses val="autoZero"/>
        <c:auto val="1"/>
        <c:lblAlgn val="ctr"/>
        <c:lblOffset val="100"/>
        <c:noMultiLvlLbl val="0"/>
      </c:catAx>
      <c:valAx>
        <c:axId val="-21335978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96994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American </a:t>
            </a:r>
            <a:r>
              <a:rPr lang="en-US" dirty="0"/>
              <a:t>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Sheet1!$B$209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Sheet1!$A$210:$A$213</c:f>
              <c:strCache>
                <c:ptCount val="4"/>
                <c:pt idx="0">
                  <c:v>High Income</c:v>
                </c:pt>
                <c:pt idx="1">
                  <c:v>Is Religious</c:v>
                </c:pt>
                <c:pt idx="2">
                  <c:v>Highly Educated</c:v>
                </c:pt>
                <c:pt idx="3">
                  <c:v>High Social Status</c:v>
                </c:pt>
              </c:strCache>
            </c:strRef>
          </c:cat>
          <c:val>
            <c:numRef>
              <c:f>Sheet1!$B$210:$B$213</c:f>
              <c:numCache>
                <c:formatCode>General</c:formatCode>
                <c:ptCount val="4"/>
                <c:pt idx="0">
                  <c:v>10.0</c:v>
                </c:pt>
                <c:pt idx="1">
                  <c:v>60.0</c:v>
                </c:pt>
                <c:pt idx="2">
                  <c:v>0.0</c:v>
                </c:pt>
                <c:pt idx="3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Sheet1!$C$209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Sheet1!$A$210:$A$213</c:f>
              <c:strCache>
                <c:ptCount val="4"/>
                <c:pt idx="0">
                  <c:v>High Income</c:v>
                </c:pt>
                <c:pt idx="1">
                  <c:v>Is Religious</c:v>
                </c:pt>
                <c:pt idx="2">
                  <c:v>Highly Educated</c:v>
                </c:pt>
                <c:pt idx="3">
                  <c:v>High Social Status</c:v>
                </c:pt>
              </c:strCache>
            </c:strRef>
          </c:cat>
          <c:val>
            <c:numRef>
              <c:f>Sheet1!$C$210:$C$213</c:f>
              <c:numCache>
                <c:formatCode>General</c:formatCode>
                <c:ptCount val="4"/>
                <c:pt idx="0">
                  <c:v>20.0</c:v>
                </c:pt>
                <c:pt idx="1">
                  <c:v>20.0</c:v>
                </c:pt>
                <c:pt idx="2">
                  <c:v>5.0</c:v>
                </c:pt>
                <c:pt idx="3">
                  <c:v>15.0</c:v>
                </c:pt>
              </c:numCache>
            </c:numRef>
          </c:val>
        </c:ser>
        <c:ser>
          <c:idx val="2"/>
          <c:order val="2"/>
          <c:tx>
            <c:strRef>
              <c:f>Sheet1!$D$209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Sheet1!$A$210:$A$213</c:f>
              <c:strCache>
                <c:ptCount val="4"/>
                <c:pt idx="0">
                  <c:v>High Income</c:v>
                </c:pt>
                <c:pt idx="1">
                  <c:v>Is Religious</c:v>
                </c:pt>
                <c:pt idx="2">
                  <c:v>Highly Educated</c:v>
                </c:pt>
                <c:pt idx="3">
                  <c:v>High Social Status</c:v>
                </c:pt>
              </c:strCache>
            </c:strRef>
          </c:cat>
          <c:val>
            <c:numRef>
              <c:f>Sheet1!$D$210:$D$213</c:f>
              <c:numCache>
                <c:formatCode>General</c:formatCode>
                <c:ptCount val="4"/>
                <c:pt idx="0">
                  <c:v>35.0</c:v>
                </c:pt>
                <c:pt idx="1">
                  <c:v>10.0</c:v>
                </c:pt>
                <c:pt idx="2">
                  <c:v>35.0</c:v>
                </c:pt>
                <c:pt idx="3">
                  <c:v>45.0</c:v>
                </c:pt>
              </c:numCache>
            </c:numRef>
          </c:val>
        </c:ser>
        <c:ser>
          <c:idx val="3"/>
          <c:order val="3"/>
          <c:tx>
            <c:strRef>
              <c:f>Sheet1!$E$209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Sheet1!$A$210:$A$213</c:f>
              <c:strCache>
                <c:ptCount val="4"/>
                <c:pt idx="0">
                  <c:v>High Income</c:v>
                </c:pt>
                <c:pt idx="1">
                  <c:v>Is Religious</c:v>
                </c:pt>
                <c:pt idx="2">
                  <c:v>Highly Educated</c:v>
                </c:pt>
                <c:pt idx="3">
                  <c:v>High Social Status</c:v>
                </c:pt>
              </c:strCache>
            </c:strRef>
          </c:cat>
          <c:val>
            <c:numRef>
              <c:f>Sheet1!$E$210:$E$213</c:f>
              <c:numCache>
                <c:formatCode>General</c:formatCode>
                <c:ptCount val="4"/>
                <c:pt idx="0">
                  <c:v>35.0</c:v>
                </c:pt>
                <c:pt idx="1">
                  <c:v>10.0</c:v>
                </c:pt>
                <c:pt idx="2">
                  <c:v>55.0</c:v>
                </c:pt>
                <c:pt idx="3">
                  <c:v>15.0</c:v>
                </c:pt>
              </c:numCache>
            </c:numRef>
          </c:val>
        </c:ser>
        <c:ser>
          <c:idx val="4"/>
          <c:order val="4"/>
          <c:tx>
            <c:strRef>
              <c:f>Sheet1!$F$209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Sheet1!$A$210:$A$213</c:f>
              <c:strCache>
                <c:ptCount val="4"/>
                <c:pt idx="0">
                  <c:v>High Income</c:v>
                </c:pt>
                <c:pt idx="1">
                  <c:v>Is Religious</c:v>
                </c:pt>
                <c:pt idx="2">
                  <c:v>Highly Educated</c:v>
                </c:pt>
                <c:pt idx="3">
                  <c:v>High Social Status</c:v>
                </c:pt>
              </c:strCache>
            </c:strRef>
          </c:cat>
          <c:val>
            <c:numRef>
              <c:f>Sheet1!$F$210:$F$213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1684728"/>
        <c:axId val="-2101680824"/>
      </c:barChart>
      <c:catAx>
        <c:axId val="-2101684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1680824"/>
        <c:crosses val="autoZero"/>
        <c:auto val="1"/>
        <c:lblAlgn val="ctr"/>
        <c:lblOffset val="100"/>
        <c:noMultiLvlLbl val="0"/>
      </c:catAx>
      <c:valAx>
        <c:axId val="-21016808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1684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Japanese</a:t>
            </a:r>
            <a:r>
              <a:rPr lang="en-US" baseline="0" dirty="0" smtClean="0"/>
              <a:t> Men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Sheet1!$B$217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Sheet1!$A$218:$A$221</c:f>
              <c:strCache>
                <c:ptCount val="4"/>
                <c:pt idx="0">
                  <c:v>Is Religious</c:v>
                </c:pt>
                <c:pt idx="1">
                  <c:v>High Income</c:v>
                </c:pt>
                <c:pt idx="2">
                  <c:v>High Social Status</c:v>
                </c:pt>
                <c:pt idx="3">
                  <c:v>Highly Educated</c:v>
                </c:pt>
              </c:strCache>
            </c:strRef>
          </c:cat>
          <c:val>
            <c:numRef>
              <c:f>Sheet1!$B$218:$B$221</c:f>
              <c:numCache>
                <c:formatCode>General</c:formatCode>
                <c:ptCount val="4"/>
                <c:pt idx="0">
                  <c:v>21.0</c:v>
                </c:pt>
                <c:pt idx="1">
                  <c:v>5.0</c:v>
                </c:pt>
                <c:pt idx="2">
                  <c:v>5.0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Sheet1!$C$217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Sheet1!$A$218:$A$221</c:f>
              <c:strCache>
                <c:ptCount val="4"/>
                <c:pt idx="0">
                  <c:v>Is Religious</c:v>
                </c:pt>
                <c:pt idx="1">
                  <c:v>High Income</c:v>
                </c:pt>
                <c:pt idx="2">
                  <c:v>High Social Status</c:v>
                </c:pt>
                <c:pt idx="3">
                  <c:v>Highly Educated</c:v>
                </c:pt>
              </c:strCache>
            </c:strRef>
          </c:cat>
          <c:val>
            <c:numRef>
              <c:f>Sheet1!$C$218:$C$221</c:f>
              <c:numCache>
                <c:formatCode>General</c:formatCode>
                <c:ptCount val="4"/>
                <c:pt idx="0">
                  <c:v>11.0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Sheet1!$D$217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Sheet1!$A$218:$A$221</c:f>
              <c:strCache>
                <c:ptCount val="4"/>
                <c:pt idx="0">
                  <c:v>Is Religious</c:v>
                </c:pt>
                <c:pt idx="1">
                  <c:v>High Income</c:v>
                </c:pt>
                <c:pt idx="2">
                  <c:v>High Social Status</c:v>
                </c:pt>
                <c:pt idx="3">
                  <c:v>Highly Educated</c:v>
                </c:pt>
              </c:strCache>
            </c:strRef>
          </c:cat>
          <c:val>
            <c:numRef>
              <c:f>Sheet1!$D$218:$D$221</c:f>
              <c:numCache>
                <c:formatCode>General</c:formatCode>
                <c:ptCount val="4"/>
                <c:pt idx="0">
                  <c:v>63.0</c:v>
                </c:pt>
                <c:pt idx="1">
                  <c:v>16.0</c:v>
                </c:pt>
                <c:pt idx="2">
                  <c:v>26.0</c:v>
                </c:pt>
                <c:pt idx="3">
                  <c:v>32.0</c:v>
                </c:pt>
              </c:numCache>
            </c:numRef>
          </c:val>
        </c:ser>
        <c:ser>
          <c:idx val="3"/>
          <c:order val="3"/>
          <c:tx>
            <c:strRef>
              <c:f>Sheet1!$E$217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Sheet1!$A$218:$A$221</c:f>
              <c:strCache>
                <c:ptCount val="4"/>
                <c:pt idx="0">
                  <c:v>Is Religious</c:v>
                </c:pt>
                <c:pt idx="1">
                  <c:v>High Income</c:v>
                </c:pt>
                <c:pt idx="2">
                  <c:v>High Social Status</c:v>
                </c:pt>
                <c:pt idx="3">
                  <c:v>Highly Educated</c:v>
                </c:pt>
              </c:strCache>
            </c:strRef>
          </c:cat>
          <c:val>
            <c:numRef>
              <c:f>Sheet1!$E$218:$E$221</c:f>
              <c:numCache>
                <c:formatCode>General</c:formatCode>
                <c:ptCount val="4"/>
                <c:pt idx="0">
                  <c:v>0.0</c:v>
                </c:pt>
                <c:pt idx="1">
                  <c:v>68.0</c:v>
                </c:pt>
                <c:pt idx="2">
                  <c:v>53.0</c:v>
                </c:pt>
                <c:pt idx="3">
                  <c:v>47.0</c:v>
                </c:pt>
              </c:numCache>
            </c:numRef>
          </c:val>
        </c:ser>
        <c:ser>
          <c:idx val="4"/>
          <c:order val="4"/>
          <c:tx>
            <c:strRef>
              <c:f>Sheet1!$F$217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Sheet1!$A$218:$A$221</c:f>
              <c:strCache>
                <c:ptCount val="4"/>
                <c:pt idx="0">
                  <c:v>Is Religious</c:v>
                </c:pt>
                <c:pt idx="1">
                  <c:v>High Income</c:v>
                </c:pt>
                <c:pt idx="2">
                  <c:v>High Social Status</c:v>
                </c:pt>
                <c:pt idx="3">
                  <c:v>Highly Educated</c:v>
                </c:pt>
              </c:strCache>
            </c:strRef>
          </c:cat>
          <c:val>
            <c:numRef>
              <c:f>Sheet1!$F$218:$F$221</c:f>
              <c:numCache>
                <c:formatCode>General</c:formatCode>
                <c:ptCount val="4"/>
                <c:pt idx="0">
                  <c:v>1.0</c:v>
                </c:pt>
                <c:pt idx="1">
                  <c:v>5.0</c:v>
                </c:pt>
                <c:pt idx="2">
                  <c:v>11.0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1779736"/>
        <c:axId val="-2082449816"/>
      </c:barChart>
      <c:catAx>
        <c:axId val="-2101779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82449816"/>
        <c:crosses val="autoZero"/>
        <c:auto val="1"/>
        <c:lblAlgn val="ctr"/>
        <c:lblOffset val="100"/>
        <c:noMultiLvlLbl val="0"/>
      </c:catAx>
      <c:valAx>
        <c:axId val="-20824498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1779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Sheet1!$B$448</c:f>
              <c:strCache>
                <c:ptCount val="1"/>
                <c:pt idx="0">
                  <c:v>Ethnicity - Americans</c:v>
                </c:pt>
              </c:strCache>
            </c:strRef>
          </c:tx>
          <c:dLbls>
            <c:dLbl>
              <c:idx val="3"/>
              <c:layout>
                <c:manualLayout>
                  <c:x val="-0.249439085739283"/>
                  <c:y val="0.06533610382035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Sheet1!$A$449:$A$452</c:f>
              <c:strCache>
                <c:ptCount val="4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</c:strCache>
            </c:strRef>
          </c:cat>
          <c:val>
            <c:numRef>
              <c:f>Sheet1!$B$449:$B$452</c:f>
              <c:numCache>
                <c:formatCode>General</c:formatCode>
                <c:ptCount val="4"/>
                <c:pt idx="0">
                  <c:v>12.0</c:v>
                </c:pt>
                <c:pt idx="1">
                  <c:v>2.0</c:v>
                </c:pt>
                <c:pt idx="2">
                  <c:v>37.0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Sheet1!$B$257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Sheet1!$A$258:$A$272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Being physically stong is attractive</c:v>
                </c:pt>
                <c:pt idx="3">
                  <c:v>Having facial hair is attractive</c:v>
                </c:pt>
                <c:pt idx="4">
                  <c:v>Having an assertive personality is attractive</c:v>
                </c:pt>
                <c:pt idx="5">
                  <c:v>It is important for men to be attractive physically</c:v>
                </c:pt>
                <c:pt idx="6">
                  <c:v>Being able to play a musical instrument is attractive</c:v>
                </c:pt>
                <c:pt idx="7">
                  <c:v>Being able to do household chores is attractive</c:v>
                </c:pt>
                <c:pt idx="8">
                  <c:v>Having a good sense of style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confident is attractive</c:v>
                </c:pt>
                <c:pt idx="12">
                  <c:v>Being honest is attractive</c:v>
                </c:pt>
                <c:pt idx="13">
                  <c:v>Having passion in what you do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Sheet1!$B$258:$B$272</c:f>
              <c:numCache>
                <c:formatCode>General</c:formatCode>
                <c:ptCount val="15"/>
                <c:pt idx="0">
                  <c:v>6.0</c:v>
                </c:pt>
                <c:pt idx="1">
                  <c:v>6.0</c:v>
                </c:pt>
                <c:pt idx="2">
                  <c:v>0.0</c:v>
                </c:pt>
                <c:pt idx="3">
                  <c:v>6.0</c:v>
                </c:pt>
                <c:pt idx="4">
                  <c:v>3.0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0.0</c:v>
                </c:pt>
                <c:pt idx="10">
                  <c:v>3.0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Sheet1!$C$257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Sheet1!$A$258:$A$272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Being physically stong is attractive</c:v>
                </c:pt>
                <c:pt idx="3">
                  <c:v>Having facial hair is attractive</c:v>
                </c:pt>
                <c:pt idx="4">
                  <c:v>Having an assertive personality is attractive</c:v>
                </c:pt>
                <c:pt idx="5">
                  <c:v>It is important for men to be attractive physically</c:v>
                </c:pt>
                <c:pt idx="6">
                  <c:v>Being able to play a musical instrument is attractive</c:v>
                </c:pt>
                <c:pt idx="7">
                  <c:v>Being able to do household chores is attractive</c:v>
                </c:pt>
                <c:pt idx="8">
                  <c:v>Having a good sense of style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confident is attractive</c:v>
                </c:pt>
                <c:pt idx="12">
                  <c:v>Being honest is attractive</c:v>
                </c:pt>
                <c:pt idx="13">
                  <c:v>Having passion in what you do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Sheet1!$C$258:$C$272</c:f>
              <c:numCache>
                <c:formatCode>General</c:formatCode>
                <c:ptCount val="15"/>
                <c:pt idx="0">
                  <c:v>47.0</c:v>
                </c:pt>
                <c:pt idx="1">
                  <c:v>15.0</c:v>
                </c:pt>
                <c:pt idx="2">
                  <c:v>6.0</c:v>
                </c:pt>
                <c:pt idx="3">
                  <c:v>9.0</c:v>
                </c:pt>
                <c:pt idx="4">
                  <c:v>3.0</c:v>
                </c:pt>
                <c:pt idx="5">
                  <c:v>6.0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0.0</c:v>
                </c:pt>
                <c:pt idx="10">
                  <c:v>3.0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Sheet1!$D$257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Sheet1!$A$258:$A$272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Being physically stong is attractive</c:v>
                </c:pt>
                <c:pt idx="3">
                  <c:v>Having facial hair is attractive</c:v>
                </c:pt>
                <c:pt idx="4">
                  <c:v>Having an assertive personality is attractive</c:v>
                </c:pt>
                <c:pt idx="5">
                  <c:v>It is important for men to be attractive physically</c:v>
                </c:pt>
                <c:pt idx="6">
                  <c:v>Being able to play a musical instrument is attractive</c:v>
                </c:pt>
                <c:pt idx="7">
                  <c:v>Being able to do household chores is attractive</c:v>
                </c:pt>
                <c:pt idx="8">
                  <c:v>Having a good sense of style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confident is attractive</c:v>
                </c:pt>
                <c:pt idx="12">
                  <c:v>Being honest is attractive</c:v>
                </c:pt>
                <c:pt idx="13">
                  <c:v>Having passion in what you do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Sheet1!$D$258:$D$272</c:f>
              <c:numCache>
                <c:formatCode>General</c:formatCode>
                <c:ptCount val="15"/>
                <c:pt idx="0">
                  <c:v>38.0</c:v>
                </c:pt>
                <c:pt idx="1">
                  <c:v>59.0</c:v>
                </c:pt>
                <c:pt idx="2">
                  <c:v>26.0</c:v>
                </c:pt>
                <c:pt idx="3">
                  <c:v>53.0</c:v>
                </c:pt>
                <c:pt idx="4">
                  <c:v>32.0</c:v>
                </c:pt>
                <c:pt idx="5">
                  <c:v>47.0</c:v>
                </c:pt>
                <c:pt idx="6">
                  <c:v>24.0</c:v>
                </c:pt>
                <c:pt idx="7">
                  <c:v>21.0</c:v>
                </c:pt>
                <c:pt idx="8">
                  <c:v>18.0</c:v>
                </c:pt>
                <c:pt idx="9">
                  <c:v>15.0</c:v>
                </c:pt>
                <c:pt idx="10">
                  <c:v>24.0</c:v>
                </c:pt>
                <c:pt idx="11">
                  <c:v>3.0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Sheet1!$E$257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Sheet1!$A$258:$A$272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Being physically stong is attractive</c:v>
                </c:pt>
                <c:pt idx="3">
                  <c:v>Having facial hair is attractive</c:v>
                </c:pt>
                <c:pt idx="4">
                  <c:v>Having an assertive personality is attractive</c:v>
                </c:pt>
                <c:pt idx="5">
                  <c:v>It is important for men to be attractive physically</c:v>
                </c:pt>
                <c:pt idx="6">
                  <c:v>Being able to play a musical instrument is attractive</c:v>
                </c:pt>
                <c:pt idx="7">
                  <c:v>Being able to do household chores is attractive</c:v>
                </c:pt>
                <c:pt idx="8">
                  <c:v>Having a good sense of style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confident is attractive</c:v>
                </c:pt>
                <c:pt idx="12">
                  <c:v>Being honest is attractive</c:v>
                </c:pt>
                <c:pt idx="13">
                  <c:v>Having passion in what you do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Sheet1!$E$258:$E$272</c:f>
              <c:numCache>
                <c:formatCode>General</c:formatCode>
                <c:ptCount val="15"/>
                <c:pt idx="0">
                  <c:v>9.0</c:v>
                </c:pt>
                <c:pt idx="1">
                  <c:v>12.0</c:v>
                </c:pt>
                <c:pt idx="2">
                  <c:v>59.0</c:v>
                </c:pt>
                <c:pt idx="3">
                  <c:v>24.0</c:v>
                </c:pt>
                <c:pt idx="4">
                  <c:v>53.0</c:v>
                </c:pt>
                <c:pt idx="5">
                  <c:v>32.0</c:v>
                </c:pt>
                <c:pt idx="6">
                  <c:v>59.0</c:v>
                </c:pt>
                <c:pt idx="7">
                  <c:v>56.0</c:v>
                </c:pt>
                <c:pt idx="8">
                  <c:v>44.0</c:v>
                </c:pt>
                <c:pt idx="9">
                  <c:v>47.0</c:v>
                </c:pt>
                <c:pt idx="10">
                  <c:v>29.0</c:v>
                </c:pt>
                <c:pt idx="11">
                  <c:v>50.0</c:v>
                </c:pt>
                <c:pt idx="12">
                  <c:v>38.0</c:v>
                </c:pt>
                <c:pt idx="13">
                  <c:v>24.0</c:v>
                </c:pt>
                <c:pt idx="14">
                  <c:v>6.0</c:v>
                </c:pt>
              </c:numCache>
            </c:numRef>
          </c:val>
        </c:ser>
        <c:ser>
          <c:idx val="4"/>
          <c:order val="4"/>
          <c:tx>
            <c:strRef>
              <c:f>Sheet1!$F$257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Sheet1!$A$258:$A$272</c:f>
              <c:strCache>
                <c:ptCount val="15"/>
                <c:pt idx="0">
                  <c:v>Having lots of muscle is attractive</c:v>
                </c:pt>
                <c:pt idx="1">
                  <c:v>Having a thin body is attractive</c:v>
                </c:pt>
                <c:pt idx="2">
                  <c:v>Being physically stong is attractive</c:v>
                </c:pt>
                <c:pt idx="3">
                  <c:v>Having facial hair is attractive</c:v>
                </c:pt>
                <c:pt idx="4">
                  <c:v>Having an assertive personality is attractive</c:v>
                </c:pt>
                <c:pt idx="5">
                  <c:v>It is important for men to be attractive physically</c:v>
                </c:pt>
                <c:pt idx="6">
                  <c:v>Being able to play a musical instrument is attractive</c:v>
                </c:pt>
                <c:pt idx="7">
                  <c:v>Being able to do household chores is attractive</c:v>
                </c:pt>
                <c:pt idx="8">
                  <c:v>Having a good sense of style is attractive</c:v>
                </c:pt>
                <c:pt idx="9">
                  <c:v>Having an interesting hobby is attractive</c:v>
                </c:pt>
                <c:pt idx="10">
                  <c:v>Being good with children is attractive</c:v>
                </c:pt>
                <c:pt idx="11">
                  <c:v>Being confident is attractive</c:v>
                </c:pt>
                <c:pt idx="12">
                  <c:v>Being honest is attractive</c:v>
                </c:pt>
                <c:pt idx="13">
                  <c:v>Having passion in what you do is attractive</c:v>
                </c:pt>
                <c:pt idx="14">
                  <c:v>Having a good sense of humor is attractive</c:v>
                </c:pt>
              </c:strCache>
            </c:strRef>
          </c:cat>
          <c:val>
            <c:numRef>
              <c:f>Sheet1!$F$258:$F$272</c:f>
              <c:numCache>
                <c:formatCode>General</c:formatCode>
                <c:ptCount val="15"/>
                <c:pt idx="0">
                  <c:v>0.0</c:v>
                </c:pt>
                <c:pt idx="1">
                  <c:v>9.0</c:v>
                </c:pt>
                <c:pt idx="2">
                  <c:v>9.0</c:v>
                </c:pt>
                <c:pt idx="3">
                  <c:v>9.0</c:v>
                </c:pt>
                <c:pt idx="4">
                  <c:v>9.0</c:v>
                </c:pt>
                <c:pt idx="5">
                  <c:v>15.0</c:v>
                </c:pt>
                <c:pt idx="6">
                  <c:v>18.0</c:v>
                </c:pt>
                <c:pt idx="7">
                  <c:v>24.0</c:v>
                </c:pt>
                <c:pt idx="8">
                  <c:v>32.0</c:v>
                </c:pt>
                <c:pt idx="9">
                  <c:v>38.0</c:v>
                </c:pt>
                <c:pt idx="10">
                  <c:v>41.0</c:v>
                </c:pt>
                <c:pt idx="11">
                  <c:v>47.0</c:v>
                </c:pt>
                <c:pt idx="12">
                  <c:v>62.0</c:v>
                </c:pt>
                <c:pt idx="13">
                  <c:v>76.0</c:v>
                </c:pt>
                <c:pt idx="14">
                  <c:v>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1781384"/>
        <c:axId val="-2101775624"/>
      </c:barChart>
      <c:catAx>
        <c:axId val="-210178138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1775624"/>
        <c:crosses val="autoZero"/>
        <c:auto val="1"/>
        <c:lblAlgn val="ctr"/>
        <c:lblOffset val="100"/>
        <c:noMultiLvlLbl val="0"/>
      </c:catAx>
      <c:valAx>
        <c:axId val="-2101775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1781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Sheet1!$B$277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Sheet1!$A$278:$A$292</c:f>
              <c:strCache>
                <c:ptCount val="15"/>
                <c:pt idx="0">
                  <c:v>Having facial hair is attractive</c:v>
                </c:pt>
                <c:pt idx="1">
                  <c:v>Having an assertive personality is attractive</c:v>
                </c:pt>
                <c:pt idx="2">
                  <c:v>Having a thin body is attractive</c:v>
                </c:pt>
                <c:pt idx="3">
                  <c:v>Having lots of muscle is attractive</c:v>
                </c:pt>
                <c:pt idx="4">
                  <c:v>It is important for men to be attractive physically</c:v>
                </c:pt>
                <c:pt idx="5">
                  <c:v>Being physically stong is attractive</c:v>
                </c:pt>
                <c:pt idx="6">
                  <c:v>Being able to play a musical instrument is attractive</c:v>
                </c:pt>
                <c:pt idx="7">
                  <c:v>Having a good sense of style is attractive</c:v>
                </c:pt>
                <c:pt idx="8">
                  <c:v>Having passion in what you do is attractive</c:v>
                </c:pt>
                <c:pt idx="9">
                  <c:v>Having an interesting hobby is attractive</c:v>
                </c:pt>
                <c:pt idx="10">
                  <c:v>Having a good sense of humor is attractive</c:v>
                </c:pt>
                <c:pt idx="11">
                  <c:v>Being confident is attractive</c:v>
                </c:pt>
                <c:pt idx="12">
                  <c:v>Being able to do household chores is attractive</c:v>
                </c:pt>
                <c:pt idx="13">
                  <c:v>Being good with children is attractive</c:v>
                </c:pt>
                <c:pt idx="14">
                  <c:v>Being honest is attractive</c:v>
                </c:pt>
              </c:strCache>
            </c:strRef>
          </c:cat>
          <c:val>
            <c:numRef>
              <c:f>Sheet1!$B$278:$B$292</c:f>
              <c:numCache>
                <c:formatCode>General</c:formatCode>
                <c:ptCount val="15"/>
                <c:pt idx="0">
                  <c:v>13.0</c:v>
                </c:pt>
                <c:pt idx="1">
                  <c:v>6.0</c:v>
                </c:pt>
                <c:pt idx="2">
                  <c:v>13.0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Sheet1!$C$277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Sheet1!$A$278:$A$292</c:f>
              <c:strCache>
                <c:ptCount val="15"/>
                <c:pt idx="0">
                  <c:v>Having facial hair is attractive</c:v>
                </c:pt>
                <c:pt idx="1">
                  <c:v>Having an assertive personality is attractive</c:v>
                </c:pt>
                <c:pt idx="2">
                  <c:v>Having a thin body is attractive</c:v>
                </c:pt>
                <c:pt idx="3">
                  <c:v>Having lots of muscle is attractive</c:v>
                </c:pt>
                <c:pt idx="4">
                  <c:v>It is important for men to be attractive physically</c:v>
                </c:pt>
                <c:pt idx="5">
                  <c:v>Being physically stong is attractive</c:v>
                </c:pt>
                <c:pt idx="6">
                  <c:v>Being able to play a musical instrument is attractive</c:v>
                </c:pt>
                <c:pt idx="7">
                  <c:v>Having a good sense of style is attractive</c:v>
                </c:pt>
                <c:pt idx="8">
                  <c:v>Having passion in what you do is attractive</c:v>
                </c:pt>
                <c:pt idx="9">
                  <c:v>Having an interesting hobby is attractive</c:v>
                </c:pt>
                <c:pt idx="10">
                  <c:v>Having a good sense of humor is attractive</c:v>
                </c:pt>
                <c:pt idx="11">
                  <c:v>Being confident is attractive</c:v>
                </c:pt>
                <c:pt idx="12">
                  <c:v>Being able to do household chores is attractive</c:v>
                </c:pt>
                <c:pt idx="13">
                  <c:v>Being good with children is attractive</c:v>
                </c:pt>
                <c:pt idx="14">
                  <c:v>Being honest is attractive</c:v>
                </c:pt>
              </c:strCache>
            </c:strRef>
          </c:cat>
          <c:val>
            <c:numRef>
              <c:f>Sheet1!$C$278:$C$292</c:f>
              <c:numCache>
                <c:formatCode>General</c:formatCode>
                <c:ptCount val="15"/>
                <c:pt idx="0">
                  <c:v>16.0</c:v>
                </c:pt>
                <c:pt idx="1">
                  <c:v>39.0</c:v>
                </c:pt>
                <c:pt idx="2">
                  <c:v>42.0</c:v>
                </c:pt>
                <c:pt idx="3">
                  <c:v>23.0</c:v>
                </c:pt>
                <c:pt idx="4">
                  <c:v>0.0</c:v>
                </c:pt>
                <c:pt idx="5">
                  <c:v>6.0</c:v>
                </c:pt>
                <c:pt idx="6">
                  <c:v>13.0</c:v>
                </c:pt>
                <c:pt idx="7">
                  <c:v>10.0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0.0</c:v>
                </c:pt>
                <c:pt idx="12">
                  <c:v>0.0</c:v>
                </c:pt>
                <c:pt idx="13">
                  <c:v>3.0</c:v>
                </c:pt>
                <c:pt idx="14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Sheet1!$D$277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Sheet1!$A$278:$A$292</c:f>
              <c:strCache>
                <c:ptCount val="15"/>
                <c:pt idx="0">
                  <c:v>Having facial hair is attractive</c:v>
                </c:pt>
                <c:pt idx="1">
                  <c:v>Having an assertive personality is attractive</c:v>
                </c:pt>
                <c:pt idx="2">
                  <c:v>Having a thin body is attractive</c:v>
                </c:pt>
                <c:pt idx="3">
                  <c:v>Having lots of muscle is attractive</c:v>
                </c:pt>
                <c:pt idx="4">
                  <c:v>It is important for men to be attractive physically</c:v>
                </c:pt>
                <c:pt idx="5">
                  <c:v>Being physically stong is attractive</c:v>
                </c:pt>
                <c:pt idx="6">
                  <c:v>Being able to play a musical instrument is attractive</c:v>
                </c:pt>
                <c:pt idx="7">
                  <c:v>Having a good sense of style is attractive</c:v>
                </c:pt>
                <c:pt idx="8">
                  <c:v>Having passion in what you do is attractive</c:v>
                </c:pt>
                <c:pt idx="9">
                  <c:v>Having an interesting hobby is attractive</c:v>
                </c:pt>
                <c:pt idx="10">
                  <c:v>Having a good sense of humor is attractive</c:v>
                </c:pt>
                <c:pt idx="11">
                  <c:v>Being confident is attractive</c:v>
                </c:pt>
                <c:pt idx="12">
                  <c:v>Being able to do household chores is attractive</c:v>
                </c:pt>
                <c:pt idx="13">
                  <c:v>Being good with children is attractive</c:v>
                </c:pt>
                <c:pt idx="14">
                  <c:v>Being honest is attractive</c:v>
                </c:pt>
              </c:strCache>
            </c:strRef>
          </c:cat>
          <c:val>
            <c:numRef>
              <c:f>Sheet1!$D$278:$D$292</c:f>
              <c:numCache>
                <c:formatCode>General</c:formatCode>
                <c:ptCount val="15"/>
                <c:pt idx="0">
                  <c:v>42.0</c:v>
                </c:pt>
                <c:pt idx="1">
                  <c:v>32.0</c:v>
                </c:pt>
                <c:pt idx="2">
                  <c:v>19.0</c:v>
                </c:pt>
                <c:pt idx="3">
                  <c:v>32.0</c:v>
                </c:pt>
                <c:pt idx="4">
                  <c:v>10.0</c:v>
                </c:pt>
                <c:pt idx="5">
                  <c:v>10.0</c:v>
                </c:pt>
                <c:pt idx="6">
                  <c:v>23.0</c:v>
                </c:pt>
                <c:pt idx="7">
                  <c:v>6.0</c:v>
                </c:pt>
                <c:pt idx="8">
                  <c:v>10.0</c:v>
                </c:pt>
                <c:pt idx="9">
                  <c:v>10.0</c:v>
                </c:pt>
                <c:pt idx="10">
                  <c:v>0.0</c:v>
                </c:pt>
                <c:pt idx="11">
                  <c:v>6.0</c:v>
                </c:pt>
                <c:pt idx="12">
                  <c:v>3.0</c:v>
                </c:pt>
                <c:pt idx="13">
                  <c:v>10.0</c:v>
                </c:pt>
                <c:pt idx="14">
                  <c:v>6.0</c:v>
                </c:pt>
              </c:numCache>
            </c:numRef>
          </c:val>
        </c:ser>
        <c:ser>
          <c:idx val="3"/>
          <c:order val="3"/>
          <c:tx>
            <c:strRef>
              <c:f>Sheet1!$E$277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Sheet1!$A$278:$A$292</c:f>
              <c:strCache>
                <c:ptCount val="15"/>
                <c:pt idx="0">
                  <c:v>Having facial hair is attractive</c:v>
                </c:pt>
                <c:pt idx="1">
                  <c:v>Having an assertive personality is attractive</c:v>
                </c:pt>
                <c:pt idx="2">
                  <c:v>Having a thin body is attractive</c:v>
                </c:pt>
                <c:pt idx="3">
                  <c:v>Having lots of muscle is attractive</c:v>
                </c:pt>
                <c:pt idx="4">
                  <c:v>It is important for men to be attractive physically</c:v>
                </c:pt>
                <c:pt idx="5">
                  <c:v>Being physically stong is attractive</c:v>
                </c:pt>
                <c:pt idx="6">
                  <c:v>Being able to play a musical instrument is attractive</c:v>
                </c:pt>
                <c:pt idx="7">
                  <c:v>Having a good sense of style is attractive</c:v>
                </c:pt>
                <c:pt idx="8">
                  <c:v>Having passion in what you do is attractive</c:v>
                </c:pt>
                <c:pt idx="9">
                  <c:v>Having an interesting hobby is attractive</c:v>
                </c:pt>
                <c:pt idx="10">
                  <c:v>Having a good sense of humor is attractive</c:v>
                </c:pt>
                <c:pt idx="11">
                  <c:v>Being confident is attractive</c:v>
                </c:pt>
                <c:pt idx="12">
                  <c:v>Being able to do household chores is attractive</c:v>
                </c:pt>
                <c:pt idx="13">
                  <c:v>Being good with children is attractive</c:v>
                </c:pt>
                <c:pt idx="14">
                  <c:v>Being honest is attractive</c:v>
                </c:pt>
              </c:strCache>
            </c:strRef>
          </c:cat>
          <c:val>
            <c:numRef>
              <c:f>Sheet1!$E$278:$E$292</c:f>
              <c:numCache>
                <c:formatCode>General</c:formatCode>
                <c:ptCount val="15"/>
                <c:pt idx="0">
                  <c:v>29.0</c:v>
                </c:pt>
                <c:pt idx="1">
                  <c:v>23.0</c:v>
                </c:pt>
                <c:pt idx="2">
                  <c:v>23.0</c:v>
                </c:pt>
                <c:pt idx="3">
                  <c:v>39.0</c:v>
                </c:pt>
                <c:pt idx="4">
                  <c:v>71.0</c:v>
                </c:pt>
                <c:pt idx="5">
                  <c:v>65.0</c:v>
                </c:pt>
                <c:pt idx="6">
                  <c:v>42.0</c:v>
                </c:pt>
                <c:pt idx="7">
                  <c:v>55.0</c:v>
                </c:pt>
                <c:pt idx="8">
                  <c:v>58.0</c:v>
                </c:pt>
                <c:pt idx="9">
                  <c:v>55.0</c:v>
                </c:pt>
                <c:pt idx="10">
                  <c:v>55.0</c:v>
                </c:pt>
                <c:pt idx="11">
                  <c:v>42.0</c:v>
                </c:pt>
                <c:pt idx="12">
                  <c:v>45.0</c:v>
                </c:pt>
                <c:pt idx="13">
                  <c:v>35.0</c:v>
                </c:pt>
                <c:pt idx="14">
                  <c:v>29.0</c:v>
                </c:pt>
              </c:numCache>
            </c:numRef>
          </c:val>
        </c:ser>
        <c:ser>
          <c:idx val="4"/>
          <c:order val="4"/>
          <c:tx>
            <c:strRef>
              <c:f>Sheet1!$F$277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Sheet1!$A$278:$A$292</c:f>
              <c:strCache>
                <c:ptCount val="15"/>
                <c:pt idx="0">
                  <c:v>Having facial hair is attractive</c:v>
                </c:pt>
                <c:pt idx="1">
                  <c:v>Having an assertive personality is attractive</c:v>
                </c:pt>
                <c:pt idx="2">
                  <c:v>Having a thin body is attractive</c:v>
                </c:pt>
                <c:pt idx="3">
                  <c:v>Having lots of muscle is attractive</c:v>
                </c:pt>
                <c:pt idx="4">
                  <c:v>It is important for men to be attractive physically</c:v>
                </c:pt>
                <c:pt idx="5">
                  <c:v>Being physically stong is attractive</c:v>
                </c:pt>
                <c:pt idx="6">
                  <c:v>Being able to play a musical instrument is attractive</c:v>
                </c:pt>
                <c:pt idx="7">
                  <c:v>Having a good sense of style is attractive</c:v>
                </c:pt>
                <c:pt idx="8">
                  <c:v>Having passion in what you do is attractive</c:v>
                </c:pt>
                <c:pt idx="9">
                  <c:v>Having an interesting hobby is attractive</c:v>
                </c:pt>
                <c:pt idx="10">
                  <c:v>Having a good sense of humor is attractive</c:v>
                </c:pt>
                <c:pt idx="11">
                  <c:v>Being confident is attractive</c:v>
                </c:pt>
                <c:pt idx="12">
                  <c:v>Being able to do household chores is attractive</c:v>
                </c:pt>
                <c:pt idx="13">
                  <c:v>Being good with children is attractive</c:v>
                </c:pt>
                <c:pt idx="14">
                  <c:v>Being honest is attractive</c:v>
                </c:pt>
              </c:strCache>
            </c:strRef>
          </c:cat>
          <c:val>
            <c:numRef>
              <c:f>Sheet1!$F$278:$F$292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6.0</c:v>
                </c:pt>
                <c:pt idx="4">
                  <c:v>19.0</c:v>
                </c:pt>
                <c:pt idx="5">
                  <c:v>19.0</c:v>
                </c:pt>
                <c:pt idx="6">
                  <c:v>19.0</c:v>
                </c:pt>
                <c:pt idx="7">
                  <c:v>26.0</c:v>
                </c:pt>
                <c:pt idx="8">
                  <c:v>26.0</c:v>
                </c:pt>
                <c:pt idx="9">
                  <c:v>32.0</c:v>
                </c:pt>
                <c:pt idx="10">
                  <c:v>42.0</c:v>
                </c:pt>
                <c:pt idx="11">
                  <c:v>52.0</c:v>
                </c:pt>
                <c:pt idx="12">
                  <c:v>52.0</c:v>
                </c:pt>
                <c:pt idx="13">
                  <c:v>52.0</c:v>
                </c:pt>
                <c:pt idx="14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1860056"/>
        <c:axId val="-2082325432"/>
      </c:barChart>
      <c:catAx>
        <c:axId val="-2101860056"/>
        <c:scaling>
          <c:orientation val="minMax"/>
        </c:scaling>
        <c:delete val="0"/>
        <c:axPos val="l"/>
        <c:majorTickMark val="out"/>
        <c:minorTickMark val="none"/>
        <c:tickLblPos val="nextTo"/>
        <c:crossAx val="-2082325432"/>
        <c:crosses val="autoZero"/>
        <c:auto val="1"/>
        <c:lblAlgn val="ctr"/>
        <c:lblOffset val="100"/>
        <c:noMultiLvlLbl val="0"/>
      </c:catAx>
      <c:valAx>
        <c:axId val="-2082325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1860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 Women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Sheet1!$B$297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Sheet1!$A$298:$A$305</c:f>
              <c:strCache>
                <c:ptCount val="8"/>
                <c:pt idx="0">
                  <c:v>Muscular</c:v>
                </c:pt>
                <c:pt idx="1">
                  <c:v>Piercings</c:v>
                </c:pt>
                <c:pt idx="2">
                  <c:v>Tattoos</c:v>
                </c:pt>
                <c:pt idx="3">
                  <c:v>Powerful</c:v>
                </c:pt>
                <c:pt idx="4">
                  <c:v>Facial Hair</c:v>
                </c:pt>
                <c:pt idx="5">
                  <c:v>Thin</c:v>
                </c:pt>
                <c:pt idx="6">
                  <c:v>Tall</c:v>
                </c:pt>
                <c:pt idx="7">
                  <c:v>Clear Skin</c:v>
                </c:pt>
              </c:strCache>
            </c:strRef>
          </c:cat>
          <c:val>
            <c:numRef>
              <c:f>Sheet1!$B$298:$B$305</c:f>
              <c:numCache>
                <c:formatCode>General</c:formatCode>
                <c:ptCount val="8"/>
                <c:pt idx="0">
                  <c:v>0.0</c:v>
                </c:pt>
                <c:pt idx="1">
                  <c:v>38.0</c:v>
                </c:pt>
                <c:pt idx="2">
                  <c:v>35.0</c:v>
                </c:pt>
                <c:pt idx="3">
                  <c:v>3.0</c:v>
                </c:pt>
                <c:pt idx="4">
                  <c:v>12.0</c:v>
                </c:pt>
                <c:pt idx="5">
                  <c:v>9.0</c:v>
                </c:pt>
                <c:pt idx="6">
                  <c:v>0.0</c:v>
                </c:pt>
                <c:pt idx="7">
                  <c:v>6.0</c:v>
                </c:pt>
              </c:numCache>
            </c:numRef>
          </c:val>
        </c:ser>
        <c:ser>
          <c:idx val="1"/>
          <c:order val="1"/>
          <c:tx>
            <c:strRef>
              <c:f>Sheet1!$C$297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Sheet1!$A$298:$A$305</c:f>
              <c:strCache>
                <c:ptCount val="8"/>
                <c:pt idx="0">
                  <c:v>Muscular</c:v>
                </c:pt>
                <c:pt idx="1">
                  <c:v>Piercings</c:v>
                </c:pt>
                <c:pt idx="2">
                  <c:v>Tattoos</c:v>
                </c:pt>
                <c:pt idx="3">
                  <c:v>Powerful</c:v>
                </c:pt>
                <c:pt idx="4">
                  <c:v>Facial Hair</c:v>
                </c:pt>
                <c:pt idx="5">
                  <c:v>Thin</c:v>
                </c:pt>
                <c:pt idx="6">
                  <c:v>Tall</c:v>
                </c:pt>
                <c:pt idx="7">
                  <c:v>Clear Skin</c:v>
                </c:pt>
              </c:strCache>
            </c:strRef>
          </c:cat>
          <c:val>
            <c:numRef>
              <c:f>Sheet1!$C$298:$C$305</c:f>
              <c:numCache>
                <c:formatCode>General</c:formatCode>
                <c:ptCount val="8"/>
                <c:pt idx="0">
                  <c:v>29.0</c:v>
                </c:pt>
                <c:pt idx="1">
                  <c:v>32.0</c:v>
                </c:pt>
                <c:pt idx="2">
                  <c:v>21.0</c:v>
                </c:pt>
                <c:pt idx="3">
                  <c:v>32.0</c:v>
                </c:pt>
                <c:pt idx="4">
                  <c:v>29.0</c:v>
                </c:pt>
                <c:pt idx="5">
                  <c:v>18.0</c:v>
                </c:pt>
                <c:pt idx="6">
                  <c:v>18.0</c:v>
                </c:pt>
                <c:pt idx="7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Sheet1!$D$297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Sheet1!$A$298:$A$305</c:f>
              <c:strCache>
                <c:ptCount val="8"/>
                <c:pt idx="0">
                  <c:v>Muscular</c:v>
                </c:pt>
                <c:pt idx="1">
                  <c:v>Piercings</c:v>
                </c:pt>
                <c:pt idx="2">
                  <c:v>Tattoos</c:v>
                </c:pt>
                <c:pt idx="3">
                  <c:v>Powerful</c:v>
                </c:pt>
                <c:pt idx="4">
                  <c:v>Facial Hair</c:v>
                </c:pt>
                <c:pt idx="5">
                  <c:v>Thin</c:v>
                </c:pt>
                <c:pt idx="6">
                  <c:v>Tall</c:v>
                </c:pt>
                <c:pt idx="7">
                  <c:v>Clear Skin</c:v>
                </c:pt>
              </c:strCache>
            </c:strRef>
          </c:cat>
          <c:val>
            <c:numRef>
              <c:f>Sheet1!$D$298:$D$305</c:f>
              <c:numCache>
                <c:formatCode>General</c:formatCode>
                <c:ptCount val="8"/>
                <c:pt idx="0">
                  <c:v>50.0</c:v>
                </c:pt>
                <c:pt idx="1">
                  <c:v>21.0</c:v>
                </c:pt>
                <c:pt idx="2">
                  <c:v>21.0</c:v>
                </c:pt>
                <c:pt idx="3">
                  <c:v>44.0</c:v>
                </c:pt>
                <c:pt idx="4">
                  <c:v>41.0</c:v>
                </c:pt>
                <c:pt idx="5">
                  <c:v>56.0</c:v>
                </c:pt>
                <c:pt idx="6">
                  <c:v>41.0</c:v>
                </c:pt>
                <c:pt idx="7">
                  <c:v>32.0</c:v>
                </c:pt>
              </c:numCache>
            </c:numRef>
          </c:val>
        </c:ser>
        <c:ser>
          <c:idx val="3"/>
          <c:order val="3"/>
          <c:tx>
            <c:strRef>
              <c:f>Sheet1!$E$297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Sheet1!$A$298:$A$305</c:f>
              <c:strCache>
                <c:ptCount val="8"/>
                <c:pt idx="0">
                  <c:v>Muscular</c:v>
                </c:pt>
                <c:pt idx="1">
                  <c:v>Piercings</c:v>
                </c:pt>
                <c:pt idx="2">
                  <c:v>Tattoos</c:v>
                </c:pt>
                <c:pt idx="3">
                  <c:v>Powerful</c:v>
                </c:pt>
                <c:pt idx="4">
                  <c:v>Facial Hair</c:v>
                </c:pt>
                <c:pt idx="5">
                  <c:v>Thin</c:v>
                </c:pt>
                <c:pt idx="6">
                  <c:v>Tall</c:v>
                </c:pt>
                <c:pt idx="7">
                  <c:v>Clear Skin</c:v>
                </c:pt>
              </c:strCache>
            </c:strRef>
          </c:cat>
          <c:val>
            <c:numRef>
              <c:f>Sheet1!$E$298:$E$305</c:f>
              <c:numCache>
                <c:formatCode>General</c:formatCode>
                <c:ptCount val="8"/>
                <c:pt idx="0">
                  <c:v>21.0</c:v>
                </c:pt>
                <c:pt idx="1">
                  <c:v>6.0</c:v>
                </c:pt>
                <c:pt idx="2">
                  <c:v>21.0</c:v>
                </c:pt>
                <c:pt idx="3">
                  <c:v>18.0</c:v>
                </c:pt>
                <c:pt idx="4">
                  <c:v>12.0</c:v>
                </c:pt>
                <c:pt idx="5">
                  <c:v>12.0</c:v>
                </c:pt>
                <c:pt idx="6">
                  <c:v>35.0</c:v>
                </c:pt>
                <c:pt idx="7">
                  <c:v>38.0</c:v>
                </c:pt>
              </c:numCache>
            </c:numRef>
          </c:val>
        </c:ser>
        <c:ser>
          <c:idx val="4"/>
          <c:order val="4"/>
          <c:tx>
            <c:strRef>
              <c:f>Sheet1!$F$297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Sheet1!$A$298:$A$305</c:f>
              <c:strCache>
                <c:ptCount val="8"/>
                <c:pt idx="0">
                  <c:v>Muscular</c:v>
                </c:pt>
                <c:pt idx="1">
                  <c:v>Piercings</c:v>
                </c:pt>
                <c:pt idx="2">
                  <c:v>Tattoos</c:v>
                </c:pt>
                <c:pt idx="3">
                  <c:v>Powerful</c:v>
                </c:pt>
                <c:pt idx="4">
                  <c:v>Facial Hair</c:v>
                </c:pt>
                <c:pt idx="5">
                  <c:v>Thin</c:v>
                </c:pt>
                <c:pt idx="6">
                  <c:v>Tall</c:v>
                </c:pt>
                <c:pt idx="7">
                  <c:v>Clear Skin</c:v>
                </c:pt>
              </c:strCache>
            </c:strRef>
          </c:cat>
          <c:val>
            <c:numRef>
              <c:f>Sheet1!$F$298:$F$305</c:f>
              <c:numCache>
                <c:formatCode>General</c:formatCode>
                <c:ptCount val="8"/>
                <c:pt idx="0">
                  <c:v>0.0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33581704"/>
        <c:axId val="-2133491576"/>
      </c:barChart>
      <c:catAx>
        <c:axId val="-2133581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3491576"/>
        <c:crosses val="autoZero"/>
        <c:auto val="1"/>
        <c:lblAlgn val="ctr"/>
        <c:lblOffset val="100"/>
        <c:noMultiLvlLbl val="0"/>
      </c:catAx>
      <c:valAx>
        <c:axId val="-21334915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33581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 Women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Sheet1!$B$308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Sheet1!$A$309:$A$316</c:f>
              <c:strCache>
                <c:ptCount val="8"/>
                <c:pt idx="0">
                  <c:v>Piercings</c:v>
                </c:pt>
                <c:pt idx="1">
                  <c:v>Facial Hair</c:v>
                </c:pt>
                <c:pt idx="2">
                  <c:v>Tattoos</c:v>
                </c:pt>
                <c:pt idx="3">
                  <c:v>Thin</c:v>
                </c:pt>
                <c:pt idx="4">
                  <c:v>Clear Skin</c:v>
                </c:pt>
                <c:pt idx="5">
                  <c:v>Muscular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Sheet1!$B$309:$B$316</c:f>
              <c:numCache>
                <c:formatCode>General</c:formatCode>
                <c:ptCount val="8"/>
                <c:pt idx="0">
                  <c:v>39.0</c:v>
                </c:pt>
                <c:pt idx="1">
                  <c:v>19.0</c:v>
                </c:pt>
                <c:pt idx="2">
                  <c:v>48.0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Sheet1!$C$308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Sheet1!$A$309:$A$316</c:f>
              <c:strCache>
                <c:ptCount val="8"/>
                <c:pt idx="0">
                  <c:v>Piercings</c:v>
                </c:pt>
                <c:pt idx="1">
                  <c:v>Facial Hair</c:v>
                </c:pt>
                <c:pt idx="2">
                  <c:v>Tattoos</c:v>
                </c:pt>
                <c:pt idx="3">
                  <c:v>Thin</c:v>
                </c:pt>
                <c:pt idx="4">
                  <c:v>Clear Skin</c:v>
                </c:pt>
                <c:pt idx="5">
                  <c:v>Muscular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Sheet1!$C$309:$C$316</c:f>
              <c:numCache>
                <c:formatCode>General</c:formatCode>
                <c:ptCount val="8"/>
                <c:pt idx="0">
                  <c:v>16.0</c:v>
                </c:pt>
                <c:pt idx="1">
                  <c:v>19.0</c:v>
                </c:pt>
                <c:pt idx="2">
                  <c:v>19.0</c:v>
                </c:pt>
                <c:pt idx="3">
                  <c:v>23.0</c:v>
                </c:pt>
                <c:pt idx="4">
                  <c:v>3.0</c:v>
                </c:pt>
                <c:pt idx="5">
                  <c:v>3.0</c:v>
                </c:pt>
                <c:pt idx="6">
                  <c:v>10.0</c:v>
                </c:pt>
                <c:pt idx="7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Sheet1!$D$308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Sheet1!$A$309:$A$316</c:f>
              <c:strCache>
                <c:ptCount val="8"/>
                <c:pt idx="0">
                  <c:v>Piercings</c:v>
                </c:pt>
                <c:pt idx="1">
                  <c:v>Facial Hair</c:v>
                </c:pt>
                <c:pt idx="2">
                  <c:v>Tattoos</c:v>
                </c:pt>
                <c:pt idx="3">
                  <c:v>Thin</c:v>
                </c:pt>
                <c:pt idx="4">
                  <c:v>Clear Skin</c:v>
                </c:pt>
                <c:pt idx="5">
                  <c:v>Muscular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Sheet1!$D$309:$D$316</c:f>
              <c:numCache>
                <c:formatCode>General</c:formatCode>
                <c:ptCount val="8"/>
                <c:pt idx="0">
                  <c:v>42.0</c:v>
                </c:pt>
                <c:pt idx="1">
                  <c:v>61.0</c:v>
                </c:pt>
                <c:pt idx="2">
                  <c:v>29.0</c:v>
                </c:pt>
                <c:pt idx="3">
                  <c:v>61.0</c:v>
                </c:pt>
                <c:pt idx="4">
                  <c:v>26.0</c:v>
                </c:pt>
                <c:pt idx="5">
                  <c:v>16.0</c:v>
                </c:pt>
                <c:pt idx="6">
                  <c:v>10.0</c:v>
                </c:pt>
                <c:pt idx="7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Sheet1!$E$308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Sheet1!$A$309:$A$316</c:f>
              <c:strCache>
                <c:ptCount val="8"/>
                <c:pt idx="0">
                  <c:v>Piercings</c:v>
                </c:pt>
                <c:pt idx="1">
                  <c:v>Facial Hair</c:v>
                </c:pt>
                <c:pt idx="2">
                  <c:v>Tattoos</c:v>
                </c:pt>
                <c:pt idx="3">
                  <c:v>Thin</c:v>
                </c:pt>
                <c:pt idx="4">
                  <c:v>Clear Skin</c:v>
                </c:pt>
                <c:pt idx="5">
                  <c:v>Muscular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Sheet1!$E$309:$E$316</c:f>
              <c:numCache>
                <c:formatCode>General</c:formatCode>
                <c:ptCount val="8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13.0</c:v>
                </c:pt>
                <c:pt idx="4">
                  <c:v>61.0</c:v>
                </c:pt>
                <c:pt idx="5">
                  <c:v>55.0</c:v>
                </c:pt>
                <c:pt idx="6">
                  <c:v>52.0</c:v>
                </c:pt>
                <c:pt idx="7">
                  <c:v>45.0</c:v>
                </c:pt>
              </c:numCache>
            </c:numRef>
          </c:val>
        </c:ser>
        <c:ser>
          <c:idx val="4"/>
          <c:order val="4"/>
          <c:tx>
            <c:strRef>
              <c:f>Sheet1!$F$308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Sheet1!$A$309:$A$316</c:f>
              <c:strCache>
                <c:ptCount val="8"/>
                <c:pt idx="0">
                  <c:v>Piercings</c:v>
                </c:pt>
                <c:pt idx="1">
                  <c:v>Facial Hair</c:v>
                </c:pt>
                <c:pt idx="2">
                  <c:v>Tattoos</c:v>
                </c:pt>
                <c:pt idx="3">
                  <c:v>Thin</c:v>
                </c:pt>
                <c:pt idx="4">
                  <c:v>Clear Skin</c:v>
                </c:pt>
                <c:pt idx="5">
                  <c:v>Muscular</c:v>
                </c:pt>
                <c:pt idx="6">
                  <c:v>Powerful</c:v>
                </c:pt>
                <c:pt idx="7">
                  <c:v>Tall</c:v>
                </c:pt>
              </c:strCache>
            </c:strRef>
          </c:cat>
          <c:val>
            <c:numRef>
              <c:f>Sheet1!$F$309:$F$316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3.0</c:v>
                </c:pt>
                <c:pt idx="4">
                  <c:v>10.0</c:v>
                </c:pt>
                <c:pt idx="5">
                  <c:v>26.0</c:v>
                </c:pt>
                <c:pt idx="6">
                  <c:v>29.0</c:v>
                </c:pt>
                <c:pt idx="7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17932248"/>
        <c:axId val="-2117929192"/>
      </c:barChart>
      <c:catAx>
        <c:axId val="-2117932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7929192"/>
        <c:crosses val="autoZero"/>
        <c:auto val="1"/>
        <c:lblAlgn val="ctr"/>
        <c:lblOffset val="100"/>
        <c:noMultiLvlLbl val="0"/>
      </c:catAx>
      <c:valAx>
        <c:axId val="-21179291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17932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American Women</a:t>
            </a:r>
          </a:p>
        </c:rich>
      </c:tx>
      <c:layout>
        <c:manualLayout>
          <c:xMode val="edge"/>
          <c:yMode val="edge"/>
          <c:x val="0.35917941045742"/>
          <c:y val="0.049999525247676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Sheet1!$B$322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Sheet1!$A$323:$A$330</c:f>
              <c:strCache>
                <c:ptCount val="8"/>
                <c:pt idx="0">
                  <c:v>Plays Musical Instrument</c:v>
                </c:pt>
                <c:pt idx="1">
                  <c:v>Styled Hair</c:v>
                </c:pt>
                <c:pt idx="2">
                  <c:v>Plays Sports</c:v>
                </c:pt>
                <c:pt idx="3">
                  <c:v>Stylish Clothing</c:v>
                </c:pt>
                <c:pt idx="4">
                  <c:v>Wears Cologne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Sheet1!$B$323:$B$330</c:f>
              <c:numCache>
                <c:formatCode>General</c:formatCode>
                <c:ptCount val="8"/>
                <c:pt idx="0">
                  <c:v>9.0</c:v>
                </c:pt>
                <c:pt idx="1">
                  <c:v>6.0</c:v>
                </c:pt>
                <c:pt idx="2">
                  <c:v>15.0</c:v>
                </c:pt>
                <c:pt idx="3">
                  <c:v>3.0</c:v>
                </c:pt>
                <c:pt idx="4">
                  <c:v>18.0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Sheet1!$C$322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Sheet1!$A$323:$A$330</c:f>
              <c:strCache>
                <c:ptCount val="8"/>
                <c:pt idx="0">
                  <c:v>Plays Musical Instrument</c:v>
                </c:pt>
                <c:pt idx="1">
                  <c:v>Styled Hair</c:v>
                </c:pt>
                <c:pt idx="2">
                  <c:v>Plays Sports</c:v>
                </c:pt>
                <c:pt idx="3">
                  <c:v>Stylish Clothing</c:v>
                </c:pt>
                <c:pt idx="4">
                  <c:v>Wears Cologne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Sheet1!$C$323:$C$330</c:f>
              <c:numCache>
                <c:formatCode>General</c:formatCode>
                <c:ptCount val="8"/>
                <c:pt idx="0">
                  <c:v>24.0</c:v>
                </c:pt>
                <c:pt idx="1">
                  <c:v>44.0</c:v>
                </c:pt>
                <c:pt idx="2">
                  <c:v>24.0</c:v>
                </c:pt>
                <c:pt idx="3">
                  <c:v>24.0</c:v>
                </c:pt>
                <c:pt idx="4">
                  <c:v>35.0</c:v>
                </c:pt>
                <c:pt idx="5">
                  <c:v>6.0</c:v>
                </c:pt>
                <c:pt idx="6">
                  <c:v>3.0</c:v>
                </c:pt>
                <c:pt idx="7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Sheet1!$D$322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Sheet1!$A$323:$A$330</c:f>
              <c:strCache>
                <c:ptCount val="8"/>
                <c:pt idx="0">
                  <c:v>Plays Musical Instrument</c:v>
                </c:pt>
                <c:pt idx="1">
                  <c:v>Styled Hair</c:v>
                </c:pt>
                <c:pt idx="2">
                  <c:v>Plays Sports</c:v>
                </c:pt>
                <c:pt idx="3">
                  <c:v>Stylish Clothing</c:v>
                </c:pt>
                <c:pt idx="4">
                  <c:v>Wears Cologne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Sheet1!$D$323:$D$330</c:f>
              <c:numCache>
                <c:formatCode>General</c:formatCode>
                <c:ptCount val="8"/>
                <c:pt idx="0">
                  <c:v>41.0</c:v>
                </c:pt>
                <c:pt idx="1">
                  <c:v>32.0</c:v>
                </c:pt>
                <c:pt idx="2">
                  <c:v>35.0</c:v>
                </c:pt>
                <c:pt idx="3">
                  <c:v>44.0</c:v>
                </c:pt>
                <c:pt idx="4">
                  <c:v>24.0</c:v>
                </c:pt>
                <c:pt idx="5">
                  <c:v>29.0</c:v>
                </c:pt>
                <c:pt idx="6">
                  <c:v>18.0</c:v>
                </c:pt>
                <c:pt idx="7">
                  <c:v>15.0</c:v>
                </c:pt>
              </c:numCache>
            </c:numRef>
          </c:val>
        </c:ser>
        <c:ser>
          <c:idx val="3"/>
          <c:order val="3"/>
          <c:tx>
            <c:strRef>
              <c:f>Sheet1!$E$322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Sheet1!$A$323:$A$330</c:f>
              <c:strCache>
                <c:ptCount val="8"/>
                <c:pt idx="0">
                  <c:v>Plays Musical Instrument</c:v>
                </c:pt>
                <c:pt idx="1">
                  <c:v>Styled Hair</c:v>
                </c:pt>
                <c:pt idx="2">
                  <c:v>Plays Sports</c:v>
                </c:pt>
                <c:pt idx="3">
                  <c:v>Stylish Clothing</c:v>
                </c:pt>
                <c:pt idx="4">
                  <c:v>Wears Cologne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Sheet1!$E$323:$E$330</c:f>
              <c:numCache>
                <c:formatCode>General</c:formatCode>
                <c:ptCount val="8"/>
                <c:pt idx="0">
                  <c:v>26.0</c:v>
                </c:pt>
                <c:pt idx="1">
                  <c:v>15.0</c:v>
                </c:pt>
                <c:pt idx="2">
                  <c:v>24.0</c:v>
                </c:pt>
                <c:pt idx="3">
                  <c:v>24.0</c:v>
                </c:pt>
                <c:pt idx="4">
                  <c:v>18.0</c:v>
                </c:pt>
                <c:pt idx="5">
                  <c:v>50.0</c:v>
                </c:pt>
                <c:pt idx="6">
                  <c:v>62.0</c:v>
                </c:pt>
                <c:pt idx="7">
                  <c:v>53.0</c:v>
                </c:pt>
              </c:numCache>
            </c:numRef>
          </c:val>
        </c:ser>
        <c:ser>
          <c:idx val="4"/>
          <c:order val="4"/>
          <c:tx>
            <c:strRef>
              <c:f>Sheet1!$F$322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Sheet1!$A$323:$A$330</c:f>
              <c:strCache>
                <c:ptCount val="8"/>
                <c:pt idx="0">
                  <c:v>Plays Musical Instrument</c:v>
                </c:pt>
                <c:pt idx="1">
                  <c:v>Styled Hair</c:v>
                </c:pt>
                <c:pt idx="2">
                  <c:v>Plays Sports</c:v>
                </c:pt>
                <c:pt idx="3">
                  <c:v>Stylish Clothing</c:v>
                </c:pt>
                <c:pt idx="4">
                  <c:v>Wears Cologne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Sheet1!$F$323:$F$330</c:f>
              <c:numCache>
                <c:formatCode>General</c:formatCode>
                <c:ptCount val="8"/>
                <c:pt idx="0">
                  <c:v>0.0</c:v>
                </c:pt>
                <c:pt idx="1">
                  <c:v>3.0</c:v>
                </c:pt>
                <c:pt idx="2">
                  <c:v>3.0</c:v>
                </c:pt>
                <c:pt idx="3">
                  <c:v>6.0</c:v>
                </c:pt>
                <c:pt idx="4">
                  <c:v>6.0</c:v>
                </c:pt>
                <c:pt idx="5">
                  <c:v>15.0</c:v>
                </c:pt>
                <c:pt idx="6">
                  <c:v>15.0</c:v>
                </c:pt>
                <c:pt idx="7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2322872"/>
        <c:axId val="-2102326984"/>
      </c:barChart>
      <c:catAx>
        <c:axId val="-2102322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2326984"/>
        <c:crosses val="autoZero"/>
        <c:auto val="1"/>
        <c:lblAlgn val="ctr"/>
        <c:lblOffset val="100"/>
        <c:noMultiLvlLbl val="0"/>
      </c:catAx>
      <c:valAx>
        <c:axId val="-21023269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2322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Japanese Women</a:t>
            </a:r>
          </a:p>
        </c:rich>
      </c:tx>
      <c:layout>
        <c:manualLayout>
          <c:xMode val="edge"/>
          <c:yMode val="edge"/>
          <c:x val="0.203344982398203"/>
          <c:y val="0.0529406737916569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Sheet1!$B$335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Sheet1!$A$336:$A$343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Sheet1!$B$336:$B$343</c:f>
              <c:numCache>
                <c:formatCode>General</c:formatCode>
                <c:ptCount val="8"/>
                <c:pt idx="0">
                  <c:v>19.0</c:v>
                </c:pt>
                <c:pt idx="1">
                  <c:v>19.0</c:v>
                </c:pt>
                <c:pt idx="2">
                  <c:v>0.0</c:v>
                </c:pt>
                <c:pt idx="3">
                  <c:v>3.0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Sheet1!$C$335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Sheet1!$A$336:$A$343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Sheet1!$C$336:$C$343</c:f>
              <c:numCache>
                <c:formatCode>General</c:formatCode>
                <c:ptCount val="8"/>
                <c:pt idx="0">
                  <c:v>23.0</c:v>
                </c:pt>
                <c:pt idx="1">
                  <c:v>26.0</c:v>
                </c:pt>
                <c:pt idx="2">
                  <c:v>10.0</c:v>
                </c:pt>
                <c:pt idx="3">
                  <c:v>0.0</c:v>
                </c:pt>
                <c:pt idx="4">
                  <c:v>3.0</c:v>
                </c:pt>
                <c:pt idx="5">
                  <c:v>0.0</c:v>
                </c:pt>
                <c:pt idx="6">
                  <c:v>6.0</c:v>
                </c:pt>
                <c:pt idx="7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Sheet1!$D$335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Sheet1!$A$336:$A$343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Sheet1!$D$336:$D$343</c:f>
              <c:numCache>
                <c:formatCode>General</c:formatCode>
                <c:ptCount val="8"/>
                <c:pt idx="0">
                  <c:v>39.0</c:v>
                </c:pt>
                <c:pt idx="1">
                  <c:v>42.0</c:v>
                </c:pt>
                <c:pt idx="2">
                  <c:v>39.0</c:v>
                </c:pt>
                <c:pt idx="3">
                  <c:v>35.0</c:v>
                </c:pt>
                <c:pt idx="4">
                  <c:v>10.0</c:v>
                </c:pt>
                <c:pt idx="5">
                  <c:v>16.0</c:v>
                </c:pt>
                <c:pt idx="6">
                  <c:v>23.0</c:v>
                </c:pt>
                <c:pt idx="7">
                  <c:v>13.0</c:v>
                </c:pt>
              </c:numCache>
            </c:numRef>
          </c:val>
        </c:ser>
        <c:ser>
          <c:idx val="3"/>
          <c:order val="3"/>
          <c:tx>
            <c:strRef>
              <c:f>Sheet1!$E$335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Sheet1!$A$336:$A$343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Sheet1!$E$336:$E$343</c:f>
              <c:numCache>
                <c:formatCode>General</c:formatCode>
                <c:ptCount val="8"/>
                <c:pt idx="0">
                  <c:v>19.0</c:v>
                </c:pt>
                <c:pt idx="1">
                  <c:v>10.0</c:v>
                </c:pt>
                <c:pt idx="2">
                  <c:v>35.0</c:v>
                </c:pt>
                <c:pt idx="3">
                  <c:v>45.0</c:v>
                </c:pt>
                <c:pt idx="4">
                  <c:v>65.0</c:v>
                </c:pt>
                <c:pt idx="5">
                  <c:v>58.0</c:v>
                </c:pt>
                <c:pt idx="6">
                  <c:v>42.0</c:v>
                </c:pt>
                <c:pt idx="7">
                  <c:v>45.0</c:v>
                </c:pt>
              </c:numCache>
            </c:numRef>
          </c:val>
        </c:ser>
        <c:ser>
          <c:idx val="4"/>
          <c:order val="4"/>
          <c:tx>
            <c:strRef>
              <c:f>Sheet1!$F$335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Sheet1!$A$336:$A$343</c:f>
              <c:strCache>
                <c:ptCount val="8"/>
                <c:pt idx="0">
                  <c:v>Wears Cologne</c:v>
                </c:pt>
                <c:pt idx="1">
                  <c:v>Plays Musical Instrument</c:v>
                </c:pt>
                <c:pt idx="2">
                  <c:v>Styled Hair</c:v>
                </c:pt>
                <c:pt idx="3">
                  <c:v>Stylish Clothing</c:v>
                </c:pt>
                <c:pt idx="4">
                  <c:v>Plays Sports</c:v>
                </c:pt>
                <c:pt idx="5">
                  <c:v>Does Household Chores</c:v>
                </c:pt>
                <c:pt idx="6">
                  <c:v>Can Cook</c:v>
                </c:pt>
                <c:pt idx="7">
                  <c:v>Healthy Diet</c:v>
                </c:pt>
              </c:strCache>
            </c:strRef>
          </c:cat>
          <c:val>
            <c:numRef>
              <c:f>Sheet1!$F$336:$F$343</c:f>
              <c:numCache>
                <c:formatCode>General</c:formatCode>
                <c:ptCount val="8"/>
                <c:pt idx="0">
                  <c:v>0.0</c:v>
                </c:pt>
                <c:pt idx="1">
                  <c:v>3.0</c:v>
                </c:pt>
                <c:pt idx="2">
                  <c:v>16.0</c:v>
                </c:pt>
                <c:pt idx="3">
                  <c:v>16.0</c:v>
                </c:pt>
                <c:pt idx="4">
                  <c:v>23.0</c:v>
                </c:pt>
                <c:pt idx="5">
                  <c:v>26.0</c:v>
                </c:pt>
                <c:pt idx="6">
                  <c:v>29.0</c:v>
                </c:pt>
                <c:pt idx="7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4712632"/>
        <c:axId val="-2104522856"/>
      </c:barChart>
      <c:catAx>
        <c:axId val="-2104712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4522856"/>
        <c:crosses val="autoZero"/>
        <c:auto val="1"/>
        <c:lblAlgn val="ctr"/>
        <c:lblOffset val="100"/>
        <c:noMultiLvlLbl val="0"/>
      </c:catAx>
      <c:valAx>
        <c:axId val="-21045228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4712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 Women</a:t>
            </a:r>
          </a:p>
        </c:rich>
      </c:tx>
      <c:layout>
        <c:manualLayout>
          <c:xMode val="edge"/>
          <c:yMode val="edge"/>
          <c:x val="0.240799606259971"/>
          <c:y val="0.0571075201632157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Sheet1!$B$347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Sheet1!$A$348:$A$359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Confident</c:v>
                </c:pt>
                <c:pt idx="5">
                  <c:v>Intelligent</c:v>
                </c:pt>
                <c:pt idx="6">
                  <c:v>Passionate</c:v>
                </c:pt>
                <c:pt idx="7">
                  <c:v>Honest</c:v>
                </c:pt>
                <c:pt idx="8">
                  <c:v>Faithful</c:v>
                </c:pt>
                <c:pt idx="9">
                  <c:v>Kind</c:v>
                </c:pt>
                <c:pt idx="10">
                  <c:v>Sense of Humor</c:v>
                </c:pt>
                <c:pt idx="11">
                  <c:v>Respectful</c:v>
                </c:pt>
              </c:strCache>
            </c:strRef>
          </c:cat>
          <c:val>
            <c:numRef>
              <c:f>Sheet1!$B$348:$B$359</c:f>
              <c:numCache>
                <c:formatCode>General</c:formatCode>
                <c:ptCount val="12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Sheet1!$C$347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Sheet1!$A$348:$A$359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Confident</c:v>
                </c:pt>
                <c:pt idx="5">
                  <c:v>Intelligent</c:v>
                </c:pt>
                <c:pt idx="6">
                  <c:v>Passionate</c:v>
                </c:pt>
                <c:pt idx="7">
                  <c:v>Honest</c:v>
                </c:pt>
                <c:pt idx="8">
                  <c:v>Faithful</c:v>
                </c:pt>
                <c:pt idx="9">
                  <c:v>Kind</c:v>
                </c:pt>
                <c:pt idx="10">
                  <c:v>Sense of Humor</c:v>
                </c:pt>
                <c:pt idx="11">
                  <c:v>Respectful</c:v>
                </c:pt>
              </c:strCache>
            </c:strRef>
          </c:cat>
          <c:val>
            <c:numRef>
              <c:f>Sheet1!$C$348:$C$359</c:f>
              <c:numCache>
                <c:formatCode>General</c:formatCode>
                <c:ptCount val="12"/>
                <c:pt idx="0">
                  <c:v>3.0</c:v>
                </c:pt>
                <c:pt idx="1">
                  <c:v>9.0</c:v>
                </c:pt>
                <c:pt idx="2">
                  <c:v>3.0</c:v>
                </c:pt>
                <c:pt idx="3">
                  <c:v>3.0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Sheet1!$D$347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Sheet1!$A$348:$A$359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Confident</c:v>
                </c:pt>
                <c:pt idx="5">
                  <c:v>Intelligent</c:v>
                </c:pt>
                <c:pt idx="6">
                  <c:v>Passionate</c:v>
                </c:pt>
                <c:pt idx="7">
                  <c:v>Honest</c:v>
                </c:pt>
                <c:pt idx="8">
                  <c:v>Faithful</c:v>
                </c:pt>
                <c:pt idx="9">
                  <c:v>Kind</c:v>
                </c:pt>
                <c:pt idx="10">
                  <c:v>Sense of Humor</c:v>
                </c:pt>
                <c:pt idx="11">
                  <c:v>Respectful</c:v>
                </c:pt>
              </c:strCache>
            </c:strRef>
          </c:cat>
          <c:val>
            <c:numRef>
              <c:f>Sheet1!$D$348:$D$359</c:f>
              <c:numCache>
                <c:formatCode>General</c:formatCode>
                <c:ptCount val="12"/>
                <c:pt idx="0">
                  <c:v>47.0</c:v>
                </c:pt>
                <c:pt idx="1">
                  <c:v>32.0</c:v>
                </c:pt>
                <c:pt idx="2">
                  <c:v>29.0</c:v>
                </c:pt>
                <c:pt idx="3">
                  <c:v>24.0</c:v>
                </c:pt>
                <c:pt idx="4">
                  <c:v>18.0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  <c:pt idx="8">
                  <c:v>12.0</c:v>
                </c:pt>
                <c:pt idx="9">
                  <c:v>0.0</c:v>
                </c:pt>
                <c:pt idx="10">
                  <c:v>3.0</c:v>
                </c:pt>
                <c:pt idx="1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Sheet1!$E$347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Sheet1!$A$348:$A$359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Confident</c:v>
                </c:pt>
                <c:pt idx="5">
                  <c:v>Intelligent</c:v>
                </c:pt>
                <c:pt idx="6">
                  <c:v>Passionate</c:v>
                </c:pt>
                <c:pt idx="7">
                  <c:v>Honest</c:v>
                </c:pt>
                <c:pt idx="8">
                  <c:v>Faithful</c:v>
                </c:pt>
                <c:pt idx="9">
                  <c:v>Kind</c:v>
                </c:pt>
                <c:pt idx="10">
                  <c:v>Sense of Humor</c:v>
                </c:pt>
                <c:pt idx="11">
                  <c:v>Respectful</c:v>
                </c:pt>
              </c:strCache>
            </c:strRef>
          </c:cat>
          <c:val>
            <c:numRef>
              <c:f>Sheet1!$E$348:$E$359</c:f>
              <c:numCache>
                <c:formatCode>General</c:formatCode>
                <c:ptCount val="12"/>
                <c:pt idx="0">
                  <c:v>32.0</c:v>
                </c:pt>
                <c:pt idx="1">
                  <c:v>41.0</c:v>
                </c:pt>
                <c:pt idx="2">
                  <c:v>41.0</c:v>
                </c:pt>
                <c:pt idx="3">
                  <c:v>35.0</c:v>
                </c:pt>
                <c:pt idx="4">
                  <c:v>38.0</c:v>
                </c:pt>
                <c:pt idx="5">
                  <c:v>38.0</c:v>
                </c:pt>
                <c:pt idx="6">
                  <c:v>32.0</c:v>
                </c:pt>
                <c:pt idx="7">
                  <c:v>29.0</c:v>
                </c:pt>
                <c:pt idx="8">
                  <c:v>18.0</c:v>
                </c:pt>
                <c:pt idx="9">
                  <c:v>24.0</c:v>
                </c:pt>
                <c:pt idx="10">
                  <c:v>15.0</c:v>
                </c:pt>
                <c:pt idx="11">
                  <c:v>18.0</c:v>
                </c:pt>
              </c:numCache>
            </c:numRef>
          </c:val>
        </c:ser>
        <c:ser>
          <c:idx val="4"/>
          <c:order val="4"/>
          <c:tx>
            <c:strRef>
              <c:f>Sheet1!$F$347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Sheet1!$A$348:$A$359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Good Relationship with Family</c:v>
                </c:pt>
                <c:pt idx="3">
                  <c:v>Good with Children</c:v>
                </c:pt>
                <c:pt idx="4">
                  <c:v>Confident</c:v>
                </c:pt>
                <c:pt idx="5">
                  <c:v>Intelligent</c:v>
                </c:pt>
                <c:pt idx="6">
                  <c:v>Passionate</c:v>
                </c:pt>
                <c:pt idx="7">
                  <c:v>Honest</c:v>
                </c:pt>
                <c:pt idx="8">
                  <c:v>Faithful</c:v>
                </c:pt>
                <c:pt idx="9">
                  <c:v>Kind</c:v>
                </c:pt>
                <c:pt idx="10">
                  <c:v>Sense of Humor</c:v>
                </c:pt>
                <c:pt idx="11">
                  <c:v>Respectful</c:v>
                </c:pt>
              </c:strCache>
            </c:strRef>
          </c:cat>
          <c:val>
            <c:numRef>
              <c:f>Sheet1!$F$348:$F$359</c:f>
              <c:numCache>
                <c:formatCode>General</c:formatCode>
                <c:ptCount val="12"/>
                <c:pt idx="0">
                  <c:v>15.0</c:v>
                </c:pt>
                <c:pt idx="1">
                  <c:v>15.0</c:v>
                </c:pt>
                <c:pt idx="2">
                  <c:v>24.0</c:v>
                </c:pt>
                <c:pt idx="3">
                  <c:v>35.0</c:v>
                </c:pt>
                <c:pt idx="4">
                  <c:v>44.0</c:v>
                </c:pt>
                <c:pt idx="5">
                  <c:v>62.0</c:v>
                </c:pt>
                <c:pt idx="6">
                  <c:v>65.0</c:v>
                </c:pt>
                <c:pt idx="7">
                  <c:v>71.0</c:v>
                </c:pt>
                <c:pt idx="8">
                  <c:v>71.0</c:v>
                </c:pt>
                <c:pt idx="9">
                  <c:v>76.0</c:v>
                </c:pt>
                <c:pt idx="10">
                  <c:v>82.0</c:v>
                </c:pt>
                <c:pt idx="11">
                  <c:v>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86878744"/>
        <c:axId val="2116861096"/>
      </c:barChart>
      <c:catAx>
        <c:axId val="-2086878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6861096"/>
        <c:crosses val="autoZero"/>
        <c:auto val="1"/>
        <c:lblAlgn val="ctr"/>
        <c:lblOffset val="100"/>
        <c:noMultiLvlLbl val="0"/>
      </c:catAx>
      <c:valAx>
        <c:axId val="21168610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86878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</a:t>
            </a:r>
            <a:r>
              <a:rPr lang="en-US" baseline="0"/>
              <a:t> Women</a:t>
            </a:r>
          </a:p>
        </c:rich>
      </c:tx>
      <c:layout>
        <c:manualLayout>
          <c:xMode val="edge"/>
          <c:yMode val="edge"/>
          <c:x val="0.222768925493157"/>
          <c:y val="0.05982691307475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Sheet1!$B$365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Sheet1!$A$366:$A$377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Passionate</c:v>
                </c:pt>
                <c:pt idx="3">
                  <c:v>Sense of Humor</c:v>
                </c:pt>
                <c:pt idx="4">
                  <c:v>Confident</c:v>
                </c:pt>
                <c:pt idx="5">
                  <c:v>Intelligent</c:v>
                </c:pt>
                <c:pt idx="6">
                  <c:v>Good Relationship with Family</c:v>
                </c:pt>
                <c:pt idx="7">
                  <c:v>Good with Children</c:v>
                </c:pt>
                <c:pt idx="8">
                  <c:v>Honest</c:v>
                </c:pt>
                <c:pt idx="9">
                  <c:v>Kind</c:v>
                </c:pt>
                <c:pt idx="10">
                  <c:v>Respectful</c:v>
                </c:pt>
                <c:pt idx="11">
                  <c:v>Faithful</c:v>
                </c:pt>
              </c:strCache>
            </c:strRef>
          </c:cat>
          <c:val>
            <c:numRef>
              <c:f>Sheet1!$B$366:$B$377</c:f>
              <c:numCache>
                <c:formatCode>General</c:formatCode>
                <c:ptCount val="12"/>
                <c:pt idx="0">
                  <c:v>0.0</c:v>
                </c:pt>
                <c:pt idx="1">
                  <c:v>10.0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Sheet1!$C$365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Sheet1!$A$366:$A$377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Passionate</c:v>
                </c:pt>
                <c:pt idx="3">
                  <c:v>Sense of Humor</c:v>
                </c:pt>
                <c:pt idx="4">
                  <c:v>Confident</c:v>
                </c:pt>
                <c:pt idx="5">
                  <c:v>Intelligent</c:v>
                </c:pt>
                <c:pt idx="6">
                  <c:v>Good Relationship with Family</c:v>
                </c:pt>
                <c:pt idx="7">
                  <c:v>Good with Children</c:v>
                </c:pt>
                <c:pt idx="8">
                  <c:v>Honest</c:v>
                </c:pt>
                <c:pt idx="9">
                  <c:v>Kind</c:v>
                </c:pt>
                <c:pt idx="10">
                  <c:v>Respectful</c:v>
                </c:pt>
                <c:pt idx="11">
                  <c:v>Faithful</c:v>
                </c:pt>
              </c:strCache>
            </c:strRef>
          </c:cat>
          <c:val>
            <c:numRef>
              <c:f>Sheet1!$C$366:$C$377</c:f>
              <c:numCache>
                <c:formatCode>General</c:formatCode>
                <c:ptCount val="12"/>
                <c:pt idx="0">
                  <c:v>16.0</c:v>
                </c:pt>
                <c:pt idx="1">
                  <c:v>16.0</c:v>
                </c:pt>
                <c:pt idx="2">
                  <c:v>3.0</c:v>
                </c:pt>
                <c:pt idx="3">
                  <c:v>3.0</c:v>
                </c:pt>
                <c:pt idx="4">
                  <c:v>0.0</c:v>
                </c:pt>
                <c:pt idx="5">
                  <c:v>0.0</c:v>
                </c:pt>
                <c:pt idx="6">
                  <c:v>6.0</c:v>
                </c:pt>
                <c:pt idx="7">
                  <c:v>6.0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Sheet1!$D$365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Sheet1!$A$366:$A$377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Passionate</c:v>
                </c:pt>
                <c:pt idx="3">
                  <c:v>Sense of Humor</c:v>
                </c:pt>
                <c:pt idx="4">
                  <c:v>Confident</c:v>
                </c:pt>
                <c:pt idx="5">
                  <c:v>Intelligent</c:v>
                </c:pt>
                <c:pt idx="6">
                  <c:v>Good Relationship with Family</c:v>
                </c:pt>
                <c:pt idx="7">
                  <c:v>Good with Children</c:v>
                </c:pt>
                <c:pt idx="8">
                  <c:v>Honest</c:v>
                </c:pt>
                <c:pt idx="9">
                  <c:v>Kind</c:v>
                </c:pt>
                <c:pt idx="10">
                  <c:v>Respectful</c:v>
                </c:pt>
                <c:pt idx="11">
                  <c:v>Faithful</c:v>
                </c:pt>
              </c:strCache>
            </c:strRef>
          </c:cat>
          <c:val>
            <c:numRef>
              <c:f>Sheet1!$D$366:$D$377</c:f>
              <c:numCache>
                <c:formatCode>General</c:formatCode>
                <c:ptCount val="12"/>
                <c:pt idx="0">
                  <c:v>55.0</c:v>
                </c:pt>
                <c:pt idx="1">
                  <c:v>52.0</c:v>
                </c:pt>
                <c:pt idx="2">
                  <c:v>19.0</c:v>
                </c:pt>
                <c:pt idx="3">
                  <c:v>16.0</c:v>
                </c:pt>
                <c:pt idx="4">
                  <c:v>16.0</c:v>
                </c:pt>
                <c:pt idx="5">
                  <c:v>3.0</c:v>
                </c:pt>
                <c:pt idx="6">
                  <c:v>10.0</c:v>
                </c:pt>
                <c:pt idx="7">
                  <c:v>13.0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Sheet1!$E$365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Sheet1!$A$366:$A$377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Passionate</c:v>
                </c:pt>
                <c:pt idx="3">
                  <c:v>Sense of Humor</c:v>
                </c:pt>
                <c:pt idx="4">
                  <c:v>Confident</c:v>
                </c:pt>
                <c:pt idx="5">
                  <c:v>Intelligent</c:v>
                </c:pt>
                <c:pt idx="6">
                  <c:v>Good Relationship with Family</c:v>
                </c:pt>
                <c:pt idx="7">
                  <c:v>Good with Children</c:v>
                </c:pt>
                <c:pt idx="8">
                  <c:v>Honest</c:v>
                </c:pt>
                <c:pt idx="9">
                  <c:v>Kind</c:v>
                </c:pt>
                <c:pt idx="10">
                  <c:v>Respectful</c:v>
                </c:pt>
                <c:pt idx="11">
                  <c:v>Faithful</c:v>
                </c:pt>
              </c:strCache>
            </c:strRef>
          </c:cat>
          <c:val>
            <c:numRef>
              <c:f>Sheet1!$E$366:$E$377</c:f>
              <c:numCache>
                <c:formatCode>General</c:formatCode>
                <c:ptCount val="12"/>
                <c:pt idx="0">
                  <c:v>29.0</c:v>
                </c:pt>
                <c:pt idx="1">
                  <c:v>23.0</c:v>
                </c:pt>
                <c:pt idx="2">
                  <c:v>52.0</c:v>
                </c:pt>
                <c:pt idx="3">
                  <c:v>45.0</c:v>
                </c:pt>
                <c:pt idx="4">
                  <c:v>45.0</c:v>
                </c:pt>
                <c:pt idx="5">
                  <c:v>55.0</c:v>
                </c:pt>
                <c:pt idx="6">
                  <c:v>39.0</c:v>
                </c:pt>
                <c:pt idx="7">
                  <c:v>29.0</c:v>
                </c:pt>
                <c:pt idx="8">
                  <c:v>32.0</c:v>
                </c:pt>
                <c:pt idx="9">
                  <c:v>32.0</c:v>
                </c:pt>
                <c:pt idx="10">
                  <c:v>26.0</c:v>
                </c:pt>
                <c:pt idx="11">
                  <c:v>13.0</c:v>
                </c:pt>
              </c:numCache>
            </c:numRef>
          </c:val>
        </c:ser>
        <c:ser>
          <c:idx val="4"/>
          <c:order val="4"/>
          <c:tx>
            <c:strRef>
              <c:f>Sheet1!$F$365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Sheet1!$A$366:$A$377</c:f>
              <c:strCache>
                <c:ptCount val="12"/>
                <c:pt idx="0">
                  <c:v>Assertive</c:v>
                </c:pt>
                <c:pt idx="1">
                  <c:v>Artistic</c:v>
                </c:pt>
                <c:pt idx="2">
                  <c:v>Passionate</c:v>
                </c:pt>
                <c:pt idx="3">
                  <c:v>Sense of Humor</c:v>
                </c:pt>
                <c:pt idx="4">
                  <c:v>Confident</c:v>
                </c:pt>
                <c:pt idx="5">
                  <c:v>Intelligent</c:v>
                </c:pt>
                <c:pt idx="6">
                  <c:v>Good Relationship with Family</c:v>
                </c:pt>
                <c:pt idx="7">
                  <c:v>Good with Children</c:v>
                </c:pt>
                <c:pt idx="8">
                  <c:v>Honest</c:v>
                </c:pt>
                <c:pt idx="9">
                  <c:v>Kind</c:v>
                </c:pt>
                <c:pt idx="10">
                  <c:v>Respectful</c:v>
                </c:pt>
                <c:pt idx="11">
                  <c:v>Faithful</c:v>
                </c:pt>
              </c:strCache>
            </c:strRef>
          </c:cat>
          <c:val>
            <c:numRef>
              <c:f>Sheet1!$F$366:$F$377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26.0</c:v>
                </c:pt>
                <c:pt idx="3">
                  <c:v>35.0</c:v>
                </c:pt>
                <c:pt idx="4">
                  <c:v>39.0</c:v>
                </c:pt>
                <c:pt idx="5">
                  <c:v>42.0</c:v>
                </c:pt>
                <c:pt idx="6">
                  <c:v>45.0</c:v>
                </c:pt>
                <c:pt idx="7">
                  <c:v>52.0</c:v>
                </c:pt>
                <c:pt idx="8">
                  <c:v>65.0</c:v>
                </c:pt>
                <c:pt idx="9">
                  <c:v>68.0</c:v>
                </c:pt>
                <c:pt idx="10">
                  <c:v>74.0</c:v>
                </c:pt>
                <c:pt idx="11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5243128"/>
        <c:axId val="-2082340424"/>
      </c:barChart>
      <c:catAx>
        <c:axId val="-2105243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82340424"/>
        <c:crosses val="autoZero"/>
        <c:auto val="1"/>
        <c:lblAlgn val="ctr"/>
        <c:lblOffset val="100"/>
        <c:noMultiLvlLbl val="0"/>
      </c:catAx>
      <c:valAx>
        <c:axId val="-2082340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5243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American Women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Sheet1!$B$383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Sheet1!$A$384:$A$387</c:f>
              <c:strCache>
                <c:ptCount val="4"/>
                <c:pt idx="0">
                  <c:v>High Social Status</c:v>
                </c:pt>
                <c:pt idx="1">
                  <c:v>Is Religious</c:v>
                </c:pt>
                <c:pt idx="2">
                  <c:v>High Income</c:v>
                </c:pt>
                <c:pt idx="3">
                  <c:v>Highly Educated</c:v>
                </c:pt>
              </c:strCache>
            </c:strRef>
          </c:cat>
          <c:val>
            <c:numRef>
              <c:f>Sheet1!$B$384:$B$387</c:f>
              <c:numCache>
                <c:formatCode>General</c:formatCode>
                <c:ptCount val="4"/>
                <c:pt idx="0">
                  <c:v>24.0</c:v>
                </c:pt>
                <c:pt idx="1">
                  <c:v>47.0</c:v>
                </c:pt>
                <c:pt idx="2">
                  <c:v>15.0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Sheet1!$C$383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Sheet1!$A$384:$A$387</c:f>
              <c:strCache>
                <c:ptCount val="4"/>
                <c:pt idx="0">
                  <c:v>High Social Status</c:v>
                </c:pt>
                <c:pt idx="1">
                  <c:v>Is Religious</c:v>
                </c:pt>
                <c:pt idx="2">
                  <c:v>High Income</c:v>
                </c:pt>
                <c:pt idx="3">
                  <c:v>Highly Educated</c:v>
                </c:pt>
              </c:strCache>
            </c:strRef>
          </c:cat>
          <c:val>
            <c:numRef>
              <c:f>Sheet1!$C$384:$C$387</c:f>
              <c:numCache>
                <c:formatCode>General</c:formatCode>
                <c:ptCount val="4"/>
                <c:pt idx="0">
                  <c:v>35.0</c:v>
                </c:pt>
                <c:pt idx="1">
                  <c:v>26.0</c:v>
                </c:pt>
                <c:pt idx="2">
                  <c:v>32.0</c:v>
                </c:pt>
                <c:pt idx="3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Sheet1!$D$383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Sheet1!$A$384:$A$387</c:f>
              <c:strCache>
                <c:ptCount val="4"/>
                <c:pt idx="0">
                  <c:v>High Social Status</c:v>
                </c:pt>
                <c:pt idx="1">
                  <c:v>Is Religious</c:v>
                </c:pt>
                <c:pt idx="2">
                  <c:v>High Income</c:v>
                </c:pt>
                <c:pt idx="3">
                  <c:v>Highly Educated</c:v>
                </c:pt>
              </c:strCache>
            </c:strRef>
          </c:cat>
          <c:val>
            <c:numRef>
              <c:f>Sheet1!$D$384:$D$387</c:f>
              <c:numCache>
                <c:formatCode>General</c:formatCode>
                <c:ptCount val="4"/>
                <c:pt idx="0">
                  <c:v>35.0</c:v>
                </c:pt>
                <c:pt idx="1">
                  <c:v>15.0</c:v>
                </c:pt>
                <c:pt idx="2">
                  <c:v>41.0</c:v>
                </c:pt>
                <c:pt idx="3">
                  <c:v>18.0</c:v>
                </c:pt>
              </c:numCache>
            </c:numRef>
          </c:val>
        </c:ser>
        <c:ser>
          <c:idx val="3"/>
          <c:order val="3"/>
          <c:tx>
            <c:strRef>
              <c:f>Sheet1!$E$383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Sheet1!$A$384:$A$387</c:f>
              <c:strCache>
                <c:ptCount val="4"/>
                <c:pt idx="0">
                  <c:v>High Social Status</c:v>
                </c:pt>
                <c:pt idx="1">
                  <c:v>Is Religious</c:v>
                </c:pt>
                <c:pt idx="2">
                  <c:v>High Income</c:v>
                </c:pt>
                <c:pt idx="3">
                  <c:v>Highly Educated</c:v>
                </c:pt>
              </c:strCache>
            </c:strRef>
          </c:cat>
          <c:val>
            <c:numRef>
              <c:f>Sheet1!$E$384:$E$387</c:f>
              <c:numCache>
                <c:formatCode>General</c:formatCode>
                <c:ptCount val="4"/>
                <c:pt idx="0">
                  <c:v>3.0</c:v>
                </c:pt>
                <c:pt idx="1">
                  <c:v>6.0</c:v>
                </c:pt>
                <c:pt idx="2">
                  <c:v>3.0</c:v>
                </c:pt>
                <c:pt idx="3">
                  <c:v>47.0</c:v>
                </c:pt>
              </c:numCache>
            </c:numRef>
          </c:val>
        </c:ser>
        <c:ser>
          <c:idx val="4"/>
          <c:order val="4"/>
          <c:tx>
            <c:strRef>
              <c:f>Sheet1!$F$383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Sheet1!$A$384:$A$387</c:f>
              <c:strCache>
                <c:ptCount val="4"/>
                <c:pt idx="0">
                  <c:v>High Social Status</c:v>
                </c:pt>
                <c:pt idx="1">
                  <c:v>Is Religious</c:v>
                </c:pt>
                <c:pt idx="2">
                  <c:v>High Income</c:v>
                </c:pt>
                <c:pt idx="3">
                  <c:v>Highly Educated</c:v>
                </c:pt>
              </c:strCache>
            </c:strRef>
          </c:cat>
          <c:val>
            <c:numRef>
              <c:f>Sheet1!$F$384:$F$387</c:f>
              <c:numCache>
                <c:formatCode>General</c:formatCode>
                <c:ptCount val="4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5054600"/>
        <c:axId val="-2104823320"/>
      </c:barChart>
      <c:catAx>
        <c:axId val="-2105054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4823320"/>
        <c:crosses val="autoZero"/>
        <c:auto val="1"/>
        <c:lblAlgn val="ctr"/>
        <c:lblOffset val="100"/>
        <c:noMultiLvlLbl val="0"/>
      </c:catAx>
      <c:valAx>
        <c:axId val="-21048233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5054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Japanese Women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Sheet1!$B$393</c:f>
              <c:strCache>
                <c:ptCount val="1"/>
                <c:pt idx="0">
                  <c:v>Very Unimportant</c:v>
                </c:pt>
              </c:strCache>
            </c:strRef>
          </c:tx>
          <c:invertIfNegative val="0"/>
          <c:cat>
            <c:strRef>
              <c:f>Sheet1!$A$394:$A$397</c:f>
              <c:strCache>
                <c:ptCount val="4"/>
                <c:pt idx="0">
                  <c:v>Is Religious</c:v>
                </c:pt>
                <c:pt idx="1">
                  <c:v>Highly Educated</c:v>
                </c:pt>
                <c:pt idx="2">
                  <c:v>High Social Status</c:v>
                </c:pt>
                <c:pt idx="3">
                  <c:v>High Income</c:v>
                </c:pt>
              </c:strCache>
            </c:strRef>
          </c:cat>
          <c:val>
            <c:numRef>
              <c:f>Sheet1!$B$394:$B$397</c:f>
              <c:numCache>
                <c:formatCode>General</c:formatCode>
                <c:ptCount val="4"/>
                <c:pt idx="0">
                  <c:v>13.0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Sheet1!$C$393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Sheet1!$A$394:$A$397</c:f>
              <c:strCache>
                <c:ptCount val="4"/>
                <c:pt idx="0">
                  <c:v>Is Religious</c:v>
                </c:pt>
                <c:pt idx="1">
                  <c:v>Highly Educated</c:v>
                </c:pt>
                <c:pt idx="2">
                  <c:v>High Social Status</c:v>
                </c:pt>
                <c:pt idx="3">
                  <c:v>High Income</c:v>
                </c:pt>
              </c:strCache>
            </c:strRef>
          </c:cat>
          <c:val>
            <c:numRef>
              <c:f>Sheet1!$C$394:$C$397</c:f>
              <c:numCache>
                <c:formatCode>General</c:formatCode>
                <c:ptCount val="4"/>
                <c:pt idx="0">
                  <c:v>35.0</c:v>
                </c:pt>
                <c:pt idx="1">
                  <c:v>13.0</c:v>
                </c:pt>
                <c:pt idx="2">
                  <c:v>10.0</c:v>
                </c:pt>
                <c:pt idx="3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Sheet1!$D$393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Sheet1!$A$394:$A$397</c:f>
              <c:strCache>
                <c:ptCount val="4"/>
                <c:pt idx="0">
                  <c:v>Is Religious</c:v>
                </c:pt>
                <c:pt idx="1">
                  <c:v>Highly Educated</c:v>
                </c:pt>
                <c:pt idx="2">
                  <c:v>High Social Status</c:v>
                </c:pt>
                <c:pt idx="3">
                  <c:v>High Income</c:v>
                </c:pt>
              </c:strCache>
            </c:strRef>
          </c:cat>
          <c:val>
            <c:numRef>
              <c:f>Sheet1!$D$394:$D$397</c:f>
              <c:numCache>
                <c:formatCode>General</c:formatCode>
                <c:ptCount val="4"/>
                <c:pt idx="0">
                  <c:v>42.0</c:v>
                </c:pt>
                <c:pt idx="1">
                  <c:v>42.0</c:v>
                </c:pt>
                <c:pt idx="2">
                  <c:v>35.0</c:v>
                </c:pt>
                <c:pt idx="3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Sheet1!$E$393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Sheet1!$A$394:$A$397</c:f>
              <c:strCache>
                <c:ptCount val="4"/>
                <c:pt idx="0">
                  <c:v>Is Religious</c:v>
                </c:pt>
                <c:pt idx="1">
                  <c:v>Highly Educated</c:v>
                </c:pt>
                <c:pt idx="2">
                  <c:v>High Social Status</c:v>
                </c:pt>
                <c:pt idx="3">
                  <c:v>High Income</c:v>
                </c:pt>
              </c:strCache>
            </c:strRef>
          </c:cat>
          <c:val>
            <c:numRef>
              <c:f>Sheet1!$E$394:$E$397</c:f>
              <c:numCache>
                <c:formatCode>General</c:formatCode>
                <c:ptCount val="4"/>
                <c:pt idx="0">
                  <c:v>3.0</c:v>
                </c:pt>
                <c:pt idx="1">
                  <c:v>32.0</c:v>
                </c:pt>
                <c:pt idx="2">
                  <c:v>39.0</c:v>
                </c:pt>
                <c:pt idx="3">
                  <c:v>48.0</c:v>
                </c:pt>
              </c:numCache>
            </c:numRef>
          </c:val>
        </c:ser>
        <c:ser>
          <c:idx val="4"/>
          <c:order val="4"/>
          <c:tx>
            <c:strRef>
              <c:f>Sheet1!$F$393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Sheet1!$A$394:$A$397</c:f>
              <c:strCache>
                <c:ptCount val="4"/>
                <c:pt idx="0">
                  <c:v>Is Religious</c:v>
                </c:pt>
                <c:pt idx="1">
                  <c:v>Highly Educated</c:v>
                </c:pt>
                <c:pt idx="2">
                  <c:v>High Social Status</c:v>
                </c:pt>
                <c:pt idx="3">
                  <c:v>High Income</c:v>
                </c:pt>
              </c:strCache>
            </c:strRef>
          </c:cat>
          <c:val>
            <c:numRef>
              <c:f>Sheet1!$F$394:$F$397</c:f>
              <c:numCache>
                <c:formatCode>General</c:formatCode>
                <c:ptCount val="4"/>
                <c:pt idx="0">
                  <c:v>6.0</c:v>
                </c:pt>
                <c:pt idx="1">
                  <c:v>13.0</c:v>
                </c:pt>
                <c:pt idx="2">
                  <c:v>16.0</c:v>
                </c:pt>
                <c:pt idx="3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4521576"/>
        <c:axId val="-2104526440"/>
      </c:barChart>
      <c:catAx>
        <c:axId val="-2104521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4526440"/>
        <c:crosses val="autoZero"/>
        <c:auto val="1"/>
        <c:lblAlgn val="ctr"/>
        <c:lblOffset val="100"/>
        <c:noMultiLvlLbl val="0"/>
      </c:catAx>
      <c:valAx>
        <c:axId val="-21045264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04521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Sheet1!$B$458</c:f>
              <c:strCache>
                <c:ptCount val="1"/>
                <c:pt idx="0">
                  <c:v>Ethnicity - Japanese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Sheet1!$A$459:$A$460</c:f>
              <c:strCache>
                <c:ptCount val="2"/>
                <c:pt idx="0">
                  <c:v>Asian</c:v>
                </c:pt>
                <c:pt idx="1">
                  <c:v>Other</c:v>
                </c:pt>
              </c:strCache>
            </c:strRef>
          </c:cat>
          <c:val>
            <c:numRef>
              <c:f>Sheet1!$B$459:$B$460</c:f>
              <c:numCache>
                <c:formatCode>General</c:formatCode>
                <c:ptCount val="2"/>
                <c:pt idx="0">
                  <c:v>49.0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Sheet1!$B$466</c:f>
              <c:strCache>
                <c:ptCount val="1"/>
                <c:pt idx="0">
                  <c:v>T.V. Watched per Day (Americans)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Sheet1!$A$467:$A$470</c:f>
              <c:strCache>
                <c:ptCount val="4"/>
                <c:pt idx="0">
                  <c:v>Less than 1 Hour</c:v>
                </c:pt>
                <c:pt idx="1">
                  <c:v>1-2 Hours</c:v>
                </c:pt>
                <c:pt idx="2">
                  <c:v>3-4 Hours</c:v>
                </c:pt>
                <c:pt idx="3">
                  <c:v>5-6 hours</c:v>
                </c:pt>
              </c:strCache>
            </c:strRef>
          </c:cat>
          <c:val>
            <c:numRef>
              <c:f>Sheet1!$B$467:$B$470</c:f>
              <c:numCache>
                <c:formatCode>General</c:formatCode>
                <c:ptCount val="4"/>
                <c:pt idx="0">
                  <c:v>28.0</c:v>
                </c:pt>
                <c:pt idx="1">
                  <c:v>18.0</c:v>
                </c:pt>
                <c:pt idx="2">
                  <c:v>7.0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T.V. Watched per Day </a:t>
            </a:r>
            <a:r>
              <a:rPr lang="en-US" dirty="0" smtClean="0"/>
              <a:t>(Japanese)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Sheet1!$B$474</c:f>
              <c:strCache>
                <c:ptCount val="1"/>
                <c:pt idx="0">
                  <c:v>T.V. Watched per Day (Americans)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Sheet1!$A$475:$A$477</c:f>
              <c:strCache>
                <c:ptCount val="3"/>
                <c:pt idx="0">
                  <c:v>Less than 1 Hour</c:v>
                </c:pt>
                <c:pt idx="1">
                  <c:v>1-2 Hours</c:v>
                </c:pt>
                <c:pt idx="2">
                  <c:v>3-4 Hours</c:v>
                </c:pt>
              </c:strCache>
            </c:strRef>
          </c:cat>
          <c:val>
            <c:numRef>
              <c:f>Sheet1!$B$475:$B$477</c:f>
              <c:numCache>
                <c:formatCode>General</c:formatCode>
                <c:ptCount val="3"/>
                <c:pt idx="0">
                  <c:v>25.0</c:v>
                </c:pt>
                <c:pt idx="1">
                  <c:v>16.0</c:v>
                </c:pt>
                <c:pt idx="2">
                  <c:v>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Sheet1!$B$482</c:f>
              <c:strCache>
                <c:ptCount val="1"/>
                <c:pt idx="0">
                  <c:v>Do you read magazines? (Americans)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Sheet1!$A$483:$A$484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Sheet1!$B$483:$B$484</c:f>
              <c:numCache>
                <c:formatCode>General</c:formatCode>
                <c:ptCount val="2"/>
                <c:pt idx="0">
                  <c:v>22.0</c:v>
                </c:pt>
                <c:pt idx="1">
                  <c:v>32.0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Sheet1!$B$487</c:f>
              <c:strCache>
                <c:ptCount val="1"/>
                <c:pt idx="0">
                  <c:v>Do you read magazines? (Japanese)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Sheet1!$A$488:$A$489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Sheet1!$B$488:$B$489</c:f>
              <c:numCache>
                <c:formatCode>General</c:formatCode>
                <c:ptCount val="2"/>
                <c:pt idx="0">
                  <c:v>27.0</c:v>
                </c:pt>
                <c:pt idx="1">
                  <c:v>23.0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Sheet1!$B$10</c:f>
              <c:strCache>
                <c:ptCount val="1"/>
                <c:pt idx="0">
                  <c:v>American Men</c:v>
                </c:pt>
              </c:strCache>
            </c:strRef>
          </c:tx>
          <c:dLbls>
            <c:dLbl>
              <c:idx val="1"/>
              <c:layout>
                <c:manualLayout>
                  <c:x val="-0.00158232519144364"/>
                  <c:y val="-0.1924054928141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Sheet1!$A$11:$A$15</c:f>
              <c:strCache>
                <c:ptCount val="5"/>
                <c:pt idx="0">
                  <c:v>Every day</c:v>
                </c:pt>
                <c:pt idx="1">
                  <c:v>A few times a week</c:v>
                </c:pt>
                <c:pt idx="2">
                  <c:v>Once a week</c:v>
                </c:pt>
                <c:pt idx="3">
                  <c:v>Once a month</c:v>
                </c:pt>
                <c:pt idx="4">
                  <c:v>Never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20.0</c:v>
                </c:pt>
                <c:pt idx="1">
                  <c:v>60.0</c:v>
                </c:pt>
                <c:pt idx="2">
                  <c:v>0.0</c:v>
                </c:pt>
                <c:pt idx="3">
                  <c:v>10.0</c:v>
                </c:pt>
                <c:pt idx="4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Japanese Men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Sheet1!$A$11:$A$15</c:f>
              <c:strCache>
                <c:ptCount val="5"/>
                <c:pt idx="0">
                  <c:v>Every day</c:v>
                </c:pt>
                <c:pt idx="1">
                  <c:v>A few times a week</c:v>
                </c:pt>
                <c:pt idx="2">
                  <c:v>Once a week</c:v>
                </c:pt>
                <c:pt idx="3">
                  <c:v>Once a month</c:v>
                </c:pt>
                <c:pt idx="4">
                  <c:v>Never</c:v>
                </c:pt>
              </c:strCache>
            </c:str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5.0</c:v>
                </c:pt>
                <c:pt idx="1">
                  <c:v>37.0</c:v>
                </c:pt>
                <c:pt idx="2">
                  <c:v>32.0</c:v>
                </c:pt>
                <c:pt idx="3">
                  <c:v>21.0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0.13616</cdr:x>
      <cdr:y>0.31467</cdr:y>
    </cdr:from>
    <cdr:to>
      <cdr:x>0.31499</cdr:x>
      <cdr:y>0.4318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9815" y="1068256"/>
          <a:ext cx="735280" cy="397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50%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0.01993</cdr:x>
      <cdr:y>0.67211</cdr:y>
    </cdr:from>
    <cdr:to>
      <cdr:x>0.31603</cdr:x>
      <cdr:y>0.97386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77987" y="2577623"/>
          <a:ext cx="1158667" cy="11572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5C9470-9B2B-483C-BAEB-69DC6829CF9D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C14790-A0EA-4B4F-BB6C-9D95061F7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95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0665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7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JcK4xhlgzBeOVvUGxLAM_jH5qQpe2MB_kAmjkudC3LQ/viewform" TargetMode="External"/><Relationship Id="rId4" Type="http://schemas.openxmlformats.org/officeDocument/2006/relationships/hyperlink" Target="https://docs.google.com/forms/d/1-Ku17nAvdYr5F9RxuKyaI2XF9HpM63Jlp_lLpWWK46o/viewfor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8.xml"/><Relationship Id="rId3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0.xml"/><Relationship Id="rId3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4.xml"/><Relationship Id="rId3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6.xml"/><Relationship Id="rId3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4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2.xml"/><Relationship Id="rId3" Type="http://schemas.openxmlformats.org/officeDocument/2006/relationships/chart" Target="../charts/char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4.xml"/><Relationship Id="rId3" Type="http://schemas.openxmlformats.org/officeDocument/2006/relationships/chart" Target="../charts/char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6.xml"/><Relationship Id="rId3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8.xml"/><Relationship Id="rId3" Type="http://schemas.openxmlformats.org/officeDocument/2006/relationships/chart" Target="../charts/char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japantimes.co.jp/news/2012/06/19/national/young-japanese-mens-trend-trying-to-look-prett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rgbClr val="FFFFFF"/>
                </a:solidFill>
              </a:rPr>
              <a:t>A Cross-Cultural Comparison of Perceptions of Male Attractiveness between the USA and Japan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4872225"/>
            <a:ext cx="3790799" cy="18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Steven Bryan Silbert</a:t>
            </a:r>
          </a:p>
          <a:p>
            <a:endParaRPr lang="en" sz="2400"/>
          </a:p>
        </p:txBody>
      </p:sp>
      <p:sp>
        <p:nvSpPr>
          <p:cNvPr id="35" name="Shape 35"/>
          <p:cNvSpPr txBox="1"/>
          <p:nvPr/>
        </p:nvSpPr>
        <p:spPr>
          <a:xfrm>
            <a:off x="4749350" y="4872225"/>
            <a:ext cx="3856500" cy="18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Advisors: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Dr. Yoshiko Saito-Abbott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Dr. Chikaomi Takahashi</a:t>
            </a:r>
          </a:p>
          <a:p>
            <a:endParaRPr lang="en" sz="24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Collectivist Culture and Japanese Men’s Beauty Care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0" y="1160825"/>
            <a:ext cx="6735599" cy="54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</a:rPr>
              <a:t>
</a:t>
            </a:r>
            <a:r>
              <a:rPr lang="en" sz="1800" dirty="0"/>
              <a:t>Japan is often described as a Collectivist Culture (Trandis)</a:t>
            </a:r>
          </a:p>
          <a:p>
            <a:pPr marL="9144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</a:rPr>
              <a:t>Personal goals are often seen as less important than those of society </a:t>
            </a:r>
          </a:p>
          <a:p>
            <a:pPr marL="9144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chemeClr val="dk1"/>
                </a:solidFill>
              </a:rPr>
              <a:t>Japanese </a:t>
            </a:r>
            <a:r>
              <a:rPr lang="en" sz="1800" dirty="0">
                <a:solidFill>
                  <a:schemeClr val="dk1"/>
                </a:solidFill>
              </a:rPr>
              <a:t>men in their 20s and 30s have been influenced by the term “ikemen” or “good-looking man"(</a:t>
            </a:r>
            <a:r>
              <a:rPr lang="en" sz="1800" dirty="0" smtClean="0">
                <a:solidFill>
                  <a:schemeClr val="dk1"/>
                </a:solidFill>
              </a:rPr>
              <a:t>Kyodo</a:t>
            </a:r>
            <a:r>
              <a:rPr lang="en" sz="1800" dirty="0" smtClean="0">
                <a:solidFill>
                  <a:schemeClr val="tx1"/>
                </a:solidFill>
              </a:rPr>
              <a:t>, 2012)</a:t>
            </a:r>
            <a:endParaRPr lang="en" sz="1800" dirty="0">
              <a:solidFill>
                <a:schemeClr val="tx1"/>
              </a:solidFill>
            </a:endParaRPr>
          </a:p>
          <a:p>
            <a:pPr marL="9144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</a:rPr>
              <a:t>“If I look unkempt, it would be embarrassing for my friends when they hang out with me. I also want to make a good impression on my customers,” says 34-year-old Osaka patissier</a:t>
            </a:r>
          </a:p>
          <a:p>
            <a:pPr marL="9144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</a:rPr>
              <a:t>Men using beauty care products is on the rise especially nail, skin and hair care</a:t>
            </a:r>
          </a:p>
          <a:p>
            <a:pPr marL="13716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dk1"/>
                </a:solidFill>
              </a:rPr>
              <a:t>In a 2011 study, Japanese men in Tokyo spent an average of 11,000 yen or $110 on beauty care products</a:t>
            </a:r>
            <a:r>
              <a:rPr lang="en" sz="1800" dirty="0" smtClean="0">
                <a:solidFill>
                  <a:schemeClr val="dk1"/>
                </a:solidFill>
              </a:rPr>
              <a:t>.</a:t>
            </a:r>
            <a:r>
              <a:rPr lang="en-US" sz="1800" dirty="0" smtClean="0">
                <a:solidFill>
                  <a:schemeClr val="dk1"/>
                </a:solidFill>
              </a:rPr>
              <a:t>(Kyodo, 2012)</a:t>
            </a:r>
            <a:endParaRPr lang="en" sz="1800" dirty="0">
              <a:solidFill>
                <a:srgbClr val="FF0000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35800" y="1678875"/>
            <a:ext cx="2256475" cy="2256475"/>
          </a:xfrm>
          <a:prstGeom prst="rect">
            <a:avLst/>
          </a:prstGeom>
        </p:spPr>
      </p:pic>
      <p:pic>
        <p:nvPicPr>
          <p:cNvPr id="97" name="Shape 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735800" y="4196575"/>
            <a:ext cx="2256475" cy="2256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Men in </a:t>
            </a:r>
            <a:r>
              <a:rPr lang="en-US" sz="3200" dirty="0" smtClean="0"/>
              <a:t>the Media: </a:t>
            </a:r>
            <a:r>
              <a:rPr lang="en" sz="3200" dirty="0" smtClean="0"/>
              <a:t>Magazines</a:t>
            </a:r>
            <a:endParaRPr lang="en" sz="3200" dirty="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11726" y="1705614"/>
            <a:ext cx="1675200" cy="2187187"/>
          </a:xfrm>
          <a:prstGeom prst="rect">
            <a:avLst/>
          </a:prstGeom>
        </p:spPr>
      </p:pic>
      <p:sp>
        <p:nvSpPr>
          <p:cNvPr id="104" name="Shape 104"/>
          <p:cNvSpPr txBox="1"/>
          <p:nvPr/>
        </p:nvSpPr>
        <p:spPr>
          <a:xfrm>
            <a:off x="7122950" y="2992800"/>
            <a:ext cx="1873499" cy="87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“Who is Japan’s ‘cool’ adult?”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5800" y="1694581"/>
            <a:ext cx="1675200" cy="2209278"/>
          </a:xfrm>
          <a:prstGeom prst="rect">
            <a:avLst/>
          </a:prstGeom>
        </p:spPr>
      </p:pic>
      <p:sp>
        <p:nvSpPr>
          <p:cNvPr id="106" name="Shape 106"/>
          <p:cNvSpPr txBox="1"/>
          <p:nvPr/>
        </p:nvSpPr>
        <p:spPr>
          <a:xfrm>
            <a:off x="91650" y="3090762"/>
            <a:ext cx="2504999" cy="39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“Build arms like these!”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75800" y="3871075"/>
            <a:ext cx="1675199" cy="9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chemeClr val="dk1"/>
                </a:solidFill>
              </a:rPr>
              <a:t>America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310275" y="4039075"/>
            <a:ext cx="1675199" cy="65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/>
              <a:t>Japan</a:t>
            </a:r>
          </a:p>
        </p:txBody>
      </p:sp>
      <p:graphicFrame>
        <p:nvGraphicFramePr>
          <p:cNvPr id="109" name="Shape 109"/>
          <p:cNvGraphicFramePr/>
          <p:nvPr/>
        </p:nvGraphicFramePr>
        <p:xfrm>
          <a:off x="952500" y="4720700"/>
          <a:ext cx="7239000" cy="2062930"/>
        </p:xfrm>
        <a:graphic>
          <a:graphicData uri="http://schemas.openxmlformats.org/drawingml/2006/table">
            <a:tbl>
              <a:tblPr>
                <a:noFill/>
                <a:tableStyleId>{A0E02FC4-A1D6-4565-B228-41D7EDE633F5}</a:tableStyleId>
              </a:tblPr>
              <a:tblGrid>
                <a:gridCol w="3619500"/>
                <a:gridCol w="3619500"/>
              </a:tblGrid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Fitness-oriented most popular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Fashion-oriented most popular</a:t>
                      </a:r>
                    </a:p>
                  </a:txBody>
                  <a:tcPr marL="91425" marR="91425" marT="91425" marB="91425"/>
                </a:tc>
              </a:tr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Very muscular men depicted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Thinner, more realistic men depicted</a:t>
                      </a:r>
                    </a:p>
                  </a:txBody>
                  <a:tcPr marL="91425" marR="91425" marT="91425" marB="91425"/>
                </a:tc>
              </a:tr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Talk about how to be more “manly”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Talks about seasonal fashion trends (collective thought)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Men </a:t>
            </a:r>
            <a:r>
              <a:rPr lang="en" sz="3200" dirty="0" smtClean="0"/>
              <a:t>in</a:t>
            </a:r>
            <a:r>
              <a:rPr lang="en-US" sz="3200" dirty="0" smtClean="0"/>
              <a:t> the Media:</a:t>
            </a:r>
            <a:r>
              <a:rPr lang="en" sz="3200" dirty="0" smtClean="0"/>
              <a:t> </a:t>
            </a:r>
            <a:r>
              <a:rPr lang="en" sz="3200" dirty="0"/>
              <a:t>Advertisements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30547" y="1560460"/>
            <a:ext cx="1016450" cy="2663133"/>
          </a:xfrm>
          <a:prstGeom prst="rect">
            <a:avLst/>
          </a:prstGeom>
        </p:spPr>
      </p:pic>
      <p:pic>
        <p:nvPicPr>
          <p:cNvPr id="116" name="Shape 116"/>
          <p:cNvPicPr preferRelativeResize="0"/>
          <p:nvPr/>
        </p:nvPicPr>
        <p:blipFill rotWithShape="1">
          <a:blip r:embed="rId4"/>
          <a:srcRect t="-7246" r="-14481" b="-7235"/>
          <a:stretch/>
        </p:blipFill>
        <p:spPr>
          <a:xfrm>
            <a:off x="1863374" y="1509312"/>
            <a:ext cx="1977297" cy="2765425"/>
          </a:xfrm>
          <a:prstGeom prst="rect">
            <a:avLst/>
          </a:prstGeom>
        </p:spPr>
      </p:pic>
      <p:sp>
        <p:nvSpPr>
          <p:cNvPr id="117" name="Shape 117"/>
          <p:cNvSpPr txBox="1"/>
          <p:nvPr/>
        </p:nvSpPr>
        <p:spPr>
          <a:xfrm>
            <a:off x="1970350" y="4002800"/>
            <a:ext cx="2138400" cy="71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/>
              <a:t>America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620800" y="4002800"/>
            <a:ext cx="1564199" cy="717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chemeClr val="dk1"/>
                </a:solidFill>
              </a:rPr>
              <a:t>Japan</a:t>
            </a:r>
          </a:p>
        </p:txBody>
      </p:sp>
      <p:graphicFrame>
        <p:nvGraphicFramePr>
          <p:cNvPr id="119" name="Shape 119"/>
          <p:cNvGraphicFramePr/>
          <p:nvPr/>
        </p:nvGraphicFramePr>
        <p:xfrm>
          <a:off x="952500" y="4720700"/>
          <a:ext cx="7239000" cy="2062930"/>
        </p:xfrm>
        <a:graphic>
          <a:graphicData uri="http://schemas.openxmlformats.org/drawingml/2006/table">
            <a:tbl>
              <a:tblPr>
                <a:noFill/>
                <a:tableStyleId>{58E83B56-1EA5-48F4-A3DB-4B102BB7A52D}</a:tableStyleId>
              </a:tblPr>
              <a:tblGrid>
                <a:gridCol w="3619500"/>
                <a:gridCol w="3619500"/>
              </a:tblGrid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Both thin and very muscular models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Mostly thinner models</a:t>
                      </a:r>
                    </a:p>
                  </a:txBody>
                  <a:tcPr marL="91425" marR="91425" marT="91425" marB="91425"/>
                </a:tc>
              </a:tr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Emphasizes Masculinity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/>
                        <a:t>Emphasizes looking “ikemen”</a:t>
                      </a:r>
                    </a:p>
                    <a:p>
                      <a:pPr>
                        <a:buNone/>
                      </a:pPr>
                      <a:r>
                        <a:rPr lang="en" sz="1800"/>
                        <a:t>or “pretty”</a:t>
                      </a:r>
                    </a:p>
                  </a:txBody>
                  <a:tcPr marL="91425" marR="91425" marT="91425" marB="91425"/>
                </a:tc>
              </a:tr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How to “stand out” of  the crowd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How to “fit in” with the crowd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sz="3200" dirty="0" smtClean="0"/>
              <a:t>Men in the Media: </a:t>
            </a:r>
            <a:r>
              <a:rPr lang="en" sz="3200" dirty="0" smtClean="0"/>
              <a:t>Boy </a:t>
            </a:r>
            <a:r>
              <a:rPr lang="en" sz="3200" dirty="0"/>
              <a:t>Bands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139775" y="1915037"/>
            <a:ext cx="2690648" cy="1727820"/>
          </a:xfrm>
          <a:prstGeom prst="rect">
            <a:avLst/>
          </a:prstGeom>
        </p:spPr>
      </p:pic>
      <p:pic>
        <p:nvPicPr>
          <p:cNvPr id="126" name="Shape 12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82000" y="1786998"/>
            <a:ext cx="2690650" cy="1983900"/>
          </a:xfrm>
          <a:prstGeom prst="rect">
            <a:avLst/>
          </a:prstGeom>
        </p:spPr>
      </p:pic>
      <p:sp>
        <p:nvSpPr>
          <p:cNvPr id="127" name="Shape 127"/>
          <p:cNvSpPr txBox="1"/>
          <p:nvPr/>
        </p:nvSpPr>
        <p:spPr>
          <a:xfrm>
            <a:off x="1725600" y="3770901"/>
            <a:ext cx="2047800" cy="7560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</a:rPr>
              <a:t>America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628550" y="3731000"/>
            <a:ext cx="1574400" cy="79594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dk1"/>
                </a:solidFill>
              </a:rPr>
              <a:t>Japan</a:t>
            </a:r>
          </a:p>
        </p:txBody>
      </p:sp>
      <p:graphicFrame>
        <p:nvGraphicFramePr>
          <p:cNvPr id="129" name="Shape 129"/>
          <p:cNvGraphicFramePr/>
          <p:nvPr>
            <p:extLst>
              <p:ext uri="{D42A27DB-BD31-4B8C-83A1-F6EECF244321}">
                <p14:modId xmlns:p14="http://schemas.microsoft.com/office/powerpoint/2010/main" val="617881686"/>
              </p:ext>
            </p:extLst>
          </p:nvPr>
        </p:nvGraphicFramePr>
        <p:xfrm>
          <a:off x="952500" y="4526941"/>
          <a:ext cx="7239000" cy="1462980"/>
        </p:xfrm>
        <a:graphic>
          <a:graphicData uri="http://schemas.openxmlformats.org/drawingml/2006/table">
            <a:tbl>
              <a:tblPr>
                <a:noFill/>
                <a:tableStyleId>{16E81E36-D93E-403B-B241-9B4D5D1D6FC5}</a:tableStyleId>
              </a:tblPr>
              <a:tblGrid>
                <a:gridCol w="3619500"/>
                <a:gridCol w="3619500"/>
              </a:tblGrid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Popularity decreased after the 2000s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/>
                        <a:t>Popularity is on the rise</a:t>
                      </a:r>
                    </a:p>
                  </a:txBody>
                  <a:tcPr marL="91425" marR="91425" marT="91425" marB="91425"/>
                </a:tc>
              </a:tr>
              <a:tr h="59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Reflects the more masculine fashion trends of America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/>
                        <a:t>Reflects the more pretty-boy trends in Japan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30" name="Shape 130"/>
          <p:cNvSpPr txBox="1"/>
          <p:nvPr/>
        </p:nvSpPr>
        <p:spPr>
          <a:xfrm>
            <a:off x="962250" y="6136576"/>
            <a:ext cx="7239000" cy="51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Boy bands’ popularity in japan and lack thereof in America reflects each society’s respective leaning towards conformity and non-conformity.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881" y="1735327"/>
            <a:ext cx="88768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 Questions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areas do men feel they need to improve in themselves the most when attracting a mate in Japan and America?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are the areas in men that are most attractive to women who are looking for a mate in Japan and America?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" sz="2400" dirty="0" smtClean="0"/>
              <a:t>How </a:t>
            </a:r>
            <a:r>
              <a:rPr lang="en" sz="2400" dirty="0"/>
              <a:t>do men’s perceptions meet the woman’s perceptions, and how do each country’s perceptions match up against each 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2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Method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99800" y="1679500"/>
            <a:ext cx="7986900" cy="483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Study Participants</a:t>
            </a:r>
          </a:p>
          <a:p>
            <a:pPr marL="914400" lvl="1" indent="-3810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>
                <a:solidFill>
                  <a:schemeClr val="dk1"/>
                </a:solidFill>
              </a:rPr>
              <a:t>104 of University Students</a:t>
            </a:r>
          </a:p>
          <a:p>
            <a:pPr marL="1371600" lvl="2" indent="-381000" rtl="0"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" sz="2400">
                <a:solidFill>
                  <a:schemeClr val="dk1"/>
                </a:solidFill>
              </a:rPr>
              <a:t>50 of Japanese University Students</a:t>
            </a:r>
          </a:p>
          <a:p>
            <a:pPr marL="1828800" lvl="3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19 men and 31 women</a:t>
            </a:r>
          </a:p>
          <a:p>
            <a:pPr marL="1371600" lvl="2" indent="-381000" rtl="0"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" sz="2400">
                <a:solidFill>
                  <a:schemeClr val="dk1"/>
                </a:solidFill>
              </a:rPr>
              <a:t>54 of American University Students</a:t>
            </a:r>
          </a:p>
          <a:p>
            <a:pPr marL="1828800" lvl="3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20 men and 34 women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Research Instrument</a:t>
            </a:r>
          </a:p>
          <a:p>
            <a:pPr marL="914400" lvl="1" indent="-3810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>
                <a:solidFill>
                  <a:schemeClr val="dk1"/>
                </a:solidFill>
              </a:rPr>
              <a:t>Online Survey (Google Forms)</a:t>
            </a:r>
          </a:p>
          <a:p>
            <a:pPr marL="1371600" lvl="2" indent="-381000" rtl="0"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English Survey</a:t>
            </a:r>
          </a:p>
          <a:p>
            <a:pPr marL="1371600" lvl="2" indent="-381000" rtl="0"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Japanese Survey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031553"/>
              </p:ext>
            </p:extLst>
          </p:nvPr>
        </p:nvGraphicFramePr>
        <p:xfrm>
          <a:off x="0" y="1520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334007"/>
              </p:ext>
            </p:extLst>
          </p:nvPr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94158"/>
              </p:ext>
            </p:extLst>
          </p:nvPr>
        </p:nvGraphicFramePr>
        <p:xfrm>
          <a:off x="4572000" y="1520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3237"/>
              </p:ext>
            </p:extLst>
          </p:nvPr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0" y="1743456"/>
            <a:ext cx="0" cy="47304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289071"/>
              </p:ext>
            </p:extLst>
          </p:nvPr>
        </p:nvGraphicFramePr>
        <p:xfrm>
          <a:off x="0" y="1520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919658"/>
              </p:ext>
            </p:extLst>
          </p:nvPr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603850"/>
              </p:ext>
            </p:extLst>
          </p:nvPr>
        </p:nvGraphicFramePr>
        <p:xfrm>
          <a:off x="4572000" y="1520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085968"/>
              </p:ext>
            </p:extLst>
          </p:nvPr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0" y="1743456"/>
            <a:ext cx="0" cy="47304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7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Question 1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36025" y="1939800"/>
            <a:ext cx="8568599" cy="4658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areas do men feel they need to improve in themselves the most when attracting a mate in Japan and America?</a:t>
            </a:r>
          </a:p>
          <a:p>
            <a:endParaRPr lang="en"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457200" y="1417650"/>
            <a:ext cx="8229600" cy="53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often do you exercise?</a:t>
            </a:r>
            <a:endParaRPr lang="en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706592"/>
              </p:ext>
            </p:extLst>
          </p:nvPr>
        </p:nvGraphicFramePr>
        <p:xfrm>
          <a:off x="-377202" y="1541832"/>
          <a:ext cx="5758614" cy="378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2587846"/>
              </p:ext>
            </p:extLst>
          </p:nvPr>
        </p:nvGraphicFramePr>
        <p:xfrm>
          <a:off x="3797166" y="1541832"/>
          <a:ext cx="5698890" cy="378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5072" y="5843792"/>
            <a:ext cx="875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American men exercise much more than their Japanese counterparts.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Outline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Significance of </a:t>
            </a:r>
            <a:r>
              <a:rPr lang="en-US" sz="2800" dirty="0" smtClean="0"/>
              <a:t>the </a:t>
            </a:r>
            <a:r>
              <a:rPr lang="en" sz="2800" dirty="0" smtClean="0"/>
              <a:t>study</a:t>
            </a:r>
            <a:endParaRPr lang="en" sz="28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Research Question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Research </a:t>
            </a:r>
            <a:r>
              <a:rPr lang="en" sz="2800" dirty="0" smtClean="0"/>
              <a:t>Background</a:t>
            </a:r>
            <a:endParaRPr lang="en-US" sz="2800" dirty="0" smtClean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/>
              <a:t>Research </a:t>
            </a:r>
            <a:r>
              <a:rPr lang="en" sz="2800" dirty="0"/>
              <a:t>Method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Research Findings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Conclusion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Bibliography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Acknowledgements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If you exercise, what is the main reason?</a:t>
            </a:r>
            <a:endParaRPr lang="en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75293412"/>
              </p:ext>
            </p:extLst>
          </p:nvPr>
        </p:nvGraphicFramePr>
        <p:xfrm>
          <a:off x="905285" y="1571856"/>
          <a:ext cx="7330288" cy="359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496" y="5315712"/>
            <a:ext cx="8528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Overall, American men and Japanese men have similar reasons for exercising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Japanese men </a:t>
            </a:r>
            <a:r>
              <a:rPr lang="en-US" sz="1800" dirty="0" smtClean="0"/>
              <a:t>exercise more than American men for </a:t>
            </a:r>
            <a:r>
              <a:rPr lang="en-US" sz="1800" u="sng" dirty="0" smtClean="0"/>
              <a:t>enjoyment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American men </a:t>
            </a:r>
            <a:r>
              <a:rPr lang="en-US" sz="1800" dirty="0" smtClean="0"/>
              <a:t>exercise more to </a:t>
            </a:r>
            <a:r>
              <a:rPr lang="en-US" sz="1800" u="sng" dirty="0" smtClean="0"/>
              <a:t>maintain or lose weight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24128" y="3791712"/>
            <a:ext cx="463296" cy="1463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7605" y="4578096"/>
            <a:ext cx="463296" cy="14630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sz="3200" dirty="0" smtClean="0"/>
              <a:t>Hair Care</a:t>
            </a:r>
            <a:endParaRPr lang="en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257418"/>
              </p:ext>
            </p:extLst>
          </p:nvPr>
        </p:nvGraphicFramePr>
        <p:xfrm>
          <a:off x="0" y="1655004"/>
          <a:ext cx="4601862" cy="36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914145"/>
              </p:ext>
            </p:extLst>
          </p:nvPr>
        </p:nvGraphicFramePr>
        <p:xfrm>
          <a:off x="4805394" y="1655005"/>
          <a:ext cx="4338606" cy="340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304" y="5425440"/>
            <a:ext cx="869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American and Japanese men visit the salon with similar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Japanese men tend to spend more money per haircut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Personal Hygiene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397666"/>
              </p:ext>
            </p:extLst>
          </p:nvPr>
        </p:nvGraphicFramePr>
        <p:xfrm>
          <a:off x="0" y="2099997"/>
          <a:ext cx="4572000" cy="295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408707"/>
              </p:ext>
            </p:extLst>
          </p:nvPr>
        </p:nvGraphicFramePr>
        <p:xfrm>
          <a:off x="4572000" y="2099997"/>
          <a:ext cx="4572000" cy="30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454" y="1710177"/>
            <a:ext cx="878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money do you spend per month on the following personal hygiene products?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454" y="5274529"/>
            <a:ext cx="878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American men spend more money on Fragrances and Shaving/Facial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Japanese men spend more money on Hair care products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278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Clothing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215051"/>
              </p:ext>
            </p:extLst>
          </p:nvPr>
        </p:nvGraphicFramePr>
        <p:xfrm>
          <a:off x="0" y="1541832"/>
          <a:ext cx="4572000" cy="37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494515"/>
              </p:ext>
            </p:extLst>
          </p:nvPr>
        </p:nvGraphicFramePr>
        <p:xfrm>
          <a:off x="4413504" y="1541832"/>
          <a:ext cx="4730496" cy="37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620512"/>
            <a:ext cx="8089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/>
              <a:t>Japanese men spend more money on clothing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800" dirty="0" smtClean="0"/>
              <a:t>More Japanese men frequently go clothes shopping.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649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Clothing Cont’d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595892"/>
              </p:ext>
            </p:extLst>
          </p:nvPr>
        </p:nvGraphicFramePr>
        <p:xfrm>
          <a:off x="0" y="1529257"/>
          <a:ext cx="56831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910311"/>
              </p:ext>
            </p:extLst>
          </p:nvPr>
        </p:nvGraphicFramePr>
        <p:xfrm>
          <a:off x="842416" y="4272456"/>
          <a:ext cx="4840758" cy="258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83174" y="1921728"/>
            <a:ext cx="3234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Japanese men: shop more at </a:t>
            </a:r>
            <a:r>
              <a:rPr lang="en-US" sz="1600" u="sng" dirty="0" smtClean="0"/>
              <a:t>small boutiques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American men: shop more at less expensive stores like </a:t>
            </a:r>
            <a:r>
              <a:rPr lang="en-US" sz="1600" u="sng" dirty="0" smtClean="0"/>
              <a:t>thrift shops </a:t>
            </a:r>
            <a:r>
              <a:rPr lang="en-US" sz="1600" dirty="0" smtClean="0"/>
              <a:t>and </a:t>
            </a:r>
            <a:r>
              <a:rPr lang="en-US" sz="1600" u="sng" dirty="0" smtClean="0"/>
              <a:t>large department stores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683172" y="4869865"/>
            <a:ext cx="3234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Japanese men: </a:t>
            </a:r>
            <a:r>
              <a:rPr lang="en-US" sz="1600" u="sng" dirty="0" smtClean="0"/>
              <a:t>Price</a:t>
            </a:r>
            <a:r>
              <a:rPr lang="en-US" sz="1600" dirty="0" smtClean="0"/>
              <a:t> and </a:t>
            </a:r>
            <a:r>
              <a:rPr lang="en-US" sz="1600" u="sng" dirty="0" smtClean="0"/>
              <a:t>Style</a:t>
            </a:r>
            <a:r>
              <a:rPr lang="en-US" sz="1600" dirty="0" smtClean="0"/>
              <a:t> most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American men: </a:t>
            </a:r>
            <a:r>
              <a:rPr lang="en-US" sz="1600" u="sng" dirty="0" smtClean="0"/>
              <a:t>Comfort</a:t>
            </a:r>
            <a:r>
              <a:rPr lang="en-US" sz="1600" dirty="0" smtClean="0"/>
              <a:t> and </a:t>
            </a:r>
            <a:r>
              <a:rPr lang="en-US" sz="1600" u="sng" dirty="0" smtClean="0"/>
              <a:t>Style</a:t>
            </a:r>
            <a:r>
              <a:rPr lang="en-US" sz="1600" dirty="0" smtClean="0"/>
              <a:t> most important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23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10"/>
            <a:ext cx="8229600" cy="718775"/>
          </a:xfrm>
        </p:spPr>
        <p:txBody>
          <a:bodyPr/>
          <a:lstStyle/>
          <a:p>
            <a:r>
              <a:rPr lang="en-US" sz="2400" dirty="0" smtClean="0"/>
              <a:t>How </a:t>
            </a:r>
            <a:r>
              <a:rPr lang="en-US" sz="2400" dirty="0"/>
              <a:t>much you agree with the following statements in regard to being attractive to </a:t>
            </a:r>
            <a:r>
              <a:rPr lang="en-US" sz="2400" dirty="0" smtClean="0"/>
              <a:t>women?</a:t>
            </a:r>
            <a:endParaRPr lang="en-US" sz="24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471450"/>
              </p:ext>
            </p:extLst>
          </p:nvPr>
        </p:nvGraphicFramePr>
        <p:xfrm>
          <a:off x="0" y="1417636"/>
          <a:ext cx="4023486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303687"/>
              </p:ext>
            </p:extLst>
          </p:nvPr>
        </p:nvGraphicFramePr>
        <p:xfrm>
          <a:off x="3860032" y="1417637"/>
          <a:ext cx="5397127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6166" y="1156885"/>
            <a:ext cx="165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American Men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3331" y="1094471"/>
            <a:ext cx="222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Japanese Men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How much you agree with the following statements in regard to being attractive to </a:t>
            </a:r>
            <a:r>
              <a:rPr lang="en-US" sz="2400" dirty="0" smtClean="0"/>
              <a:t>women?</a:t>
            </a:r>
            <a:br>
              <a:rPr lang="en-US" sz="2400" dirty="0" smtClean="0"/>
            </a:br>
            <a:r>
              <a:rPr lang="en-US" sz="2400" dirty="0" smtClean="0"/>
              <a:t>Similarities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3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7637"/>
            <a:ext cx="7960425" cy="680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065476"/>
            <a:ext cx="7960425" cy="393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491" y="4093821"/>
            <a:ext cx="3492608" cy="306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9685" y="4400007"/>
            <a:ext cx="3481268" cy="328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/>
          <p:nvPr/>
        </p:nvCxnSpPr>
        <p:spPr>
          <a:xfrm>
            <a:off x="3776099" y="4252584"/>
            <a:ext cx="453586" cy="351547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92" y="5458780"/>
            <a:ext cx="41729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Both American and Japanese men believe that: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9685" y="5937913"/>
            <a:ext cx="39235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Being physically strong is attractive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It is important for men to be attractive physically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491" y="5937913"/>
            <a:ext cx="37724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Having a good sense of humor is attractive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Being confident is attractive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9038" y="980133"/>
            <a:ext cx="133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American 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4120" y="980133"/>
            <a:ext cx="1362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Japanese Men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How much you agree with the following statements in regard to being attractive to women?</a:t>
            </a:r>
            <a:br>
              <a:rPr lang="en-US" sz="2400" dirty="0"/>
            </a:br>
            <a:r>
              <a:rPr lang="en-US" sz="2400" dirty="0" smtClean="0"/>
              <a:t>Differences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8460"/>
            <a:ext cx="3625069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11" y="2209260"/>
            <a:ext cx="39243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978150"/>
            <a:ext cx="362507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912" y="2978150"/>
            <a:ext cx="3708699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706644"/>
            <a:ext cx="3625069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269" y="3706644"/>
            <a:ext cx="4264343" cy="43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2813" y="1649206"/>
            <a:ext cx="136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Men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4027" y="1649206"/>
            <a:ext cx="146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Japanese Men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199" y="2162279"/>
            <a:ext cx="7889412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2978150"/>
            <a:ext cx="7889411" cy="44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3706644"/>
            <a:ext cx="7889411" cy="477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198" y="4297945"/>
            <a:ext cx="7889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American men believe more than Japanese men that: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Being honest is attractive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Having an assertive personality is attractive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Having passion in what you do is attractive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492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Physical traits </a:t>
            </a:r>
            <a:r>
              <a:rPr lang="en-US" sz="1800" dirty="0"/>
              <a:t>when attracting 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49149"/>
              </p:ext>
            </p:extLst>
          </p:nvPr>
        </p:nvGraphicFramePr>
        <p:xfrm>
          <a:off x="0" y="1547101"/>
          <a:ext cx="4111499" cy="339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92502"/>
              </p:ext>
            </p:extLst>
          </p:nvPr>
        </p:nvGraphicFramePr>
        <p:xfrm>
          <a:off x="4111499" y="1547101"/>
          <a:ext cx="5117958" cy="339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otched Right Arrow 7"/>
          <p:cNvSpPr/>
          <p:nvPr/>
        </p:nvSpPr>
        <p:spPr>
          <a:xfrm>
            <a:off x="6066706" y="3385056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2539896" y="3012980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6927148" y="3611167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7306341" y="3463744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1711394" y="3205178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Notched Right Arrow 12"/>
          <p:cNvSpPr/>
          <p:nvPr/>
        </p:nvSpPr>
        <p:spPr>
          <a:xfrm>
            <a:off x="3048267" y="3012980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>
            <a:off x="3415907" y="3385056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>
            <a:off x="6438174" y="3843640"/>
            <a:ext cx="238132" cy="14742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62078" y="3654386"/>
            <a:ext cx="328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3244981"/>
            <a:ext cx="3741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62078" y="2122366"/>
            <a:ext cx="0" cy="14888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87410" y="2615357"/>
            <a:ext cx="534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7200" y="2122366"/>
            <a:ext cx="0" cy="112261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5189690"/>
            <a:ext cx="7479825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On average, Japanese men feel, about 20% more than American Men, that being </a:t>
            </a:r>
            <a:r>
              <a:rPr lang="en-US" sz="1800" u="sng" dirty="0" smtClean="0"/>
              <a:t>Powerful</a:t>
            </a:r>
            <a:r>
              <a:rPr lang="en-US" sz="1800" dirty="0" smtClean="0"/>
              <a:t>, </a:t>
            </a:r>
            <a:r>
              <a:rPr lang="en-US" sz="1800" u="sng" dirty="0" smtClean="0"/>
              <a:t>Tall</a:t>
            </a:r>
            <a:r>
              <a:rPr lang="en-US" sz="1800" dirty="0" smtClean="0"/>
              <a:t>, </a:t>
            </a:r>
            <a:r>
              <a:rPr lang="en-US" sz="1800" u="sng" dirty="0" smtClean="0"/>
              <a:t>Clear Skinned</a:t>
            </a:r>
            <a:r>
              <a:rPr lang="en-US" sz="1800" dirty="0" smtClean="0"/>
              <a:t>, and </a:t>
            </a:r>
            <a:r>
              <a:rPr lang="en-US" sz="1800" u="sng" dirty="0" smtClean="0"/>
              <a:t>Muscular</a:t>
            </a:r>
            <a:r>
              <a:rPr lang="en-US" sz="1800" dirty="0" smtClean="0"/>
              <a:t> is important and very important when trying to attract a mate.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20527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Lifestyle</a:t>
            </a:r>
            <a:r>
              <a:rPr lang="en-US" sz="1800" dirty="0" smtClean="0"/>
              <a:t> </a:t>
            </a:r>
            <a:r>
              <a:rPr lang="en-US" sz="1800" u="sng" dirty="0" smtClean="0"/>
              <a:t>traits </a:t>
            </a:r>
            <a:r>
              <a:rPr lang="en-US" sz="1800" dirty="0"/>
              <a:t>when attracting 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766921"/>
              </p:ext>
            </p:extLst>
          </p:nvPr>
        </p:nvGraphicFramePr>
        <p:xfrm>
          <a:off x="0" y="1417637"/>
          <a:ext cx="3868757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639404"/>
              </p:ext>
            </p:extLst>
          </p:nvPr>
        </p:nvGraphicFramePr>
        <p:xfrm>
          <a:off x="3868757" y="1417637"/>
          <a:ext cx="5275243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115" y="4765259"/>
            <a:ext cx="8519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and Japanese men both believe that having a </a:t>
            </a:r>
            <a:r>
              <a:rPr lang="en-US" u="sng" dirty="0" smtClean="0"/>
              <a:t>Healthy Diet</a:t>
            </a:r>
            <a:r>
              <a:rPr lang="en-US" dirty="0" smtClean="0"/>
              <a:t>, </a:t>
            </a:r>
            <a:r>
              <a:rPr lang="en-US" u="sng" dirty="0" smtClean="0"/>
              <a:t>Playing Sports</a:t>
            </a:r>
            <a:r>
              <a:rPr lang="en-US" dirty="0" smtClean="0"/>
              <a:t>, being able to </a:t>
            </a:r>
            <a:r>
              <a:rPr lang="en-US" u="sng" dirty="0" smtClean="0"/>
              <a:t>Cook</a:t>
            </a:r>
            <a:r>
              <a:rPr lang="en-US" dirty="0" smtClean="0"/>
              <a:t> and do </a:t>
            </a:r>
            <a:r>
              <a:rPr lang="en-US" u="sng" dirty="0" smtClean="0"/>
              <a:t>Household Chores </a:t>
            </a:r>
            <a:r>
              <a:rPr lang="en-US" dirty="0" smtClean="0"/>
              <a:t>are attractive to women.</a:t>
            </a:r>
          </a:p>
          <a:p>
            <a:endParaRPr lang="en-US" dirty="0"/>
          </a:p>
          <a:p>
            <a:r>
              <a:rPr lang="en-US" dirty="0" smtClean="0"/>
              <a:t>Both are also in agreement that </a:t>
            </a:r>
            <a:r>
              <a:rPr lang="en-US" u="sng" dirty="0" smtClean="0"/>
              <a:t>Playing a Musical Instrument </a:t>
            </a:r>
            <a:r>
              <a:rPr lang="en-US" dirty="0" smtClean="0"/>
              <a:t>and </a:t>
            </a:r>
            <a:r>
              <a:rPr lang="en-US" u="sng" dirty="0" smtClean="0"/>
              <a:t>Wearing Cologne </a:t>
            </a:r>
            <a:r>
              <a:rPr lang="en-US" dirty="0" smtClean="0"/>
              <a:t>are not very important.</a:t>
            </a:r>
          </a:p>
          <a:p>
            <a:endParaRPr lang="en-US" dirty="0"/>
          </a:p>
          <a:p>
            <a:r>
              <a:rPr lang="en-US" dirty="0" smtClean="0"/>
              <a:t>However, Japanese men view traits related to appearance, like </a:t>
            </a:r>
            <a:r>
              <a:rPr lang="en-US" u="sng" dirty="0" smtClean="0"/>
              <a:t>Styled Hair </a:t>
            </a:r>
            <a:r>
              <a:rPr lang="en-US" dirty="0" smtClean="0"/>
              <a:t>and </a:t>
            </a:r>
            <a:r>
              <a:rPr lang="en-US" u="sng" dirty="0" smtClean="0"/>
              <a:t>Stylish Clothing,</a:t>
            </a:r>
            <a:r>
              <a:rPr lang="en-US" dirty="0" smtClean="0"/>
              <a:t> as being more important than American men.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8566" y="1927203"/>
            <a:ext cx="768731" cy="1492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0155" y="1927203"/>
            <a:ext cx="345372" cy="824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770" y="1927203"/>
            <a:ext cx="367654" cy="690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Significance of the Study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316833" y="1710600"/>
            <a:ext cx="8080199" cy="468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During my stay in Japan, I noticed that  men dress and present themselves in very different ways than the men do in America.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I believe that these differences show a difference in the perceptions of attractiveness between each country.</a:t>
            </a:r>
          </a:p>
          <a:p>
            <a:pPr marL="457200" lvl="0" indent="-38100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I want to identify which factors, be they physical, mental or superficial like clothing and make-up, play the most important roles when looking for and attracting a potential mate in both countries and why.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Personality</a:t>
            </a:r>
            <a:r>
              <a:rPr lang="en-US" sz="1800" dirty="0" smtClean="0"/>
              <a:t> </a:t>
            </a:r>
            <a:r>
              <a:rPr lang="en-US" sz="1800" u="sng" dirty="0"/>
              <a:t>traits </a:t>
            </a:r>
            <a:r>
              <a:rPr lang="en-US" sz="1800" dirty="0"/>
              <a:t>when attracting 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723998"/>
              </p:ext>
            </p:extLst>
          </p:nvPr>
        </p:nvGraphicFramePr>
        <p:xfrm>
          <a:off x="118130" y="1555279"/>
          <a:ext cx="3913056" cy="383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692628"/>
              </p:ext>
            </p:extLst>
          </p:nvPr>
        </p:nvGraphicFramePr>
        <p:xfrm>
          <a:off x="4031186" y="1555279"/>
          <a:ext cx="5230944" cy="383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130" y="5290148"/>
            <a:ext cx="8894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Overall, both Japanese and Americans had a similar ranking order of results.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American men chose “very important” much more than Japanese men did.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Japanese men ranked Good Relationship with Family higher than American men did.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American men ranked Honest Higher than Japanese men did.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68462" y="2205700"/>
            <a:ext cx="3175193" cy="1593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90104" y="2205700"/>
            <a:ext cx="3186335" cy="1069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18142" y="2227980"/>
            <a:ext cx="100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Important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1043" y="2205700"/>
            <a:ext cx="100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Important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537092" y="4132902"/>
            <a:ext cx="256243" cy="245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31706" y="4132902"/>
            <a:ext cx="256243" cy="245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924335" y="4132902"/>
            <a:ext cx="1158667" cy="115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8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Background</a:t>
            </a:r>
            <a:r>
              <a:rPr lang="en-US" sz="1800" dirty="0" smtClean="0"/>
              <a:t> </a:t>
            </a:r>
            <a:r>
              <a:rPr lang="en-US" sz="1800" u="sng" dirty="0"/>
              <a:t>traits </a:t>
            </a:r>
            <a:r>
              <a:rPr lang="en-US" sz="1800" dirty="0"/>
              <a:t>when attracting 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838002"/>
              </p:ext>
            </p:extLst>
          </p:nvPr>
        </p:nvGraphicFramePr>
        <p:xfrm>
          <a:off x="0" y="1525742"/>
          <a:ext cx="3972121" cy="373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313396"/>
              </p:ext>
            </p:extLst>
          </p:nvPr>
        </p:nvGraphicFramePr>
        <p:xfrm>
          <a:off x="3972121" y="1525742"/>
          <a:ext cx="5171879" cy="373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974" y="5257491"/>
            <a:ext cx="853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Both American and Japanese men agree that being </a:t>
            </a:r>
            <a:r>
              <a:rPr lang="en-US" sz="1600" u="sng" dirty="0" smtClean="0"/>
              <a:t>Highly Educated</a:t>
            </a:r>
            <a:r>
              <a:rPr lang="en-US" sz="1600" dirty="0" smtClean="0"/>
              <a:t> is attractive to women</a:t>
            </a:r>
          </a:p>
          <a:p>
            <a:endParaRPr lang="en-US" sz="1600" dirty="0"/>
          </a:p>
          <a:p>
            <a:r>
              <a:rPr lang="en-US" sz="1600" dirty="0" smtClean="0"/>
              <a:t>Japanese men put more emphasis on having a </a:t>
            </a:r>
            <a:r>
              <a:rPr lang="en-US" sz="1600" u="sng" dirty="0" smtClean="0"/>
              <a:t>High Social Status</a:t>
            </a:r>
            <a:r>
              <a:rPr lang="en-US" sz="1600" dirty="0" smtClean="0"/>
              <a:t> and </a:t>
            </a:r>
            <a:r>
              <a:rPr lang="en-US" sz="1600" u="sng" dirty="0" smtClean="0"/>
              <a:t>Income</a:t>
            </a:r>
            <a:r>
              <a:rPr lang="en-US" sz="1600" dirty="0" smtClean="0"/>
              <a:t> than American men</a:t>
            </a:r>
          </a:p>
          <a:p>
            <a:endParaRPr lang="en-US" sz="1600" dirty="0"/>
          </a:p>
          <a:p>
            <a:r>
              <a:rPr lang="en-US" sz="1600" dirty="0" smtClean="0"/>
              <a:t>Being Religious isn’t seen by either culture’s men as being important in attracting women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56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Research Question 1: Findings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indent="-342900">
              <a:buFont typeface="Arial"/>
              <a:buChar char="•"/>
            </a:pPr>
            <a:r>
              <a:rPr lang="en-US" sz="2400" dirty="0" smtClean="0"/>
              <a:t>American men found Personality traits more important in determining male attractiveness than Japanese men did.</a:t>
            </a:r>
          </a:p>
          <a:p>
            <a:pPr marL="533400" indent="-342900">
              <a:buFont typeface="Arial"/>
              <a:buChar char="•"/>
            </a:pPr>
            <a:r>
              <a:rPr lang="en-US" sz="2400" dirty="0" smtClean="0"/>
              <a:t>Japanese men found Physical, Lifestyle, and Background traits to be more important in determining male attractiveness than American men did.</a:t>
            </a:r>
          </a:p>
          <a:p>
            <a:pPr marL="533400" indent="-342900">
              <a:buFont typeface="Arial"/>
              <a:buChar char="•"/>
            </a:pPr>
            <a:r>
              <a:rPr lang="en-US" sz="2400" dirty="0" smtClean="0"/>
              <a:t>Although American men found Physical traits to be less important than Japanese men did, they tend to go to exercise more often.</a:t>
            </a:r>
          </a:p>
          <a:p>
            <a:pPr marL="533400" indent="-342900">
              <a:buFont typeface="Arial"/>
              <a:buChar char="•"/>
            </a:pPr>
            <a:r>
              <a:rPr lang="en-US" sz="2400" dirty="0" smtClean="0"/>
              <a:t>Japanese men tend to be more influenced by peers and family while American men are more influenced by the media.</a:t>
            </a:r>
          </a:p>
          <a:p>
            <a:pPr marL="533400" indent="-342900">
              <a:buFont typeface="Arial"/>
              <a:buChar char="•"/>
            </a:pPr>
            <a:endParaRPr lang="en-US" sz="2400" dirty="0" smtClean="0"/>
          </a:p>
          <a:p>
            <a:pPr marL="533400" indent="-342900">
              <a:buFont typeface="Arial"/>
              <a:buChar char="•"/>
            </a:pPr>
            <a:endParaRPr lang="en-US" sz="2400" dirty="0" smtClean="0"/>
          </a:p>
          <a:p>
            <a:pPr marL="533400" indent="-342900">
              <a:buFont typeface="Arial"/>
              <a:buChar char="•"/>
            </a:pPr>
            <a:endParaRPr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Question 2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6200" lvl="0" indent="0">
              <a:lnSpc>
                <a:spcPct val="115000"/>
              </a:lnSpc>
              <a:spcBef>
                <a:spcPts val="0"/>
              </a:spcBef>
            </a:pPr>
            <a:r>
              <a:rPr lang="en" sz="3200" dirty="0">
                <a:solidFill>
                  <a:srgbClr val="000000"/>
                </a:solidFill>
              </a:rPr>
              <a:t>What are the areas in men that are most attractive to women who are looking for a mate in Japan and America?</a:t>
            </a:r>
          </a:p>
          <a:p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-2072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Please rate </a:t>
            </a:r>
            <a:r>
              <a:rPr lang="en-US" sz="1800" dirty="0"/>
              <a:t>how much you agree with the following statements in regard to being attractive to women</a:t>
            </a:r>
            <a:endParaRPr lang="en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587717"/>
              </p:ext>
            </p:extLst>
          </p:nvPr>
        </p:nvGraphicFramePr>
        <p:xfrm>
          <a:off x="0" y="1540511"/>
          <a:ext cx="4134550" cy="531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588014"/>
              </p:ext>
            </p:extLst>
          </p:nvPr>
        </p:nvGraphicFramePr>
        <p:xfrm>
          <a:off x="3839225" y="1540510"/>
          <a:ext cx="5304775" cy="531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7001" y="1122272"/>
            <a:ext cx="270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American Women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628" y="1116065"/>
            <a:ext cx="2687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Japanese Women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Please rate how much you agree with the following statements in regard to being attractive to women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162095"/>
            <a:ext cx="43942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136695"/>
            <a:ext cx="40767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44" y="1670985"/>
            <a:ext cx="431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Women’s Top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0100" y="1670985"/>
            <a:ext cx="407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Japanese Women’s Top 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3770" y="4478239"/>
            <a:ext cx="4256330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American Women: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Having a good sense of humor is most attractive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Having passion in what you do is more attractive to American women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8361" y="4478239"/>
            <a:ext cx="4252670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Japanese Women: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Being honest is most attractive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Being good with children and being able to do household chores is more attractive to Japanese women.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104664"/>
            <a:ext cx="8229600" cy="31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cultures equally view confidence as attractive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3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1800" dirty="0"/>
              <a:t>Please rate how much you agree with the following statements in regard to being attractive to women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0" y="2368222"/>
            <a:ext cx="8597900" cy="185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6947" y="1793506"/>
            <a:ext cx="2509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American </a:t>
            </a:r>
            <a:r>
              <a:rPr lang="en-US" dirty="0" smtClean="0"/>
              <a:t>Women’s Bottom </a:t>
            </a:r>
            <a:r>
              <a:rPr lang="en-US" dirty="0"/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7186" y="1793506"/>
            <a:ext cx="252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Japanese Women’s </a:t>
            </a:r>
            <a:r>
              <a:rPr lang="en-US" dirty="0" smtClean="0"/>
              <a:t>Bottom </a:t>
            </a:r>
            <a:r>
              <a:rPr lang="en-US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605086"/>
            <a:ext cx="411480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American Women</a:t>
            </a:r>
            <a:r>
              <a:rPr lang="en-US" dirty="0" smtClean="0"/>
              <a:t>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View having lots of muscle as least attractive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Having an assertive personality is viewed positively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Have a more neutral view of having a thin body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605086"/>
            <a:ext cx="3664958" cy="189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Japanese Women</a:t>
            </a:r>
            <a:r>
              <a:rPr lang="en-US" dirty="0" smtClean="0"/>
              <a:t>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View having a thin body as least attractive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Having an assertive personality is viewed negatively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Have a more neutral view of having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Physical</a:t>
            </a:r>
            <a:r>
              <a:rPr lang="en-US" sz="1800" dirty="0" smtClean="0"/>
              <a:t> </a:t>
            </a:r>
            <a:r>
              <a:rPr lang="en-US" sz="1800" u="sng" dirty="0"/>
              <a:t>traits </a:t>
            </a:r>
            <a:r>
              <a:rPr lang="en-US" sz="1800" dirty="0"/>
              <a:t>when </a:t>
            </a:r>
            <a:r>
              <a:rPr lang="en-US" sz="1800" dirty="0" smtClean="0"/>
              <a:t>choosing </a:t>
            </a:r>
            <a:r>
              <a:rPr lang="en-US" sz="1800" dirty="0"/>
              <a:t>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77978"/>
              </p:ext>
            </p:extLst>
          </p:nvPr>
        </p:nvGraphicFramePr>
        <p:xfrm>
          <a:off x="0" y="1570048"/>
          <a:ext cx="3898290" cy="377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607640"/>
              </p:ext>
            </p:extLst>
          </p:nvPr>
        </p:nvGraphicFramePr>
        <p:xfrm>
          <a:off x="3735862" y="1570048"/>
          <a:ext cx="5408138" cy="377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231" y="5246892"/>
            <a:ext cx="8352569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American woman have a neutral or unimportant perception of physical traits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Japanese women clearly view being </a:t>
            </a:r>
            <a:r>
              <a:rPr lang="en-US" sz="1600" u="sng" dirty="0" smtClean="0"/>
              <a:t>Tall</a:t>
            </a:r>
            <a:r>
              <a:rPr lang="en-US" sz="1600" dirty="0" smtClean="0"/>
              <a:t>, </a:t>
            </a:r>
            <a:r>
              <a:rPr lang="en-US" sz="1600" u="sng" dirty="0" smtClean="0"/>
              <a:t>Powerful</a:t>
            </a:r>
            <a:r>
              <a:rPr lang="en-US" sz="1600" dirty="0" smtClean="0"/>
              <a:t>, </a:t>
            </a:r>
            <a:r>
              <a:rPr lang="en-US" sz="1600" u="sng" dirty="0" smtClean="0"/>
              <a:t>Muscular</a:t>
            </a:r>
            <a:r>
              <a:rPr lang="en-US" sz="1600" dirty="0" smtClean="0"/>
              <a:t>, and </a:t>
            </a:r>
            <a:r>
              <a:rPr lang="en-US" sz="1600" u="sng" dirty="0" smtClean="0"/>
              <a:t>Clear Skin</a:t>
            </a:r>
            <a:r>
              <a:rPr lang="en-US" sz="1600" u="sng" dirty="0" smtClean="0">
                <a:solidFill>
                  <a:schemeClr val="tx1"/>
                </a:solidFill>
              </a:rPr>
              <a:t>ned</a:t>
            </a:r>
            <a:r>
              <a:rPr lang="en-US" sz="1600" dirty="0" smtClean="0"/>
              <a:t> as being attractive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Both cultures see piercings and tattoos as unimportant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2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Lifestyle</a:t>
            </a:r>
            <a:r>
              <a:rPr lang="en-US" sz="1800" dirty="0" smtClean="0"/>
              <a:t> </a:t>
            </a:r>
            <a:r>
              <a:rPr lang="en-US" sz="1800" u="sng" dirty="0"/>
              <a:t>traits </a:t>
            </a:r>
            <a:r>
              <a:rPr lang="en-US" sz="1800" dirty="0"/>
              <a:t>when choosing 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50458"/>
              </p:ext>
            </p:extLst>
          </p:nvPr>
        </p:nvGraphicFramePr>
        <p:xfrm>
          <a:off x="-1" y="1296754"/>
          <a:ext cx="4186941" cy="431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61549"/>
              </p:ext>
            </p:extLst>
          </p:nvPr>
        </p:nvGraphicFramePr>
        <p:xfrm>
          <a:off x="4073778" y="1296754"/>
          <a:ext cx="5070221" cy="431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410" y="5603655"/>
            <a:ext cx="8879401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Both Culture’s women see </a:t>
            </a:r>
            <a:r>
              <a:rPr lang="en-US" sz="1600" u="sng" dirty="0" smtClean="0"/>
              <a:t>Healthy Diet</a:t>
            </a:r>
            <a:r>
              <a:rPr lang="en-US" sz="1600" dirty="0" smtClean="0"/>
              <a:t>, </a:t>
            </a:r>
            <a:r>
              <a:rPr lang="en-US" sz="1600" u="sng" dirty="0" smtClean="0"/>
              <a:t>Can Cook </a:t>
            </a:r>
            <a:r>
              <a:rPr lang="en-US" sz="1600" dirty="0" smtClean="0"/>
              <a:t>and </a:t>
            </a:r>
            <a:r>
              <a:rPr lang="en-US" sz="1600" u="sng" dirty="0" smtClean="0"/>
              <a:t>Does Household Chores </a:t>
            </a:r>
            <a:r>
              <a:rPr lang="en-US" sz="1600" dirty="0" smtClean="0"/>
              <a:t>as </a:t>
            </a:r>
            <a:r>
              <a:rPr lang="en-US" sz="1600" b="1" dirty="0" smtClean="0"/>
              <a:t>important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u="sng" dirty="0" smtClean="0"/>
              <a:t>Plays Sports</a:t>
            </a:r>
            <a:r>
              <a:rPr lang="en-US" sz="1600" dirty="0" smtClean="0"/>
              <a:t>, </a:t>
            </a:r>
            <a:r>
              <a:rPr lang="en-US" sz="1600" u="sng" dirty="0" smtClean="0"/>
              <a:t>Stylish Clothing</a:t>
            </a:r>
            <a:r>
              <a:rPr lang="en-US" sz="1600" dirty="0" smtClean="0"/>
              <a:t>, and </a:t>
            </a:r>
            <a:r>
              <a:rPr lang="en-US" sz="1600" u="sng" dirty="0" smtClean="0"/>
              <a:t>Styled hair </a:t>
            </a:r>
            <a:r>
              <a:rPr lang="en-US" sz="1600" dirty="0" smtClean="0"/>
              <a:t>are more important to Japanese women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>
            <a:off x="5986726" y="3928824"/>
            <a:ext cx="189397" cy="16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600364" y="3293851"/>
            <a:ext cx="189397" cy="16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229135" y="3030515"/>
            <a:ext cx="189397" cy="16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905534" y="2506941"/>
            <a:ext cx="189397" cy="16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534305" y="2423391"/>
            <a:ext cx="189397" cy="16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140795" y="2211732"/>
            <a:ext cx="189397" cy="167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Personality</a:t>
            </a:r>
            <a:r>
              <a:rPr lang="en-US" sz="1800" dirty="0" smtClean="0"/>
              <a:t> </a:t>
            </a:r>
            <a:r>
              <a:rPr lang="en-US" sz="1800" u="sng" dirty="0"/>
              <a:t>traits </a:t>
            </a:r>
            <a:r>
              <a:rPr lang="en-US" sz="1800" dirty="0"/>
              <a:t>when choosing a potential mate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407720"/>
              </p:ext>
            </p:extLst>
          </p:nvPr>
        </p:nvGraphicFramePr>
        <p:xfrm>
          <a:off x="0" y="1194839"/>
          <a:ext cx="3872606" cy="467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227515"/>
              </p:ext>
            </p:extLst>
          </p:nvPr>
        </p:nvGraphicFramePr>
        <p:xfrm>
          <a:off x="3872605" y="1194838"/>
          <a:ext cx="5271395" cy="467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740693" y="4556218"/>
            <a:ext cx="657321" cy="6572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787068" y="4556218"/>
            <a:ext cx="657321" cy="6572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69169" y="4576950"/>
            <a:ext cx="1173800" cy="1171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5555" y="4576950"/>
            <a:ext cx="1173800" cy="1171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555" y="5656133"/>
            <a:ext cx="8601245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Both Culture’s women find personality to be very important in determining attractiveness of males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American women find having a Sense of Humor to be more important than Japanese women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Japanese women find having a Good Relationship with Family to be more important than American Women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26517" y="6535563"/>
            <a:ext cx="239889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517" y="6234784"/>
            <a:ext cx="130707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9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Questions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0"/>
              </a:spcBef>
              <a:buFont typeface="Arial"/>
              <a:buAutoNum type="arabicPeriod"/>
            </a:pPr>
            <a:r>
              <a:rPr lang="en" sz="2400" dirty="0">
                <a:solidFill>
                  <a:srgbClr val="000000"/>
                </a:solidFill>
              </a:rPr>
              <a:t>What areas do men feel they need to improve in themselves the most when attracting a mate in Japan and America?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 smtClean="0">
                <a:solidFill>
                  <a:srgbClr val="000000"/>
                </a:solidFill>
              </a:rPr>
              <a:t>What </a:t>
            </a:r>
            <a:r>
              <a:rPr lang="en" sz="2400" dirty="0">
                <a:solidFill>
                  <a:srgbClr val="000000"/>
                </a:solidFill>
              </a:rPr>
              <a:t>are the areas in men that are most attractive to women who are looking for a mate in Japan and America?</a:t>
            </a:r>
          </a:p>
          <a:p>
            <a:endParaRPr lang="en" sz="2400" dirty="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>
                <a:solidFill>
                  <a:srgbClr val="000000"/>
                </a:solidFill>
              </a:rPr>
              <a:t>How do men’s perceptions meet the woman’s perceptions, and how do each country’s perceptions match up against each other?</a:t>
            </a: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7364" y="-2325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Please rate the level of importance for each of the following </a:t>
            </a:r>
            <a:r>
              <a:rPr lang="en-US" sz="1800" u="sng" dirty="0" smtClean="0"/>
              <a:t>Background</a:t>
            </a:r>
            <a:r>
              <a:rPr lang="en-US" sz="1800" dirty="0" smtClean="0"/>
              <a:t> </a:t>
            </a:r>
            <a:r>
              <a:rPr lang="en-US" sz="1800" u="sng" dirty="0"/>
              <a:t>traits </a:t>
            </a:r>
            <a:r>
              <a:rPr lang="en-US" sz="1800" dirty="0"/>
              <a:t>when choosing a potential mate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1268"/>
              </p:ext>
            </p:extLst>
          </p:nvPr>
        </p:nvGraphicFramePr>
        <p:xfrm>
          <a:off x="-1" y="1516681"/>
          <a:ext cx="3847459" cy="370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20465"/>
              </p:ext>
            </p:extLst>
          </p:nvPr>
        </p:nvGraphicFramePr>
        <p:xfrm>
          <a:off x="3847459" y="1516682"/>
          <a:ext cx="5296542" cy="370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Arrow 2"/>
          <p:cNvSpPr/>
          <p:nvPr/>
        </p:nvSpPr>
        <p:spPr>
          <a:xfrm>
            <a:off x="4968899" y="3152592"/>
            <a:ext cx="323090" cy="24507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70273" y="3988548"/>
            <a:ext cx="323090" cy="24507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797328" y="3438670"/>
            <a:ext cx="323090" cy="24507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607048" y="3854869"/>
            <a:ext cx="323090" cy="24507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95655" y="2142883"/>
            <a:ext cx="323090" cy="2450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893974" y="2298842"/>
            <a:ext cx="323090" cy="2450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099387" y="2298842"/>
            <a:ext cx="323090" cy="2450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148455" y="2198583"/>
            <a:ext cx="323090" cy="2450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410" y="5218556"/>
            <a:ext cx="8575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xcepting being </a:t>
            </a:r>
            <a:r>
              <a:rPr lang="en-US" sz="1600" u="sng" dirty="0" smtClean="0"/>
              <a:t>Highly Educated</a:t>
            </a:r>
            <a:r>
              <a:rPr lang="en-US" sz="1600" dirty="0" smtClean="0"/>
              <a:t>, background is unimportant in determining attractiveness for American women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Japanese women see one’s </a:t>
            </a:r>
            <a:r>
              <a:rPr lang="en-US" sz="1600" u="sng" dirty="0" smtClean="0"/>
              <a:t>Income</a:t>
            </a:r>
            <a:r>
              <a:rPr lang="en-US" sz="1600" dirty="0" smtClean="0"/>
              <a:t>, </a:t>
            </a:r>
            <a:r>
              <a:rPr lang="en-US" sz="1600" u="sng" dirty="0" smtClean="0"/>
              <a:t>Social Status</a:t>
            </a:r>
            <a:r>
              <a:rPr lang="en-US" sz="1600" dirty="0" smtClean="0"/>
              <a:t>, and </a:t>
            </a:r>
            <a:r>
              <a:rPr lang="en-US" sz="1600" u="sng" dirty="0" smtClean="0"/>
              <a:t>Education</a:t>
            </a:r>
            <a:r>
              <a:rPr lang="en-US" sz="1600" dirty="0" smtClean="0"/>
              <a:t> backgrounds as being important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0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Question 2: Findings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47700" indent="-457200">
              <a:buFont typeface="Arial"/>
              <a:buChar char="•"/>
            </a:pPr>
            <a:r>
              <a:rPr lang="en-US" dirty="0" smtClean="0"/>
              <a:t>American woman find Personality to be more important in a potential mate, while Japanese women find Physical, Lifestyle, and Socio/Economic background traits to be more important.</a:t>
            </a:r>
          </a:p>
          <a:p>
            <a:pPr marL="647700" indent="-457200">
              <a:buFont typeface="Arial"/>
              <a:buChar char="•"/>
            </a:pPr>
            <a:r>
              <a:rPr lang="en-US" dirty="0" smtClean="0"/>
              <a:t>Japanese women want men to have good family skills, while American women want men to have strong individual personalities.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Question 3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76200" lvl="0" indent="0">
              <a:lnSpc>
                <a:spcPct val="115000"/>
              </a:lnSpc>
              <a:spcBef>
                <a:spcPts val="0"/>
              </a:spcBef>
            </a:pPr>
            <a:r>
              <a:rPr lang="en" sz="3200" dirty="0">
                <a:solidFill>
                  <a:srgbClr val="000000"/>
                </a:solidFill>
              </a:rPr>
              <a:t>How do men’s perceptions meet the woman’s perceptions, and how do each country’s perceptions match up against each other?</a:t>
            </a:r>
          </a:p>
          <a:p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067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" sz="2400" dirty="0">
                <a:solidFill>
                  <a:srgbClr val="FFFFFF"/>
                </a:solidFill>
              </a:rPr>
              <a:t>How do men’s perceptions meet the woman’s </a:t>
            </a:r>
            <a:r>
              <a:rPr lang="en" sz="2400" dirty="0" smtClean="0">
                <a:solidFill>
                  <a:srgbClr val="FFFFFF"/>
                </a:solidFill>
              </a:rPr>
              <a:t>perceptions</a:t>
            </a:r>
            <a:r>
              <a:rPr lang="en-US" sz="2400" dirty="0" smtClean="0">
                <a:solidFill>
                  <a:srgbClr val="FFFFFF"/>
                </a:solidFill>
              </a:rPr>
              <a:t>?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3660" y="18736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08741"/>
              </p:ext>
            </p:extLst>
          </p:nvPr>
        </p:nvGraphicFramePr>
        <p:xfrm>
          <a:off x="111411" y="1633387"/>
          <a:ext cx="8923965" cy="5158236"/>
        </p:xfrm>
        <a:graphic>
          <a:graphicData uri="http://schemas.openxmlformats.org/drawingml/2006/table">
            <a:tbl>
              <a:tblPr firstRow="1" bandRow="1">
                <a:tableStyleId>{F99E325A-DF85-4679-90F1-2DCBBCB6AEB1}</a:tableStyleId>
              </a:tblPr>
              <a:tblGrid>
                <a:gridCol w="1426051"/>
                <a:gridCol w="3553989"/>
                <a:gridCol w="3943925"/>
              </a:tblGrid>
              <a:tr h="4505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American Men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American Women</a:t>
                      </a:r>
                      <a:endParaRPr lang="en-US" sz="2000" dirty="0"/>
                    </a:p>
                  </a:txBody>
                  <a:tcPr/>
                </a:tc>
              </a:tr>
              <a:tr h="11689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Tall</a:t>
                      </a:r>
                    </a:p>
                    <a:p>
                      <a:r>
                        <a:rPr lang="en-US" dirty="0" smtClean="0"/>
                        <a:t>2. Powerful</a:t>
                      </a:r>
                    </a:p>
                    <a:p>
                      <a:r>
                        <a:rPr lang="en-US" dirty="0" smtClean="0"/>
                        <a:t>3. Clear Skin</a:t>
                      </a:r>
                    </a:p>
                    <a:p>
                      <a:r>
                        <a:rPr lang="en-US" dirty="0" smtClean="0"/>
                        <a:t>4. Thin </a:t>
                      </a:r>
                    </a:p>
                    <a:p>
                      <a:r>
                        <a:rPr lang="en-US" dirty="0" smtClean="0"/>
                        <a:t>5.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Muscular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Clear Skin</a:t>
                      </a:r>
                    </a:p>
                    <a:p>
                      <a:r>
                        <a:rPr lang="en-US" dirty="0" smtClean="0"/>
                        <a:t>2. Tall</a:t>
                      </a:r>
                    </a:p>
                    <a:p>
                      <a:r>
                        <a:rPr lang="en-US" dirty="0" smtClean="0"/>
                        <a:t>3. Thin</a:t>
                      </a:r>
                    </a:p>
                    <a:p>
                      <a:r>
                        <a:rPr lang="en-US" dirty="0" smtClean="0"/>
                        <a:t>4.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Facial Hair</a:t>
                      </a:r>
                    </a:p>
                    <a:p>
                      <a:r>
                        <a:rPr lang="en-US" dirty="0" smtClean="0"/>
                        <a:t>5. Powerful</a:t>
                      </a:r>
                    </a:p>
                  </a:txBody>
                  <a:tcPr/>
                </a:tc>
              </a:tr>
              <a:tr h="117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Lifestyle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Healthy Diet</a:t>
                      </a:r>
                    </a:p>
                    <a:p>
                      <a:r>
                        <a:rPr lang="en-US" dirty="0" smtClean="0"/>
                        <a:t>2.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Plays Sports</a:t>
                      </a:r>
                    </a:p>
                    <a:p>
                      <a:r>
                        <a:rPr lang="en-US" dirty="0" smtClean="0"/>
                        <a:t>3. Stylish Clothing</a:t>
                      </a:r>
                    </a:p>
                    <a:p>
                      <a:r>
                        <a:rPr lang="en-US" dirty="0" smtClean="0"/>
                        <a:t>4. Can Cook</a:t>
                      </a:r>
                    </a:p>
                    <a:p>
                      <a:r>
                        <a:rPr lang="en-US" dirty="0" smtClean="0"/>
                        <a:t>5. Does Household Chores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Healthy Diet</a:t>
                      </a:r>
                    </a:p>
                    <a:p>
                      <a:r>
                        <a:rPr lang="en-US" dirty="0" smtClean="0"/>
                        <a:t>2. Can Cook</a:t>
                      </a:r>
                    </a:p>
                    <a:p>
                      <a:r>
                        <a:rPr lang="en-US" dirty="0" smtClean="0"/>
                        <a:t>3. Does Household Chores</a:t>
                      </a:r>
                    </a:p>
                    <a:p>
                      <a:r>
                        <a:rPr lang="en-US" dirty="0" smtClean="0"/>
                        <a:t>4.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Wears Cologne</a:t>
                      </a:r>
                    </a:p>
                    <a:p>
                      <a:r>
                        <a:rPr lang="en-US" dirty="0" smtClean="0"/>
                        <a:t>5. Stylish Clothing</a:t>
                      </a:r>
                    </a:p>
                  </a:txBody>
                  <a:tcPr/>
                </a:tc>
              </a:tr>
              <a:tr h="117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Honest</a:t>
                      </a:r>
                    </a:p>
                    <a:p>
                      <a:r>
                        <a:rPr lang="en-US" dirty="0" smtClean="0"/>
                        <a:t>2. Respectful</a:t>
                      </a:r>
                    </a:p>
                    <a:p>
                      <a:r>
                        <a:rPr lang="en-US" dirty="0" smtClean="0"/>
                        <a:t>3. Faithful</a:t>
                      </a:r>
                    </a:p>
                    <a:p>
                      <a:r>
                        <a:rPr lang="en-US" dirty="0" smtClean="0"/>
                        <a:t>4. Sense of Humor</a:t>
                      </a:r>
                    </a:p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Kind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Respectful</a:t>
                      </a:r>
                    </a:p>
                    <a:p>
                      <a:r>
                        <a:rPr lang="en-US" dirty="0" smtClean="0"/>
                        <a:t>2. Sense</a:t>
                      </a:r>
                      <a:r>
                        <a:rPr lang="en-US" baseline="0" dirty="0" smtClean="0"/>
                        <a:t> of Humor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 Kind</a:t>
                      </a:r>
                    </a:p>
                    <a:p>
                      <a:r>
                        <a:rPr lang="en-US" dirty="0" smtClean="0"/>
                        <a:t>4. Faithful</a:t>
                      </a:r>
                    </a:p>
                    <a:p>
                      <a:r>
                        <a:rPr lang="en-US" dirty="0" smtClean="0"/>
                        <a:t>5. Honest</a:t>
                      </a:r>
                    </a:p>
                  </a:txBody>
                  <a:tcPr/>
                </a:tc>
              </a:tr>
              <a:tr h="117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Background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Highly Educated</a:t>
                      </a:r>
                    </a:p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High income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 High Social Status</a:t>
                      </a:r>
                    </a:p>
                    <a:p>
                      <a:r>
                        <a:rPr lang="en-US" dirty="0" smtClean="0"/>
                        <a:t>4. Is 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Highly Educated</a:t>
                      </a:r>
                    </a:p>
                    <a:p>
                      <a:r>
                        <a:rPr lang="en-US" dirty="0" smtClean="0"/>
                        <a:t>2. High</a:t>
                      </a:r>
                      <a:r>
                        <a:rPr lang="en-US" baseline="0" dirty="0" smtClean="0"/>
                        <a:t> Income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 Is Religious</a:t>
                      </a:r>
                    </a:p>
                    <a:p>
                      <a:r>
                        <a:rPr lang="en-US" dirty="0" smtClean="0"/>
                        <a:t>4. High Social Status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067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" sz="2400" dirty="0">
                <a:solidFill>
                  <a:srgbClr val="FFFFFF"/>
                </a:solidFill>
              </a:rPr>
              <a:t>How do men’s perceptions meet the woman’s </a:t>
            </a:r>
            <a:r>
              <a:rPr lang="en" sz="2400" dirty="0" smtClean="0">
                <a:solidFill>
                  <a:srgbClr val="FFFFFF"/>
                </a:solidFill>
              </a:rPr>
              <a:t>perceptions</a:t>
            </a:r>
            <a:r>
              <a:rPr lang="en-US" sz="2400" dirty="0" smtClean="0">
                <a:solidFill>
                  <a:srgbClr val="FFFFFF"/>
                </a:solidFill>
              </a:rPr>
              <a:t>?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3660" y="18736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14605"/>
              </p:ext>
            </p:extLst>
          </p:nvPr>
        </p:nvGraphicFramePr>
        <p:xfrm>
          <a:off x="111411" y="1633387"/>
          <a:ext cx="8923965" cy="5158236"/>
        </p:xfrm>
        <a:graphic>
          <a:graphicData uri="http://schemas.openxmlformats.org/drawingml/2006/table">
            <a:tbl>
              <a:tblPr firstRow="1" bandRow="1">
                <a:tableStyleId>{F99E325A-DF85-4679-90F1-2DCBBCB6AEB1}</a:tableStyleId>
              </a:tblPr>
              <a:tblGrid>
                <a:gridCol w="1426051"/>
                <a:gridCol w="3553989"/>
                <a:gridCol w="3943925"/>
              </a:tblGrid>
              <a:tr h="4505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Japanese Men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Japanese Women</a:t>
                      </a:r>
                      <a:endParaRPr lang="en-US" sz="2000" dirty="0"/>
                    </a:p>
                  </a:txBody>
                  <a:tcPr/>
                </a:tc>
              </a:tr>
              <a:tr h="11689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Muscular</a:t>
                      </a:r>
                    </a:p>
                    <a:p>
                      <a:r>
                        <a:rPr lang="en-US" dirty="0" smtClean="0"/>
                        <a:t>2. Clear Skin</a:t>
                      </a:r>
                    </a:p>
                    <a:p>
                      <a:r>
                        <a:rPr lang="en-US" dirty="0" smtClean="0"/>
                        <a:t>3. Tall</a:t>
                      </a:r>
                    </a:p>
                    <a:p>
                      <a:r>
                        <a:rPr lang="en-US" dirty="0" smtClean="0"/>
                        <a:t>4. Powerful</a:t>
                      </a:r>
                    </a:p>
                    <a:p>
                      <a:r>
                        <a:rPr lang="en-US" dirty="0" smtClean="0"/>
                        <a:t>5.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Facial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Tall</a:t>
                      </a:r>
                    </a:p>
                    <a:p>
                      <a:r>
                        <a:rPr lang="en-US" dirty="0" smtClean="0"/>
                        <a:t>2. Powerful</a:t>
                      </a:r>
                    </a:p>
                    <a:p>
                      <a:r>
                        <a:rPr lang="en-US" dirty="0" smtClean="0"/>
                        <a:t>3. Muscular</a:t>
                      </a:r>
                    </a:p>
                    <a:p>
                      <a:r>
                        <a:rPr lang="en-US" dirty="0" smtClean="0"/>
                        <a:t>4. Clear Skin</a:t>
                      </a:r>
                    </a:p>
                    <a:p>
                      <a:r>
                        <a:rPr lang="en-US" dirty="0" smtClean="0"/>
                        <a:t>5.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Thin</a:t>
                      </a:r>
                    </a:p>
                  </a:txBody>
                  <a:tcPr/>
                </a:tc>
              </a:tr>
              <a:tr h="117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Lifestyle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Can Cook</a:t>
                      </a:r>
                    </a:p>
                    <a:p>
                      <a:r>
                        <a:rPr lang="en-US" dirty="0" smtClean="0"/>
                        <a:t>2. Healthy Diet</a:t>
                      </a:r>
                    </a:p>
                    <a:p>
                      <a:r>
                        <a:rPr lang="en-US" dirty="0" smtClean="0"/>
                        <a:t>3. Does Household Chores</a:t>
                      </a:r>
                    </a:p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Plays Sports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5. Stylish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Healthy Diet</a:t>
                      </a:r>
                    </a:p>
                    <a:p>
                      <a:r>
                        <a:rPr lang="en-US" dirty="0" smtClean="0"/>
                        <a:t>2. Can Cook</a:t>
                      </a:r>
                    </a:p>
                    <a:p>
                      <a:r>
                        <a:rPr lang="en-US" dirty="0" smtClean="0"/>
                        <a:t>3. Does Household Chores</a:t>
                      </a:r>
                    </a:p>
                    <a:p>
                      <a:r>
                        <a:rPr lang="en-US" dirty="0" smtClean="0"/>
                        <a:t>4. Plays Sports</a:t>
                      </a:r>
                    </a:p>
                    <a:p>
                      <a:r>
                        <a:rPr lang="en-US" dirty="0" smtClean="0"/>
                        <a:t>5. Stylish Clothing</a:t>
                      </a:r>
                    </a:p>
                  </a:txBody>
                  <a:tcPr/>
                </a:tc>
              </a:tr>
              <a:tr h="117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Faithful</a:t>
                      </a:r>
                    </a:p>
                    <a:p>
                      <a:r>
                        <a:rPr lang="en-US" dirty="0" smtClean="0"/>
                        <a:t>2. Kind</a:t>
                      </a:r>
                    </a:p>
                    <a:p>
                      <a:r>
                        <a:rPr lang="en-US" dirty="0" smtClean="0"/>
                        <a:t>3. Respectful</a:t>
                      </a:r>
                    </a:p>
                    <a:p>
                      <a:r>
                        <a:rPr lang="en-US" dirty="0" smtClean="0"/>
                        <a:t>4.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Sense of Humor</a:t>
                      </a:r>
                    </a:p>
                    <a:p>
                      <a:r>
                        <a:rPr lang="en-US" dirty="0" smtClean="0"/>
                        <a:t>5.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Confident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Faithful</a:t>
                      </a:r>
                    </a:p>
                    <a:p>
                      <a:r>
                        <a:rPr lang="en-US" dirty="0" smtClean="0"/>
                        <a:t>2. Respectful</a:t>
                      </a:r>
                    </a:p>
                    <a:p>
                      <a:r>
                        <a:rPr lang="en-US" dirty="0" smtClean="0"/>
                        <a:t>3. Kind</a:t>
                      </a:r>
                    </a:p>
                    <a:p>
                      <a:r>
                        <a:rPr lang="en-US" dirty="0" smtClean="0"/>
                        <a:t>4.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Honest</a:t>
                      </a:r>
                    </a:p>
                    <a:p>
                      <a:r>
                        <a:rPr lang="en-US" dirty="0" smtClean="0"/>
                        <a:t>5.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Good with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Children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7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Background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Highly Educated</a:t>
                      </a:r>
                    </a:p>
                    <a:p>
                      <a:r>
                        <a:rPr lang="en-US" dirty="0" smtClean="0"/>
                        <a:t>2. High Social Status</a:t>
                      </a:r>
                    </a:p>
                    <a:p>
                      <a:r>
                        <a:rPr lang="en-US" dirty="0" smtClean="0"/>
                        <a:t>3. High Income</a:t>
                      </a:r>
                    </a:p>
                    <a:p>
                      <a:r>
                        <a:rPr lang="en-US" dirty="0" smtClean="0"/>
                        <a:t>4. Is 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High Income</a:t>
                      </a:r>
                    </a:p>
                    <a:p>
                      <a:r>
                        <a:rPr lang="en-US" dirty="0" smtClean="0"/>
                        <a:t>2. High Social Status</a:t>
                      </a:r>
                    </a:p>
                    <a:p>
                      <a:r>
                        <a:rPr lang="en-US" dirty="0" smtClean="0"/>
                        <a:t>3. Highly Educated</a:t>
                      </a:r>
                    </a:p>
                    <a:p>
                      <a:r>
                        <a:rPr lang="en-US" dirty="0" smtClean="0"/>
                        <a:t>4. Is Religious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63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Research Question </a:t>
            </a:r>
            <a:r>
              <a:rPr lang="en-US" sz="3200" dirty="0" smtClean="0"/>
              <a:t>3</a:t>
            </a:r>
            <a:r>
              <a:rPr lang="en" sz="3200" dirty="0" smtClean="0"/>
              <a:t>: </a:t>
            </a:r>
            <a:r>
              <a:rPr lang="en" sz="3200" dirty="0"/>
              <a:t>Findings</a:t>
            </a:r>
            <a:endParaRPr lang="en" sz="3200" dirty="0">
              <a:solidFill>
                <a:srgbClr val="FFFFFF"/>
              </a:solidFill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483660" y="18736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833" y="1682125"/>
            <a:ext cx="8857119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Greater differences in perception of attraction were found between countries rather than between sexes of the same culture.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American men and women tended to have a similar ranking of traits than their Japanese Counterparts; however, there was a great amount of variation within each sex.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/>
              <a:t>Japanese men and women differed in perceptions of attraction more than their American counterparts; however, there was much less variation within each sex.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1666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Conclusion</a:t>
            </a:r>
            <a:r>
              <a:rPr lang="en-US" dirty="0" smtClean="0"/>
              <a:t>/Discussion (opinion)</a:t>
            </a:r>
            <a:endParaRPr lang="en"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indent="-342900">
              <a:buFont typeface="Arial"/>
              <a:buChar char="•"/>
            </a:pPr>
            <a:r>
              <a:rPr lang="en-US" sz="2000" dirty="0" smtClean="0"/>
              <a:t>Although men are more often portrayed as being very muscular in American media than Japanese media, American women do not find muscularity to be as important as Japanese women do.</a:t>
            </a:r>
          </a:p>
          <a:p>
            <a:pPr marL="533400" indent="-342900">
              <a:buFont typeface="Arial"/>
              <a:buChar char="•"/>
            </a:pPr>
            <a:r>
              <a:rPr lang="en-US" sz="2000" dirty="0" smtClean="0"/>
              <a:t>Overall, Japanese men and women believe physical appearance and socio/economic background to be more important in determining male attractiveness than their American counterparts, whereas American men and women believe personality to be most important.</a:t>
            </a:r>
          </a:p>
          <a:p>
            <a:pPr marL="533400" indent="-342900">
              <a:buFont typeface="Arial"/>
              <a:buChar char="•"/>
            </a:pPr>
            <a:r>
              <a:rPr lang="en-US" sz="2000" dirty="0" smtClean="0"/>
              <a:t>Although </a:t>
            </a:r>
            <a:r>
              <a:rPr lang="en-US" sz="2000" i="1" dirty="0" err="1" smtClean="0"/>
              <a:t>Soushoku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kei</a:t>
            </a:r>
            <a:r>
              <a:rPr lang="en-US" sz="2000" dirty="0" smtClean="0"/>
              <a:t> or “herbivore” men are increasing in Japan, Japanese women are more attracted to the masculine, </a:t>
            </a:r>
            <a:r>
              <a:rPr lang="en-US" sz="2000" i="1" dirty="0" err="1" smtClean="0"/>
              <a:t>Nikushokukei</a:t>
            </a:r>
            <a:r>
              <a:rPr lang="en-US" sz="2000" i="1" dirty="0" smtClean="0"/>
              <a:t> </a:t>
            </a:r>
            <a:r>
              <a:rPr lang="en-US" sz="2000" dirty="0" smtClean="0"/>
              <a:t> type men.</a:t>
            </a:r>
          </a:p>
          <a:p>
            <a:pPr marL="190500" indent="0"/>
            <a:endParaRPr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dirty="0" smtClean="0"/>
              <a:t>This study cannot be generalized to the entire populations of Japan and America, rather this is a reflection of younger, university level people.</a:t>
            </a:r>
            <a:endParaRPr lang="en-US" dirty="0"/>
          </a:p>
          <a:p>
            <a:pPr marL="647700" indent="-457200">
              <a:buFont typeface="Arial"/>
              <a:buChar char="•"/>
            </a:pPr>
            <a:r>
              <a:rPr lang="en-US" dirty="0" smtClean="0"/>
              <a:t>This study was limited to Japan and America, but it would be interesting to see more specific differences between prefectures and States.</a:t>
            </a:r>
          </a:p>
          <a:p>
            <a:pPr marL="647700" indent="-457200">
              <a:buFont typeface="Arial"/>
              <a:buChar char="•"/>
            </a:pPr>
            <a:r>
              <a:rPr lang="en-US" dirty="0" smtClean="0"/>
              <a:t>This study only dealt with heterosexual perceptions.</a:t>
            </a:r>
          </a:p>
          <a:p>
            <a:pPr marL="6477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Future Study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It would be interesting to split up the sample population into smaller geographical areas and see how the results differ between urban and rural areas.</a:t>
            </a:r>
          </a:p>
          <a:p>
            <a:endParaRPr lang="en-US" dirty="0"/>
          </a:p>
          <a:p>
            <a:r>
              <a:rPr lang="en-US" dirty="0" smtClean="0"/>
              <a:t>It would also be interesting to see how the results differ when people are separated into categories of age, sexual orientation, and ethnicity and see how the res</a:t>
            </a:r>
          </a:p>
          <a:p>
            <a:endParaRPr lang="en-US" dirty="0" smtClean="0"/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Bibliography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5872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2400"/>
              </a:spcBef>
              <a:spcAft>
                <a:spcPts val="600"/>
              </a:spcAft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2388DB"/>
                </a:solidFill>
              </a:rPr>
              <a:t>Currie, T. , Little, A. (2009). The relative importance of the face and body in judgments of human physical attractiveness. </a:t>
            </a:r>
            <a:r>
              <a:rPr lang="en" sz="1400" i="1" dirty="0">
                <a:solidFill>
                  <a:srgbClr val="2388DB"/>
                </a:solidFill>
              </a:rPr>
              <a:t>Evolution and Human Behavior, </a:t>
            </a:r>
            <a:r>
              <a:rPr lang="en" sz="1400" dirty="0">
                <a:solidFill>
                  <a:srgbClr val="2388DB"/>
                </a:solidFill>
              </a:rPr>
              <a:t>30(6), </a:t>
            </a:r>
            <a:r>
              <a:rPr lang="en" sz="1400" dirty="0" smtClean="0">
                <a:solidFill>
                  <a:srgbClr val="2388DB"/>
                </a:solidFill>
              </a:rPr>
              <a:t>409-416.</a:t>
            </a:r>
            <a:r>
              <a:rPr lang="en-US" sz="1400" dirty="0" smtClean="0">
                <a:solidFill>
                  <a:srgbClr val="2388DB"/>
                </a:solidFill>
              </a:rPr>
              <a:t> </a:t>
            </a:r>
          </a:p>
          <a:p>
            <a:pPr marL="457200" lvl="0" indent="-317500" rtl="0">
              <a:spcBef>
                <a:spcPts val="2400"/>
              </a:spcBef>
              <a:spcAft>
                <a:spcPts val="600"/>
              </a:spcAft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 smtClean="0">
                <a:solidFill>
                  <a:srgbClr val="2388DB"/>
                </a:solidFill>
              </a:rPr>
              <a:t>Engelhart</a:t>
            </a:r>
            <a:r>
              <a:rPr lang="en" sz="1400" dirty="0">
                <a:solidFill>
                  <a:srgbClr val="2388DB"/>
                </a:solidFill>
              </a:rPr>
              <a:t>, K. (2009). The grass-eating boys of Japan. </a:t>
            </a:r>
            <a:r>
              <a:rPr lang="en" sz="1400" i="1" dirty="0">
                <a:solidFill>
                  <a:srgbClr val="2388DB"/>
                </a:solidFill>
              </a:rPr>
              <a:t>Maclean's</a:t>
            </a:r>
            <a:r>
              <a:rPr lang="en" sz="1400" dirty="0">
                <a:solidFill>
                  <a:srgbClr val="2388DB"/>
                </a:solidFill>
              </a:rPr>
              <a:t>, </a:t>
            </a:r>
            <a:r>
              <a:rPr lang="en" sz="1400" i="1" dirty="0">
                <a:solidFill>
                  <a:srgbClr val="2388DB"/>
                </a:solidFill>
              </a:rPr>
              <a:t>122</a:t>
            </a:r>
            <a:r>
              <a:rPr lang="en" sz="1400" dirty="0">
                <a:solidFill>
                  <a:srgbClr val="2388DB"/>
                </a:solidFill>
              </a:rPr>
              <a:t>(25), 34. </a:t>
            </a:r>
          </a:p>
          <a:p>
            <a:pPr marL="457200" lvl="0" indent="-317500" rtl="0"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2388DB"/>
                </a:solidFill>
              </a:rPr>
              <a:t>Gangestad, S. , &amp; Scheyd, G. (2005). The evolution of human physical attractiveness. </a:t>
            </a:r>
            <a:r>
              <a:rPr lang="en" sz="1400" i="1" dirty="0">
                <a:solidFill>
                  <a:srgbClr val="2388DB"/>
                </a:solidFill>
              </a:rPr>
              <a:t>Annual Review of Anthropology</a:t>
            </a:r>
            <a:r>
              <a:rPr lang="en" sz="1400" dirty="0">
                <a:solidFill>
                  <a:srgbClr val="2388DB"/>
                </a:solidFill>
              </a:rPr>
              <a:t>, </a:t>
            </a:r>
            <a:r>
              <a:rPr lang="en" sz="1400" i="1" dirty="0">
                <a:solidFill>
                  <a:srgbClr val="2388DB"/>
                </a:solidFill>
              </a:rPr>
              <a:t>34</a:t>
            </a:r>
            <a:r>
              <a:rPr lang="en" sz="1400" dirty="0">
                <a:solidFill>
                  <a:srgbClr val="2388DB"/>
                </a:solidFill>
              </a:rPr>
              <a:t>, 523-548.</a:t>
            </a:r>
          </a:p>
          <a:p>
            <a:pPr marL="457200" lvl="0" indent="-317500" rtl="0"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2388DB"/>
                </a:solidFill>
              </a:rPr>
              <a:t>Otake, T. (2009). Blurring the boundaries: As the future facing japan's young people changes fast, so too are traditional gender identities. </a:t>
            </a:r>
            <a:r>
              <a:rPr lang="en" sz="1400" i="1" dirty="0">
                <a:solidFill>
                  <a:srgbClr val="2388DB"/>
                </a:solidFill>
              </a:rPr>
              <a:t>McClatchy - Tribune Business News</a:t>
            </a:r>
            <a:r>
              <a:rPr lang="en" sz="1400" dirty="0">
                <a:solidFill>
                  <a:srgbClr val="2388DB"/>
                </a:solidFill>
              </a:rPr>
              <a:t>, . </a:t>
            </a:r>
          </a:p>
          <a:p>
            <a:pPr marL="457200" lvl="0" indent="-317500" rtl="0"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2388DB"/>
                </a:solidFill>
              </a:rPr>
              <a:t>Toro-Morn, M. , &amp; Sprecher, S. (2003). A cross-cultural comparison of mate preferences among university students; the united states vs. the people's republic of china (prc). </a:t>
            </a:r>
            <a:r>
              <a:rPr lang="en" sz="1400" i="1" dirty="0">
                <a:solidFill>
                  <a:srgbClr val="2388DB"/>
                </a:solidFill>
              </a:rPr>
              <a:t>Journal of Comparative Family Studies</a:t>
            </a:r>
            <a:r>
              <a:rPr lang="en" sz="1400" dirty="0">
                <a:solidFill>
                  <a:srgbClr val="2388DB"/>
                </a:solidFill>
              </a:rPr>
              <a:t>, </a:t>
            </a:r>
            <a:r>
              <a:rPr lang="en" sz="1400" i="1" dirty="0">
                <a:solidFill>
                  <a:srgbClr val="2388DB"/>
                </a:solidFill>
              </a:rPr>
              <a:t>34</a:t>
            </a:r>
            <a:r>
              <a:rPr lang="en" sz="1400" dirty="0">
                <a:solidFill>
                  <a:srgbClr val="2388DB"/>
                </a:solidFill>
              </a:rPr>
              <a:t>(2), 151-170.</a:t>
            </a:r>
          </a:p>
          <a:p>
            <a:pPr marL="457200" lvl="0" indent="-317500" rtl="0"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2388DB"/>
                </a:solidFill>
              </a:rPr>
              <a:t>Triandis, H. C., Bontempo, R., Villareal, M. J., Asai, M., &amp; Lucca, N. (1988). Individualism and collectivism: Cross-cultural perspectives on self-ingroup relationships. </a:t>
            </a:r>
            <a:r>
              <a:rPr lang="en" sz="1400" i="1" dirty="0">
                <a:solidFill>
                  <a:srgbClr val="2388DB"/>
                </a:solidFill>
              </a:rPr>
              <a:t>Journal Of Personality And Social Psychology</a:t>
            </a:r>
            <a:r>
              <a:rPr lang="en" sz="1400" dirty="0">
                <a:solidFill>
                  <a:srgbClr val="2388DB"/>
                </a:solidFill>
              </a:rPr>
              <a:t>, </a:t>
            </a:r>
            <a:r>
              <a:rPr lang="en" sz="1400" i="1" dirty="0">
                <a:solidFill>
                  <a:srgbClr val="2388DB"/>
                </a:solidFill>
              </a:rPr>
              <a:t>54</a:t>
            </a:r>
            <a:r>
              <a:rPr lang="en" sz="1400" dirty="0">
                <a:solidFill>
                  <a:srgbClr val="2388DB"/>
                </a:solidFill>
              </a:rPr>
              <a:t>(2), 323-338. </a:t>
            </a:r>
          </a:p>
          <a:p>
            <a:pPr marL="457200" lvl="0" indent="-317500" rtl="0"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2388DB"/>
                </a:solidFill>
              </a:rPr>
              <a:t>Yamagishi, T. , Hashimoto, H. , Cook, K. , Kiyonari, T. , Shinada, M. , et al. (2012). Modesty in self‐presentation: A comparison between the usa and japan. Asian Journal of Social Psychology, 15(1), 60-68.</a:t>
            </a:r>
          </a:p>
          <a:p>
            <a:pPr marL="457200" indent="-317500">
              <a:buClr>
                <a:srgbClr val="2388DB"/>
              </a:buClr>
              <a:buSzPct val="166666"/>
              <a:buFont typeface="Arial"/>
              <a:buChar char="•"/>
            </a:pPr>
            <a:r>
              <a:rPr lang="en-US" sz="1400" dirty="0" smtClean="0">
                <a:solidFill>
                  <a:schemeClr val="hlink"/>
                </a:solidFill>
                <a:hlinkClick r:id="rId3"/>
              </a:rPr>
              <a:t>Kyodo. (2012, June 19).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Young Japanese men’s trend: Trying to look 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pretty. Retrieved from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marL="139700" lvl="0" indent="0" rtl="0">
              <a:buClr>
                <a:srgbClr val="2388DB"/>
              </a:buClr>
              <a:buSzPct val="166666"/>
            </a:pPr>
            <a:r>
              <a:rPr lang="en" sz="1400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://www.japantimes.co.jp/news/2012/06/19/national/young-japanese-mens-trend-trying-to-look-pretty/#.U1fbOse9g30</a:t>
            </a:r>
          </a:p>
          <a:p>
            <a:endParaRPr lang="en" sz="1400" u="sng" dirty="0">
              <a:solidFill>
                <a:schemeClr val="hlink"/>
              </a:solidFill>
              <a:hlinkClick r:id="rId3"/>
            </a:endParaRPr>
          </a:p>
          <a:p>
            <a:endParaRPr lang="en" sz="1400" u="sng" dirty="0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Background Research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91900" y="1417650"/>
            <a:ext cx="7960199" cy="496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The Science of Attraction</a:t>
            </a:r>
          </a:p>
          <a:p>
            <a:pPr marL="914400" lvl="1" indent="-342900" rtl="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dk1"/>
                </a:solidFill>
              </a:rPr>
              <a:t>Physical- Face vs. Body</a:t>
            </a:r>
          </a:p>
          <a:p>
            <a:pPr marL="914400" lvl="1" indent="-342900" rtl="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dk1"/>
                </a:solidFill>
              </a:rPr>
              <a:t>Evolutionary Theories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Self-Presentation in Japan vs. America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dk1"/>
                </a:solidFill>
              </a:rPr>
              <a:t>Are Japanese men more modest than their American counterparts?</a:t>
            </a:r>
          </a:p>
          <a:p>
            <a:pPr marL="457200" lvl="0" indent="-381000" rtl="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Male Attractiveness in Japan</a:t>
            </a:r>
          </a:p>
          <a:p>
            <a:pPr marL="914400" lvl="1" indent="-342900" rtl="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dk1"/>
                </a:solidFill>
              </a:rPr>
              <a:t>Nikushoku Danshi vs. Soushoku Danshi</a:t>
            </a:r>
          </a:p>
          <a:p>
            <a:pPr marL="457200" lvl="0" indent="-38100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Collectivist Culture and Japanese Men’s Beauty Care</a:t>
            </a:r>
          </a:p>
          <a:p>
            <a:pPr marL="457200" lvl="0" indent="-38100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Men in Magazines</a:t>
            </a:r>
          </a:p>
          <a:p>
            <a:pPr marL="457200" lvl="0" indent="-38100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Men in Advertisements</a:t>
            </a:r>
          </a:p>
          <a:p>
            <a:pPr marL="457200" lvl="0" indent="-381000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dk1"/>
                </a:solidFill>
              </a:rPr>
              <a:t>Boy Bands</a:t>
            </a:r>
          </a:p>
          <a:p>
            <a:endParaRPr lang="en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Acknowledgements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Dr. Yoshiko Saito-Abbot, Dr. </a:t>
            </a:r>
            <a:r>
              <a:rPr lang="en-US" dirty="0" err="1"/>
              <a:t>Chikaomi</a:t>
            </a:r>
            <a:r>
              <a:rPr lang="en-US" dirty="0"/>
              <a:t> Takahashi, Michiko </a:t>
            </a:r>
            <a:r>
              <a:rPr lang="en-US" dirty="0" err="1"/>
              <a:t>Terajima</a:t>
            </a:r>
            <a:r>
              <a:rPr lang="en-US" dirty="0"/>
              <a:t>, Kaya Iwasaki, fellow Japanese majors, Friends, Family, and coffee… lots of coffee…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Science of Attraction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42550" y="1694700"/>
            <a:ext cx="8885400" cy="503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The face is more important than the body in determining attractiveness (</a:t>
            </a:r>
            <a:r>
              <a:rPr lang="en" sz="2400" dirty="0" smtClean="0"/>
              <a:t>Currie</a:t>
            </a:r>
            <a:r>
              <a:rPr lang="en-US" sz="2400" dirty="0" smtClean="0"/>
              <a:t>, 2009</a:t>
            </a:r>
            <a:r>
              <a:rPr lang="en" sz="2400" dirty="0" smtClean="0"/>
              <a:t>).</a:t>
            </a:r>
            <a:endParaRPr lang="en" sz="2400" dirty="0"/>
          </a:p>
          <a:p>
            <a:endParaRPr lang="en" sz="2400" dirty="0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Evolutionary Theories of Attraction (</a:t>
            </a:r>
            <a:r>
              <a:rPr lang="en" sz="2400" dirty="0" smtClean="0"/>
              <a:t>Gangestad</a:t>
            </a:r>
            <a:r>
              <a:rPr lang="en-US" sz="2400" dirty="0" smtClean="0"/>
              <a:t>, 2005</a:t>
            </a:r>
            <a:r>
              <a:rPr lang="en" sz="2400" dirty="0" smtClean="0"/>
              <a:t>).</a:t>
            </a:r>
            <a:endParaRPr lang="en" sz="2400" dirty="0"/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/>
              <a:t>A big shoulder to waist ratio is more attractive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/>
              <a:t>Men with more money/higher social status can provide for children and therefore attractive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93100" y="4139250"/>
            <a:ext cx="5184299" cy="25921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Self-Presentation in Japan vs. America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47050" y="1731175"/>
            <a:ext cx="8822700" cy="50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The general human trend to view oneself in a positive light is not universal (</a:t>
            </a:r>
            <a:r>
              <a:rPr lang="en" sz="2400" dirty="0" smtClean="0"/>
              <a:t>Yamagishi</a:t>
            </a:r>
            <a:r>
              <a:rPr lang="en-US" sz="2400" dirty="0" smtClean="0"/>
              <a:t>, 2012</a:t>
            </a:r>
            <a:r>
              <a:rPr lang="en" sz="2400" dirty="0" smtClean="0"/>
              <a:t>).</a:t>
            </a:r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en" sz="1800" dirty="0" smtClean="0"/>
          </a:p>
        </p:txBody>
      </p:sp>
      <p:graphicFrame>
        <p:nvGraphicFramePr>
          <p:cNvPr id="73" name="Shape 73"/>
          <p:cNvGraphicFramePr/>
          <p:nvPr>
            <p:extLst>
              <p:ext uri="{D42A27DB-BD31-4B8C-83A1-F6EECF244321}">
                <p14:modId xmlns:p14="http://schemas.microsoft.com/office/powerpoint/2010/main" val="803591623"/>
              </p:ext>
            </p:extLst>
          </p:nvPr>
        </p:nvGraphicFramePr>
        <p:xfrm>
          <a:off x="117925" y="2723388"/>
          <a:ext cx="8880950" cy="2757065"/>
        </p:xfrm>
        <a:graphic>
          <a:graphicData uri="http://schemas.openxmlformats.org/drawingml/2006/table">
            <a:tbl>
              <a:tblPr>
                <a:noFill/>
                <a:tableStyleId>{F99E325A-DF85-4679-90F1-2DCBBCB6AEB1}</a:tableStyleId>
              </a:tblPr>
              <a:tblGrid>
                <a:gridCol w="4440475"/>
                <a:gridCol w="4440475"/>
              </a:tblGrid>
              <a:tr h="531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400" dirty="0"/>
                        <a:t>Japan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400" dirty="0"/>
                        <a:t>America</a:t>
                      </a:r>
                    </a:p>
                  </a:txBody>
                  <a:tcPr marL="91425" marR="91425" marT="91425" marB="91425"/>
                </a:tc>
              </a:tr>
              <a:tr h="9283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View themselves as interdependent which motivates them in relation to the needs of others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View themselves as independent which motivates them to act independently of others and see themselves in a positive light.</a:t>
                      </a:r>
                    </a:p>
                  </a:txBody>
                  <a:tcPr marL="91425" marR="91425" marT="91425" marB="91425"/>
                </a:tc>
              </a:tr>
              <a:tr h="928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Japanese men tend to be modest in order to avoid insulting others.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American men tend to be self-enhancing during self-evaluations.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Male Attractiveness </a:t>
            </a:r>
            <a:r>
              <a:rPr lang="en-US" dirty="0" smtClean="0"/>
              <a:t>and</a:t>
            </a:r>
            <a:r>
              <a:rPr lang="en" dirty="0" smtClean="0"/>
              <a:t> </a:t>
            </a:r>
            <a:r>
              <a:rPr lang="en" dirty="0"/>
              <a:t>Japan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37475" y="1710675"/>
            <a:ext cx="8859000" cy="507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Typical stereotypes of the attractive male include: Tall, muscular body, symmetrical face, big shoulders and small waist, confident personality, etc..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 dirty="0" smtClean="0"/>
              <a:t>Many of t</a:t>
            </a:r>
            <a:r>
              <a:rPr lang="en" sz="1800" dirty="0" smtClean="0"/>
              <a:t>hese </a:t>
            </a:r>
            <a:r>
              <a:rPr lang="en" sz="1800" dirty="0"/>
              <a:t>features would describe what is known as the “Nikushoku Kei” or carnivorous man in Japan.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A new phenomenon has emerged in Japan known as “Soushoku Kei” or the herbivorous man (</a:t>
            </a:r>
            <a:r>
              <a:rPr lang="en" sz="1800" dirty="0" smtClean="0"/>
              <a:t>Engelhart</a:t>
            </a:r>
            <a:r>
              <a:rPr lang="en-US" sz="1800" dirty="0" smtClean="0"/>
              <a:t>, 2009</a:t>
            </a:r>
            <a:r>
              <a:rPr lang="en" sz="1800" dirty="0" smtClean="0"/>
              <a:t>)</a:t>
            </a:r>
            <a:endParaRPr lang="en" sz="1800" dirty="0"/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/>
              <a:t>Term coined by writer Maki Fukasawa in 2007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/>
              <a:t>Term describes the more “lady-like” men that have been growing in numbers recently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dirty="0"/>
              <a:t>A recent study shows that 60% of Japanese men age 20-34 somewhat fall into this category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3125" y="4887650"/>
            <a:ext cx="1208124" cy="1817549"/>
          </a:xfrm>
          <a:prstGeom prst="rect">
            <a:avLst/>
          </a:prstGeom>
        </p:spPr>
      </p:pic>
      <p:pic>
        <p:nvPicPr>
          <p:cNvPr id="81" name="Shape 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49775" y="4883362"/>
            <a:ext cx="1208125" cy="1826137"/>
          </a:xfrm>
          <a:prstGeom prst="rect">
            <a:avLst/>
          </a:prstGeom>
        </p:spPr>
      </p:pic>
      <p:sp>
        <p:nvSpPr>
          <p:cNvPr id="82" name="Shape 82"/>
          <p:cNvSpPr txBox="1"/>
          <p:nvPr/>
        </p:nvSpPr>
        <p:spPr>
          <a:xfrm>
            <a:off x="2000875" y="4994575"/>
            <a:ext cx="2756700" cy="9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Nikushoku Kei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350100" y="4994575"/>
            <a:ext cx="2611799" cy="87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Soushoku Kei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 Comparison of Carnivores and Herbivores</a:t>
            </a:r>
          </a:p>
        </p:txBody>
      </p:sp>
      <p:graphicFrame>
        <p:nvGraphicFramePr>
          <p:cNvPr id="89" name="Shape 89"/>
          <p:cNvGraphicFramePr/>
          <p:nvPr/>
        </p:nvGraphicFramePr>
        <p:xfrm>
          <a:off x="437025" y="1760037"/>
          <a:ext cx="8269950" cy="4716100"/>
        </p:xfrm>
        <a:graphic>
          <a:graphicData uri="http://schemas.openxmlformats.org/drawingml/2006/table">
            <a:tbl>
              <a:tblPr>
                <a:noFill/>
                <a:tableStyleId>{73A56B38-0005-4DF8-BDB5-11B5A4B6F2B5}</a:tableStyleId>
              </a:tblPr>
              <a:tblGrid>
                <a:gridCol w="4134975"/>
                <a:gridCol w="4134975"/>
              </a:tblGrid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Carnivores (Nikushoku Kei)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Herbivores (Soushoku Kei)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Dark Skin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Light Skin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Muscular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Thin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/>
                        <a:t>Light-Colored Hair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/>
                        <a:t>Dark Hair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Spikey, Upright Hair Style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Natural Hair Style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Sexually Active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Uninterested in Relationships or Sex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/>
                        <a:t>Strong and Competitive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/>
                        <a:t>Close to Mother</a:t>
                      </a:r>
                    </a:p>
                  </a:txBody>
                  <a:tcPr marL="91425" marR="91425" marT="91425" marB="91425"/>
                </a:tc>
              </a:tr>
              <a:tr h="5892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/>
                        <a:t>Wears Suits and Leather Clothing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/>
                        <a:t>Wears Tight-Fitting, Cloth Clothing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2906</Words>
  <Application>Microsoft Macintosh PowerPoint</Application>
  <PresentationFormat>On-screen Show (4:3)</PresentationFormat>
  <Paragraphs>422</Paragraphs>
  <Slides>50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biz</vt:lpstr>
      <vt:lpstr>A Cross-Cultural Comparison of Perceptions of Male Attractiveness between the USA and Japan</vt:lpstr>
      <vt:lpstr>Outline</vt:lpstr>
      <vt:lpstr>Significance of the Study</vt:lpstr>
      <vt:lpstr>Research Questions</vt:lpstr>
      <vt:lpstr>Background Research</vt:lpstr>
      <vt:lpstr>The Science of Attraction</vt:lpstr>
      <vt:lpstr>Self-Presentation in Japan vs. America</vt:lpstr>
      <vt:lpstr>Male Attractiveness and Japan</vt:lpstr>
      <vt:lpstr>A Comparison of Carnivores and Herbivores</vt:lpstr>
      <vt:lpstr>Collectivist Culture and Japanese Men’s Beauty Care</vt:lpstr>
      <vt:lpstr>Men in the Media: Magazines</vt:lpstr>
      <vt:lpstr>Men in the Media: Advertisements</vt:lpstr>
      <vt:lpstr>Men in the Media: Boy Bands</vt:lpstr>
      <vt:lpstr>The Study</vt:lpstr>
      <vt:lpstr>Research Method</vt:lpstr>
      <vt:lpstr>Demographic Data</vt:lpstr>
      <vt:lpstr>Demographic Data</vt:lpstr>
      <vt:lpstr>Research Question 1</vt:lpstr>
      <vt:lpstr> How often do you exercise?</vt:lpstr>
      <vt:lpstr> If you exercise, what is the main reason?</vt:lpstr>
      <vt:lpstr>Hair Care</vt:lpstr>
      <vt:lpstr>Personal Hygiene</vt:lpstr>
      <vt:lpstr>Clothing</vt:lpstr>
      <vt:lpstr>Clothing Cont’d</vt:lpstr>
      <vt:lpstr>How much you agree with the following statements in regard to being attractive to women?</vt:lpstr>
      <vt:lpstr>How much you agree with the following statements in regard to being attractive to women? Similarities</vt:lpstr>
      <vt:lpstr>How much you agree with the following statements in regard to being attractive to women? Differences</vt:lpstr>
      <vt:lpstr> Please rate the level of importance for each of the following Physical traits when attracting a potential mate</vt:lpstr>
      <vt:lpstr> Please rate the level of importance for each of the following Lifestyle traits when attracting a potential mate</vt:lpstr>
      <vt:lpstr> Please rate the level of importance for each of the following Personality traits when attracting a potential mate</vt:lpstr>
      <vt:lpstr> Please rate the level of importance for each of the following Background traits when attracting a potential mate</vt:lpstr>
      <vt:lpstr>Research Question 1: Findings</vt:lpstr>
      <vt:lpstr>Research Question 2</vt:lpstr>
      <vt:lpstr> Please rate how much you agree with the following statements in regard to being attractive to women</vt:lpstr>
      <vt:lpstr> Please rate how much you agree with the following statements in regard to being attractive to women</vt:lpstr>
      <vt:lpstr>  Please rate how much you agree with the following statements in regard to being attractive to women</vt:lpstr>
      <vt:lpstr> Please rate the level of importance for each of the following Physical traits when choosing a potential mate</vt:lpstr>
      <vt:lpstr> Please rate the level of importance for each of the following Lifestyle traits when choosing a potential mate</vt:lpstr>
      <vt:lpstr> Please rate the level of importance for each of the following Personality traits when choosing a potential mate</vt:lpstr>
      <vt:lpstr> Please rate the level of importance for each of the following Background traits when choosing a potential mate</vt:lpstr>
      <vt:lpstr>Research Question 2: Findings</vt:lpstr>
      <vt:lpstr>Research Question 3</vt:lpstr>
      <vt:lpstr> How do men’s perceptions meet the woman’s perceptions?</vt:lpstr>
      <vt:lpstr> How do men’s perceptions meet the woman’s perceptions?</vt:lpstr>
      <vt:lpstr>Research Question 3: Findings</vt:lpstr>
      <vt:lpstr>Conclusion/Discussion (opinion)</vt:lpstr>
      <vt:lpstr>Limitations of the Study</vt:lpstr>
      <vt:lpstr>Future Study</vt:lpstr>
      <vt:lpstr>Bibliography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Cross-Cultural Comparison of Perceptions of Male Attractiveness between the USA and Japan</dc:title>
  <dc:creator>Steven Silbert</dc:creator>
  <cp:lastModifiedBy>steven silbert</cp:lastModifiedBy>
  <cp:revision>124</cp:revision>
  <cp:lastPrinted>2014-04-25T17:52:50Z</cp:lastPrinted>
  <dcterms:modified xsi:type="dcterms:W3CDTF">2014-05-09T03:51:48Z</dcterms:modified>
</cp:coreProperties>
</file>