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9" d="100"/>
          <a:sy n="99" d="100"/>
        </p:scale>
        <p:origin x="-112"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535841386"/>
      </p:ext>
    </p:extLst>
  </p:cSld>
  <p:clrMap bg1="lt1" tx1="dk1" bg2="dk2" tx2="lt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200000"/>
              </a:lnSpc>
              <a:spcBef>
                <a:spcPts val="0"/>
              </a:spcBef>
              <a:buNone/>
            </a:pPr>
            <a:r>
              <a:rPr lang="en"/>
              <a:t>今日（こんにち）、日本の歴史上でとても有名な千利休を紹介したいと思います。私が大学に行き始めた頃にお茶を飲み始め、特に日本茶を飲みました。お茶を飲めば飲むほど、日本の茶道に対する興味がますます大きくなりました。そんな時に、上級へのとびらの日本の歴史の部分を読んでいる時に千利休を発見しました。茶道といえば、日本人がなぜ千利休の名前をはじめに思い出すのかをもっと調べたいと思います。</a:t>
            </a:r>
          </a:p>
          <a:p>
            <a:pPr lvl="0" rtl="0">
              <a:spcBef>
                <a:spcPts val="0"/>
              </a:spcBef>
              <a:buNone/>
            </a:pPr>
            <a:endParaRPr/>
          </a:p>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200000"/>
              </a:lnSpc>
              <a:spcBef>
                <a:spcPts val="0"/>
              </a:spcBef>
              <a:buNone/>
            </a:pPr>
            <a:r>
              <a:rPr lang="en"/>
              <a:t>千利休は茶聖つまりお茶の神様としられています。かれは1522年に大阪室町時代の言葉でさかいに生まれました。利休の家族は豪商層だったので地位は高かったです。ちなみに、豪商層と言う階級はこの時代の侍と同じぐらい権力を持っていました。17歳の時に利休はどうちんというお茶の師匠のでしになりました。どうちんがしょいんという詫び茶よりも古い茶道のスタイルを利休に伝えました。しかし、すぐに利休はたけのじょうという男のもとで、詫び茶を学び始めました。</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200000"/>
              </a:lnSpc>
              <a:spcBef>
                <a:spcPts val="0"/>
              </a:spcBef>
              <a:buNone/>
            </a:pPr>
            <a:r>
              <a:rPr lang="en"/>
              <a:t>今日の茶道は利休の詫び茶の影響を強く受けています。ところで、詫び茶とは何でしょうか。詫び茶とは侘び寂びをもとに作られた茶道のスタイルです。質素で静かで自然の美しさを重んじる考え方を侘び寂びと呼びます。詫び茶では完璧な道具を使いません。代表的な道具として楽焼があり、それは千利休が使ったので有名になりました。茶室の特徴は入り口が小さく、入る時にみんなかがみます。なので茶室の場ではみんな平等です。また、茶室にいる人々とより仲良くなるために畳の数は少ないです。</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lnSpc>
                <a:spcPct val="200000"/>
              </a:lnSpc>
              <a:spcBef>
                <a:spcPts val="0"/>
              </a:spcBef>
              <a:buNone/>
            </a:pPr>
            <a:r>
              <a:rPr lang="en"/>
              <a:t>千利休の人気が増えたので１５７３年に織田信長の茶頭になりました。当時、信長は「お茶の湯制度」を作り、それを幕府の道具として使うほど茶道に興味を持ちました。さらに、とても有名な茶碗などお茶に関する道具を探す名物狩りもしました。その名物を家来にほうびとしてあげました。また侍が一期一会の考え方を大事にしていたので、戦いにいく前によく茶道をしました。</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200000"/>
              </a:lnSpc>
              <a:spcBef>
                <a:spcPts val="0"/>
              </a:spcBef>
              <a:buNone/>
            </a:pPr>
            <a:r>
              <a:rPr lang="en"/>
              <a:t>織田信長の死後、豊臣秀吉が千利休を茶頭として選びました。千利休はただの茶頭ではなく、秀吉が機密事項を話す相談相手でした。秀吉の息子は千利休に茶道を習いました。秀吉の息子である豊臣秀長は他のことの相談相手でした。利休は秀長にとても大きな影響を与え、秀吉の幕府にも大きな影響を与えました。千利休はますます人気でお金持ちになりました。しかし、ある日秀吉は利休に切腹を命じました。</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200000"/>
              </a:lnSpc>
              <a:spcBef>
                <a:spcPts val="0"/>
              </a:spcBef>
              <a:buNone/>
            </a:pPr>
            <a:r>
              <a:rPr lang="en" sz="1200">
                <a:latin typeface="Trebuchet MS"/>
                <a:ea typeface="Trebuchet MS"/>
                <a:cs typeface="Trebuchet MS"/>
                <a:sym typeface="Trebuchet MS"/>
              </a:rPr>
              <a:t>どうやって利休は突然秀吉の逆鱗（げきりん）に触れたか、色々な説があります。ここに、私が四つの説を書いておきました。</a:t>
            </a:r>
          </a:p>
          <a:p>
            <a:pPr lvl="0" rtl="0">
              <a:lnSpc>
                <a:spcPct val="200000"/>
              </a:lnSpc>
              <a:spcBef>
                <a:spcPts val="0"/>
              </a:spcBef>
              <a:buNone/>
            </a:pPr>
            <a:r>
              <a:rPr lang="en" sz="1200">
                <a:latin typeface="Trebuchet MS"/>
                <a:ea typeface="Trebuchet MS"/>
                <a:cs typeface="Trebuchet MS"/>
                <a:sym typeface="Trebuchet MS"/>
              </a:rPr>
              <a:t>まず、一つ目の説は、利休が秀吉に自分の木像の下を通らせたからです。</a:t>
            </a:r>
          </a:p>
          <a:p>
            <a:pPr lvl="0" rtl="0">
              <a:lnSpc>
                <a:spcPct val="200000"/>
              </a:lnSpc>
              <a:spcBef>
                <a:spcPts val="0"/>
              </a:spcBef>
              <a:buNone/>
            </a:pPr>
            <a:r>
              <a:rPr lang="en" sz="1200">
                <a:latin typeface="Trebuchet MS"/>
                <a:ea typeface="Trebuchet MS"/>
                <a:cs typeface="Trebuchet MS"/>
                <a:sym typeface="Trebuchet MS"/>
              </a:rPr>
              <a:t>そして、二つ目の説は安いお茶の道具を高い値段で売り、自分の利益にしたからです。</a:t>
            </a:r>
          </a:p>
          <a:p>
            <a:pPr lvl="0" rtl="0">
              <a:lnSpc>
                <a:spcPct val="200000"/>
              </a:lnSpc>
              <a:spcBef>
                <a:spcPts val="0"/>
              </a:spcBef>
              <a:buNone/>
            </a:pPr>
            <a:r>
              <a:rPr lang="en" sz="1200">
                <a:latin typeface="Trebuchet MS"/>
                <a:ea typeface="Trebuchet MS"/>
                <a:cs typeface="Trebuchet MS"/>
                <a:sym typeface="Trebuchet MS"/>
              </a:rPr>
              <a:t>それで、三つ目の説は天皇陵の石を勝手に盗み、庭石などに使ったからです。</a:t>
            </a:r>
          </a:p>
          <a:p>
            <a:pPr lvl="0" rtl="0">
              <a:lnSpc>
                <a:spcPct val="200000"/>
              </a:lnSpc>
              <a:spcBef>
                <a:spcPts val="0"/>
              </a:spcBef>
              <a:buNone/>
            </a:pPr>
            <a:r>
              <a:rPr lang="en" sz="1200">
                <a:latin typeface="Trebuchet MS"/>
                <a:ea typeface="Trebuchet MS"/>
                <a:cs typeface="Trebuchet MS"/>
                <a:sym typeface="Trebuchet MS"/>
              </a:rPr>
              <a:t>最後の理由は、秀吉と茶道に対する考え方で対立したからです。</a:t>
            </a:r>
          </a:p>
          <a:p>
            <a:pPr>
              <a:spcBef>
                <a:spcPts val="0"/>
              </a:spcBef>
              <a:buNone/>
            </a:pPr>
            <a:endParaRPr sz="1400">
              <a:latin typeface="Trebuchet MS"/>
              <a:ea typeface="Trebuchet MS"/>
              <a:cs typeface="Trebuchet MS"/>
              <a:sym typeface="Trebuchet M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200000"/>
              </a:lnSpc>
              <a:spcBef>
                <a:spcPts val="0"/>
              </a:spcBef>
              <a:buNone/>
            </a:pPr>
            <a:r>
              <a:rPr lang="en"/>
              <a:t>利休の死後、彼の孫息子である「げんぱく•そたん」の三人の息子が三千家に分かれて茶道を受け継ぎました。この三つの表千家、裏千家、武者小路千家が現在の主な茶道の学校です。こうけいしゃのおかげで、千利休の茶道は今も続いてます。</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0" y="2914648"/>
            <a:ext cx="9144000" cy="22289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9" name="Shape 9"/>
          <p:cNvCxnSpPr/>
          <p:nvPr/>
        </p:nvCxnSpPr>
        <p:spPr>
          <a:xfrm>
            <a:off x="0" y="2914649"/>
            <a:ext cx="9144000" cy="0"/>
          </a:xfrm>
          <a:prstGeom prst="straightConnector1">
            <a:avLst/>
          </a:prstGeom>
          <a:noFill/>
          <a:ln w="28575" cap="flat">
            <a:solidFill>
              <a:schemeClr val="dk1"/>
            </a:solidFill>
            <a:prstDash val="solid"/>
            <a:round/>
            <a:headEnd type="none" w="med" len="med"/>
            <a:tailEnd type="none" w="med" len="med"/>
          </a:ln>
        </p:spPr>
      </p:cxnSp>
      <p:sp>
        <p:nvSpPr>
          <p:cNvPr id="10" name="Shape 10"/>
          <p:cNvSpPr txBox="1">
            <a:spLocks noGrp="1"/>
          </p:cNvSpPr>
          <p:nvPr>
            <p:ph type="ctrTitle"/>
          </p:nvPr>
        </p:nvSpPr>
        <p:spPr>
          <a:xfrm>
            <a:off x="685800" y="1618313"/>
            <a:ext cx="7772400" cy="1238099"/>
          </a:xfrm>
          <a:prstGeom prst="rect">
            <a:avLst/>
          </a:prstGeom>
        </p:spPr>
        <p:txBody>
          <a:bodyPr lIns="91425" tIns="91425" rIns="91425" bIns="91425" anchor="b" anchorCtr="0"/>
          <a:lstStyle>
            <a:lvl1pPr indent="304800">
              <a:spcBef>
                <a:spcPts val="0"/>
              </a:spcBef>
              <a:buClr>
                <a:schemeClr val="dk2"/>
              </a:buClr>
              <a:buSzPct val="100000"/>
              <a:defRPr sz="4800">
                <a:solidFill>
                  <a:schemeClr val="dk2"/>
                </a:solidFill>
              </a:defRPr>
            </a:lvl1pPr>
            <a:lvl2pPr indent="304800">
              <a:spcBef>
                <a:spcPts val="0"/>
              </a:spcBef>
              <a:buClr>
                <a:schemeClr val="dk2"/>
              </a:buClr>
              <a:buSzPct val="100000"/>
              <a:defRPr sz="4800">
                <a:solidFill>
                  <a:schemeClr val="dk2"/>
                </a:solidFill>
              </a:defRPr>
            </a:lvl2pPr>
            <a:lvl3pPr indent="304800">
              <a:spcBef>
                <a:spcPts val="0"/>
              </a:spcBef>
              <a:buClr>
                <a:schemeClr val="dk2"/>
              </a:buClr>
              <a:buSzPct val="100000"/>
              <a:defRPr sz="4800">
                <a:solidFill>
                  <a:schemeClr val="dk2"/>
                </a:solidFill>
              </a:defRPr>
            </a:lvl3pPr>
            <a:lvl4pPr indent="304800">
              <a:spcBef>
                <a:spcPts val="0"/>
              </a:spcBef>
              <a:buClr>
                <a:schemeClr val="dk2"/>
              </a:buClr>
              <a:buSzPct val="100000"/>
              <a:defRPr sz="4800">
                <a:solidFill>
                  <a:schemeClr val="dk2"/>
                </a:solidFill>
              </a:defRPr>
            </a:lvl4pPr>
            <a:lvl5pPr indent="304800">
              <a:spcBef>
                <a:spcPts val="0"/>
              </a:spcBef>
              <a:buClr>
                <a:schemeClr val="dk2"/>
              </a:buClr>
              <a:buSzPct val="100000"/>
              <a:defRPr sz="4800">
                <a:solidFill>
                  <a:schemeClr val="dk2"/>
                </a:solidFill>
              </a:defRPr>
            </a:lvl5pPr>
            <a:lvl6pPr indent="304800">
              <a:spcBef>
                <a:spcPts val="0"/>
              </a:spcBef>
              <a:buClr>
                <a:schemeClr val="dk2"/>
              </a:buClr>
              <a:buSzPct val="100000"/>
              <a:defRPr sz="4800">
                <a:solidFill>
                  <a:schemeClr val="dk2"/>
                </a:solidFill>
              </a:defRPr>
            </a:lvl6pPr>
            <a:lvl7pPr indent="304800">
              <a:spcBef>
                <a:spcPts val="0"/>
              </a:spcBef>
              <a:buClr>
                <a:schemeClr val="dk2"/>
              </a:buClr>
              <a:buSzPct val="100000"/>
              <a:defRPr sz="4800">
                <a:solidFill>
                  <a:schemeClr val="dk2"/>
                </a:solidFill>
              </a:defRPr>
            </a:lvl7pPr>
            <a:lvl8pPr indent="304800">
              <a:spcBef>
                <a:spcPts val="0"/>
              </a:spcBef>
              <a:buClr>
                <a:schemeClr val="dk2"/>
              </a:buClr>
              <a:buSzPct val="100000"/>
              <a:defRPr sz="4800">
                <a:solidFill>
                  <a:schemeClr val="dk2"/>
                </a:solidFill>
              </a:defRPr>
            </a:lvl8pPr>
            <a:lvl9pPr indent="304800">
              <a:spcBef>
                <a:spcPts val="0"/>
              </a:spcBef>
              <a:buClr>
                <a:schemeClr val="dk2"/>
              </a:buClr>
              <a:buSzPct val="100000"/>
              <a:defRPr sz="4800">
                <a:solidFill>
                  <a:schemeClr val="dk2"/>
                </a:solidFill>
              </a:defRPr>
            </a:lvl9pPr>
          </a:lstStyle>
          <a:p>
            <a:endParaRPr/>
          </a:p>
        </p:txBody>
      </p:sp>
      <p:sp>
        <p:nvSpPr>
          <p:cNvPr id="11" name="Shape 11"/>
          <p:cNvSpPr txBox="1">
            <a:spLocks noGrp="1"/>
          </p:cNvSpPr>
          <p:nvPr>
            <p:ph type="subTitle" idx="1"/>
          </p:nvPr>
        </p:nvSpPr>
        <p:spPr>
          <a:xfrm>
            <a:off x="685800" y="2964777"/>
            <a:ext cx="7772400" cy="944700"/>
          </a:xfrm>
          <a:prstGeom prst="rect">
            <a:avLst/>
          </a:prstGeom>
        </p:spPr>
        <p:txBody>
          <a:bodyPr lIns="91425" tIns="91425" rIns="91425" bIns="91425" anchor="t" anchorCtr="0"/>
          <a:lstStyle>
            <a:lvl1pPr marL="0" indent="228600">
              <a:spcBef>
                <a:spcPts val="0"/>
              </a:spcBef>
              <a:buClr>
                <a:schemeClr val="lt2"/>
              </a:buClr>
              <a:buSzPct val="100000"/>
              <a:buNone/>
              <a:defRPr sz="3600">
                <a:solidFill>
                  <a:schemeClr val="lt2"/>
                </a:solidFill>
              </a:defRPr>
            </a:lvl1pPr>
            <a:lvl2pPr marL="0" indent="228600">
              <a:spcBef>
                <a:spcPts val="0"/>
              </a:spcBef>
              <a:buClr>
                <a:schemeClr val="lt2"/>
              </a:buClr>
              <a:buSzPct val="100000"/>
              <a:buNone/>
              <a:defRPr sz="3600">
                <a:solidFill>
                  <a:schemeClr val="lt2"/>
                </a:solidFill>
              </a:defRPr>
            </a:lvl2pPr>
            <a:lvl3pPr marL="0" indent="228600">
              <a:spcBef>
                <a:spcPts val="0"/>
              </a:spcBef>
              <a:buClr>
                <a:schemeClr val="lt2"/>
              </a:buClr>
              <a:buSzPct val="100000"/>
              <a:buNone/>
              <a:defRPr sz="3600">
                <a:solidFill>
                  <a:schemeClr val="lt2"/>
                </a:solidFill>
              </a:defRPr>
            </a:lvl3pPr>
            <a:lvl4pPr marL="0" indent="228600">
              <a:spcBef>
                <a:spcPts val="0"/>
              </a:spcBef>
              <a:buClr>
                <a:schemeClr val="lt2"/>
              </a:buClr>
              <a:buSzPct val="100000"/>
              <a:buNone/>
              <a:defRPr sz="3600">
                <a:solidFill>
                  <a:schemeClr val="lt2"/>
                </a:solidFill>
              </a:defRPr>
            </a:lvl4pPr>
            <a:lvl5pPr marL="0" indent="228600">
              <a:spcBef>
                <a:spcPts val="0"/>
              </a:spcBef>
              <a:buClr>
                <a:schemeClr val="lt2"/>
              </a:buClr>
              <a:buSzPct val="100000"/>
              <a:buNone/>
              <a:defRPr sz="3600">
                <a:solidFill>
                  <a:schemeClr val="lt2"/>
                </a:solidFill>
              </a:defRPr>
            </a:lvl5pPr>
            <a:lvl6pPr marL="0" indent="228600">
              <a:spcBef>
                <a:spcPts val="0"/>
              </a:spcBef>
              <a:buClr>
                <a:schemeClr val="lt2"/>
              </a:buClr>
              <a:buSzPct val="100000"/>
              <a:buNone/>
              <a:defRPr sz="3600">
                <a:solidFill>
                  <a:schemeClr val="lt2"/>
                </a:solidFill>
              </a:defRPr>
            </a:lvl6pPr>
            <a:lvl7pPr marL="0" indent="228600">
              <a:spcBef>
                <a:spcPts val="0"/>
              </a:spcBef>
              <a:buClr>
                <a:schemeClr val="lt2"/>
              </a:buClr>
              <a:buSzPct val="100000"/>
              <a:buNone/>
              <a:defRPr sz="3600">
                <a:solidFill>
                  <a:schemeClr val="lt2"/>
                </a:solidFill>
              </a:defRPr>
            </a:lvl7pPr>
            <a:lvl8pPr marL="0" indent="228600">
              <a:spcBef>
                <a:spcPts val="0"/>
              </a:spcBef>
              <a:buClr>
                <a:schemeClr val="lt2"/>
              </a:buClr>
              <a:buSzPct val="100000"/>
              <a:buNone/>
              <a:defRPr sz="3600">
                <a:solidFill>
                  <a:schemeClr val="lt2"/>
                </a:solidFill>
              </a:defRPr>
            </a:lvl8pPr>
            <a:lvl9pPr marL="0" indent="228600">
              <a:spcBef>
                <a:spcPts val="0"/>
              </a:spcBef>
              <a:buClr>
                <a:schemeClr val="lt2"/>
              </a:buClr>
              <a:buSzPct val="100000"/>
              <a:buNone/>
              <a:defRPr sz="3600">
                <a:solidFill>
                  <a:schemeClr val="lt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0" y="0"/>
            <a:ext cx="9144000" cy="11277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4" name="Shape 14"/>
          <p:cNvCxnSpPr/>
          <p:nvPr/>
        </p:nvCxnSpPr>
        <p:spPr>
          <a:xfrm>
            <a:off x="0" y="1127679"/>
            <a:ext cx="9144000" cy="0"/>
          </a:xfrm>
          <a:prstGeom prst="straightConnector1">
            <a:avLst/>
          </a:prstGeom>
          <a:noFill/>
          <a:ln w="28575" cap="flat">
            <a:solidFill>
              <a:schemeClr val="dk1"/>
            </a:solidFill>
            <a:prstDash val="solid"/>
            <a:round/>
            <a:headEnd type="none" w="med" len="med"/>
            <a:tailEnd type="none" w="med" len="med"/>
          </a:ln>
        </p:spPr>
      </p:cxnSp>
      <p:sp>
        <p:nvSpPr>
          <p:cNvPr id="15" name="Shape 15"/>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p:nvPr/>
        </p:nvSpPr>
        <p:spPr>
          <a:xfrm>
            <a:off x="0" y="0"/>
            <a:ext cx="9144000" cy="11277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9" name="Shape 19"/>
          <p:cNvCxnSpPr/>
          <p:nvPr/>
        </p:nvCxnSpPr>
        <p:spPr>
          <a:xfrm>
            <a:off x="0" y="1127679"/>
            <a:ext cx="9144000" cy="0"/>
          </a:xfrm>
          <a:prstGeom prst="straightConnector1">
            <a:avLst/>
          </a:prstGeom>
          <a:noFill/>
          <a:ln w="28575" cap="flat">
            <a:solidFill>
              <a:schemeClr val="dk1"/>
            </a:solidFill>
            <a:prstDash val="solid"/>
            <a:round/>
            <a:headEnd type="none" w="med" len="med"/>
            <a:tailEnd type="none" w="med" len="med"/>
          </a:ln>
        </p:spPr>
      </p:cxnSp>
      <p:sp>
        <p:nvSpPr>
          <p:cNvPr id="20" name="Shape 20"/>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3"/>
        <p:cNvGrpSpPr/>
        <p:nvPr/>
      </p:nvGrpSpPr>
      <p:grpSpPr>
        <a:xfrm>
          <a:off x="0" y="0"/>
          <a:ext cx="0" cy="0"/>
          <a:chOff x="0" y="0"/>
          <a:chExt cx="0" cy="0"/>
        </a:xfrm>
      </p:grpSpPr>
      <p:sp>
        <p:nvSpPr>
          <p:cNvPr id="24" name="Shape 24"/>
          <p:cNvSpPr/>
          <p:nvPr/>
        </p:nvSpPr>
        <p:spPr>
          <a:xfrm>
            <a:off x="0" y="0"/>
            <a:ext cx="9144000" cy="11277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25" name="Shape 25"/>
          <p:cNvCxnSpPr/>
          <p:nvPr/>
        </p:nvCxnSpPr>
        <p:spPr>
          <a:xfrm>
            <a:off x="0" y="1127679"/>
            <a:ext cx="9144000" cy="0"/>
          </a:xfrm>
          <a:prstGeom prst="straightConnector1">
            <a:avLst/>
          </a:prstGeom>
          <a:noFill/>
          <a:ln w="28575" cap="flat">
            <a:solidFill>
              <a:schemeClr val="dk1"/>
            </a:solidFill>
            <a:prstDash val="solid"/>
            <a:round/>
            <a:headEnd type="none" w="med" len="med"/>
            <a:tailEnd type="none" w="med" len="med"/>
          </a:ln>
        </p:spPr>
      </p:cxnSp>
      <p:sp>
        <p:nvSpPr>
          <p:cNvPr id="26" name="Shape 2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7"/>
        <p:cNvGrpSpPr/>
        <p:nvPr/>
      </p:nvGrpSpPr>
      <p:grpSpPr>
        <a:xfrm>
          <a:off x="0" y="0"/>
          <a:ext cx="0" cy="0"/>
          <a:chOff x="0" y="0"/>
          <a:chExt cx="0" cy="0"/>
        </a:xfrm>
      </p:grpSpPr>
      <p:sp>
        <p:nvSpPr>
          <p:cNvPr id="28" name="Shape 28"/>
          <p:cNvSpPr/>
          <p:nvPr/>
        </p:nvSpPr>
        <p:spPr>
          <a:xfrm>
            <a:off x="0" y="4225081"/>
            <a:ext cx="9144000" cy="9183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29" name="Shape 29"/>
          <p:cNvCxnSpPr/>
          <p:nvPr/>
        </p:nvCxnSpPr>
        <p:spPr>
          <a:xfrm>
            <a:off x="0" y="4225081"/>
            <a:ext cx="9144000" cy="0"/>
          </a:xfrm>
          <a:prstGeom prst="straightConnector1">
            <a:avLst/>
          </a:prstGeom>
          <a:noFill/>
          <a:ln w="28575" cap="flat">
            <a:solidFill>
              <a:schemeClr val="dk1"/>
            </a:solidFill>
            <a:prstDash val="solid"/>
            <a:round/>
            <a:headEnd type="none" w="med" len="med"/>
            <a:tailEnd type="none" w="med" len="med"/>
          </a:ln>
        </p:spPr>
      </p:cxnSp>
      <p:sp>
        <p:nvSpPr>
          <p:cNvPr id="30" name="Shape 30"/>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marL="285750" indent="-171450" algn="ctr">
              <a:spcBef>
                <a:spcPts val="0"/>
              </a:spcBef>
              <a:buClr>
                <a:schemeClr val="lt1"/>
              </a:buClr>
              <a:buSzPct val="100000"/>
              <a:buNone/>
              <a:defRPr sz="1800">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1pPr>
            <a:lvl2pPr marL="0" indent="22860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2pPr>
            <a:lvl3pPr marL="0" indent="22860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3pPr>
            <a:lvl4pPr marL="0" indent="22860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4pPr>
            <a:lvl5pPr marL="0" indent="22860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5pPr>
            <a:lvl6pPr marL="0" indent="22860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6pPr>
            <a:lvl7pPr marL="0" indent="22860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7pPr>
            <a:lvl8pPr marL="0" indent="22860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8pPr>
            <a:lvl9pPr marL="0" indent="22860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marL="742950" indent="-13335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marL="1143000" indent="-7620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marL="16002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marL="20574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marL="25146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marL="29718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marL="34290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marL="38862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685800" y="1618313"/>
            <a:ext cx="7772400" cy="1238099"/>
          </a:xfrm>
          <a:prstGeom prst="rect">
            <a:avLst/>
          </a:prstGeom>
        </p:spPr>
        <p:txBody>
          <a:bodyPr lIns="91425" tIns="91425" rIns="91425" bIns="91425" anchor="b" anchorCtr="0">
            <a:noAutofit/>
          </a:bodyPr>
          <a:lstStyle/>
          <a:p>
            <a:pPr>
              <a:spcBef>
                <a:spcPts val="0"/>
              </a:spcBef>
              <a:buNone/>
            </a:pPr>
            <a:r>
              <a:rPr lang="en"/>
              <a:t>千利休（せんのりきゅう）</a:t>
            </a:r>
          </a:p>
        </p:txBody>
      </p:sp>
      <p:sp>
        <p:nvSpPr>
          <p:cNvPr id="34" name="Shape 34"/>
          <p:cNvSpPr txBox="1">
            <a:spLocks noGrp="1"/>
          </p:cNvSpPr>
          <p:nvPr>
            <p:ph type="subTitle" idx="1"/>
          </p:nvPr>
        </p:nvSpPr>
        <p:spPr>
          <a:xfrm>
            <a:off x="685800" y="2964777"/>
            <a:ext cx="7772400" cy="944700"/>
          </a:xfrm>
          <a:prstGeom prst="rect">
            <a:avLst/>
          </a:prstGeom>
        </p:spPr>
        <p:txBody>
          <a:bodyPr lIns="91425" tIns="91425" rIns="91425" bIns="91425" anchor="t" anchorCtr="0">
            <a:noAutofit/>
          </a:bodyPr>
          <a:lstStyle/>
          <a:p>
            <a:pPr>
              <a:spcBef>
                <a:spcPts val="0"/>
              </a:spcBef>
              <a:buNone/>
            </a:pPr>
            <a:r>
              <a:rPr lang="en"/>
              <a:t>スティーブン•シルバート</a:t>
            </a:r>
          </a:p>
        </p:txBody>
      </p:sp>
      <p:pic>
        <p:nvPicPr>
          <p:cNvPr id="35" name="Shape 35"/>
          <p:cNvPicPr preferRelativeResize="0"/>
          <p:nvPr/>
        </p:nvPicPr>
        <p:blipFill>
          <a:blip r:embed="rId3"/>
          <a:stretch>
            <a:fillRect/>
          </a:stretch>
        </p:blipFill>
        <p:spPr>
          <a:xfrm>
            <a:off x="1071450" y="220850"/>
            <a:ext cx="2904524" cy="1628175"/>
          </a:xfrm>
          <a:prstGeom prst="rect">
            <a:avLst/>
          </a:prstGeom>
        </p:spPr>
      </p:pic>
      <p:pic>
        <p:nvPicPr>
          <p:cNvPr id="36" name="Shape 36"/>
          <p:cNvPicPr preferRelativeResize="0"/>
          <p:nvPr/>
        </p:nvPicPr>
        <p:blipFill>
          <a:blip r:embed="rId4"/>
          <a:stretch>
            <a:fillRect/>
          </a:stretch>
        </p:blipFill>
        <p:spPr>
          <a:xfrm>
            <a:off x="4945625" y="220850"/>
            <a:ext cx="2976124" cy="1628174"/>
          </a:xfrm>
          <a:prstGeom prst="rect">
            <a:avLst/>
          </a:prstGeom>
        </p:spPr>
      </p:pic>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千利休とは。。。</a:t>
            </a:r>
          </a:p>
        </p:txBody>
      </p:sp>
      <p:sp>
        <p:nvSpPr>
          <p:cNvPr id="42" name="Shape 4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a:t>1522年で大阪に生まれた</a:t>
            </a:r>
          </a:p>
          <a:p>
            <a:pPr marL="457200" lvl="0" indent="-419100" rtl="0">
              <a:spcBef>
                <a:spcPts val="0"/>
              </a:spcBef>
              <a:buClr>
                <a:schemeClr val="dk2"/>
              </a:buClr>
              <a:buSzPct val="100000"/>
              <a:buFont typeface="Arial"/>
              <a:buChar char="●"/>
            </a:pPr>
            <a:r>
              <a:rPr lang="en"/>
              <a:t>豪商層（ごうしょうそう）</a:t>
            </a:r>
          </a:p>
          <a:p>
            <a:pPr marL="457200" lvl="0" indent="-419100" rtl="0">
              <a:spcBef>
                <a:spcPts val="0"/>
              </a:spcBef>
              <a:buClr>
                <a:schemeClr val="dk2"/>
              </a:buClr>
              <a:buSzPct val="100000"/>
              <a:buFont typeface="Arial"/>
              <a:buChar char="●"/>
            </a:pPr>
            <a:r>
              <a:rPr lang="en"/>
              <a:t>茶聖と知られる</a:t>
            </a:r>
          </a:p>
          <a:p>
            <a:pPr marL="457200" lvl="0" indent="-419100" rtl="0">
              <a:spcBef>
                <a:spcPts val="0"/>
              </a:spcBef>
              <a:buClr>
                <a:schemeClr val="dk2"/>
              </a:buClr>
              <a:buSzPct val="100000"/>
              <a:buFont typeface="Arial"/>
              <a:buChar char="●"/>
            </a:pPr>
            <a:r>
              <a:rPr lang="en"/>
              <a:t>きたむき•どうちん（しょいん茶）</a:t>
            </a:r>
          </a:p>
          <a:p>
            <a:pPr marL="914400" lvl="1" indent="-381000" rtl="0">
              <a:spcBef>
                <a:spcPts val="0"/>
              </a:spcBef>
              <a:buClr>
                <a:schemeClr val="dk2"/>
              </a:buClr>
              <a:buSzPct val="80000"/>
              <a:buFont typeface="Courier New"/>
              <a:buChar char="o"/>
            </a:pPr>
            <a:r>
              <a:rPr lang="en"/>
              <a:t>フォーマル、大きくて貨車（かしゃ）な茶室。</a:t>
            </a:r>
          </a:p>
          <a:p>
            <a:pPr marL="457200" lvl="0" indent="-419100" rtl="0">
              <a:spcBef>
                <a:spcPts val="0"/>
              </a:spcBef>
              <a:buClr>
                <a:schemeClr val="dk2"/>
              </a:buClr>
              <a:buSzPct val="100000"/>
              <a:buFont typeface="Arial"/>
              <a:buChar char="●"/>
            </a:pPr>
            <a:r>
              <a:rPr lang="en"/>
              <a:t>たけの•じょう（侘び茶）</a:t>
            </a:r>
          </a:p>
          <a:p>
            <a:pPr marL="914400" lvl="1" indent="-381000" rtl="0">
              <a:spcBef>
                <a:spcPts val="0"/>
              </a:spcBef>
              <a:buClr>
                <a:schemeClr val="dk2"/>
              </a:buClr>
              <a:buSzPct val="80000"/>
              <a:buFont typeface="Courier New"/>
              <a:buChar char="o"/>
            </a:pPr>
            <a:r>
              <a:rPr lang="en"/>
              <a:t>つつましくて小さい茶室。</a:t>
            </a:r>
          </a:p>
        </p:txBody>
      </p:sp>
      <p:pic>
        <p:nvPicPr>
          <p:cNvPr id="43" name="Shape 43"/>
          <p:cNvPicPr preferRelativeResize="0"/>
          <p:nvPr/>
        </p:nvPicPr>
        <p:blipFill>
          <a:blip r:embed="rId3"/>
          <a:stretch>
            <a:fillRect/>
          </a:stretch>
        </p:blipFill>
        <p:spPr>
          <a:xfrm>
            <a:off x="7830100" y="1200151"/>
            <a:ext cx="1313899" cy="2978875"/>
          </a:xfrm>
          <a:prstGeom prst="rect">
            <a:avLst/>
          </a:prstGeom>
        </p:spPr>
      </p:pic>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千利休の侘び茶</a:t>
            </a:r>
          </a:p>
        </p:txBody>
      </p:sp>
      <p:sp>
        <p:nvSpPr>
          <p:cNvPr id="49" name="Shape 4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a:t>わびさびー＞静か、自然美、質素</a:t>
            </a:r>
          </a:p>
          <a:p>
            <a:pPr marL="457200" lvl="0" indent="-419100" rtl="0">
              <a:spcBef>
                <a:spcPts val="0"/>
              </a:spcBef>
              <a:buClr>
                <a:schemeClr val="dk2"/>
              </a:buClr>
              <a:buSzPct val="100000"/>
              <a:buFont typeface="Arial"/>
              <a:buChar char="●"/>
            </a:pPr>
            <a:r>
              <a:rPr lang="en"/>
              <a:t>わび茶</a:t>
            </a:r>
          </a:p>
          <a:p>
            <a:pPr marL="914400" lvl="1" indent="-381000" rtl="0">
              <a:spcBef>
                <a:spcPts val="0"/>
              </a:spcBef>
              <a:buClr>
                <a:schemeClr val="dk2"/>
              </a:buClr>
              <a:buSzPct val="80000"/>
              <a:buFont typeface="Courier New"/>
              <a:buChar char="o"/>
            </a:pPr>
            <a:r>
              <a:rPr lang="en"/>
              <a:t>道具</a:t>
            </a:r>
          </a:p>
          <a:p>
            <a:pPr marL="1371600" lvl="2" indent="-381000" rtl="0">
              <a:spcBef>
                <a:spcPts val="0"/>
              </a:spcBef>
              <a:buClr>
                <a:schemeClr val="dk2"/>
              </a:buClr>
              <a:buSzPct val="133333"/>
              <a:buFont typeface="Wingdings"/>
              <a:buChar char="§"/>
            </a:pPr>
            <a:r>
              <a:rPr lang="en" sz="1800"/>
              <a:t>完璧じゃない、楽焼</a:t>
            </a:r>
          </a:p>
          <a:p>
            <a:pPr marL="914400" lvl="1" indent="-381000" rtl="0">
              <a:spcBef>
                <a:spcPts val="0"/>
              </a:spcBef>
              <a:buClr>
                <a:schemeClr val="dk2"/>
              </a:buClr>
              <a:buSzPct val="80000"/>
              <a:buFont typeface="Courier New"/>
              <a:buChar char="o"/>
            </a:pPr>
            <a:r>
              <a:rPr lang="en"/>
              <a:t>茶室</a:t>
            </a:r>
          </a:p>
          <a:p>
            <a:pPr marL="1371600" lvl="2" indent="-342900" rtl="0">
              <a:spcBef>
                <a:spcPts val="0"/>
              </a:spcBef>
              <a:buClr>
                <a:schemeClr val="dk2"/>
              </a:buClr>
              <a:buSzPct val="100000"/>
              <a:buFont typeface="Wingdings"/>
              <a:buChar char="§"/>
            </a:pPr>
            <a:r>
              <a:rPr lang="en" sz="1800"/>
              <a:t>入り口が小さい、</a:t>
            </a:r>
            <a:r>
              <a:rPr lang="en"/>
              <a:t>平等、</a:t>
            </a:r>
            <a:r>
              <a:rPr lang="en" sz="1800"/>
              <a:t>畳が少ない</a:t>
            </a:r>
          </a:p>
          <a:p>
            <a:pPr lvl="0" rtl="0">
              <a:spcBef>
                <a:spcPts val="0"/>
              </a:spcBef>
              <a:buNone/>
            </a:pPr>
            <a:endParaRPr/>
          </a:p>
          <a:p>
            <a:pPr lvl="0" rtl="0">
              <a:spcBef>
                <a:spcPts val="0"/>
              </a:spcBef>
              <a:buNone/>
            </a:pPr>
            <a:endParaRPr/>
          </a:p>
        </p:txBody>
      </p:sp>
      <p:pic>
        <p:nvPicPr>
          <p:cNvPr id="50" name="Shape 50"/>
          <p:cNvPicPr preferRelativeResize="0"/>
          <p:nvPr/>
        </p:nvPicPr>
        <p:blipFill>
          <a:blip r:embed="rId3"/>
          <a:stretch>
            <a:fillRect/>
          </a:stretch>
        </p:blipFill>
        <p:spPr>
          <a:xfrm>
            <a:off x="6389625" y="2034300"/>
            <a:ext cx="1993900" cy="2057400"/>
          </a:xfrm>
          <a:prstGeom prst="rect">
            <a:avLst/>
          </a:prstGeom>
        </p:spPr>
      </p:pic>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千利休と織田信長</a:t>
            </a:r>
          </a:p>
        </p:txBody>
      </p:sp>
      <p:sp>
        <p:nvSpPr>
          <p:cNvPr id="56" name="Shape 56"/>
          <p:cNvSpPr txBox="1">
            <a:spLocks noGrp="1"/>
          </p:cNvSpPr>
          <p:nvPr>
            <p:ph type="body" idx="1"/>
          </p:nvPr>
        </p:nvSpPr>
        <p:spPr>
          <a:xfrm>
            <a:off x="0" y="1063375"/>
            <a:ext cx="9144000" cy="4080000"/>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a:t>織田信長の茶頭として</a:t>
            </a:r>
          </a:p>
          <a:p>
            <a:pPr marL="914400" lvl="1" indent="-381000" rtl="0">
              <a:spcBef>
                <a:spcPts val="0"/>
              </a:spcBef>
              <a:buClr>
                <a:schemeClr val="dk2"/>
              </a:buClr>
              <a:buSzPct val="80000"/>
              <a:buFont typeface="Courier New"/>
              <a:buChar char="o"/>
            </a:pPr>
            <a:r>
              <a:rPr lang="en"/>
              <a:t>幕府の道具として茶道を使い始めた</a:t>
            </a:r>
          </a:p>
          <a:p>
            <a:pPr marL="914400" lvl="1" indent="-381000" rtl="0">
              <a:spcBef>
                <a:spcPts val="0"/>
              </a:spcBef>
              <a:buClr>
                <a:schemeClr val="dk2"/>
              </a:buClr>
              <a:buSzPct val="80000"/>
              <a:buFont typeface="Courier New"/>
              <a:buChar char="o"/>
            </a:pPr>
            <a:r>
              <a:rPr lang="en"/>
              <a:t>お茶の湯制度</a:t>
            </a:r>
          </a:p>
          <a:p>
            <a:pPr marL="914400" lvl="1" indent="-381000" rtl="0">
              <a:spcBef>
                <a:spcPts val="0"/>
              </a:spcBef>
              <a:buClr>
                <a:schemeClr val="dk2"/>
              </a:buClr>
              <a:buSzPct val="80000"/>
              <a:buFont typeface="Courier New"/>
              <a:buChar char="o"/>
            </a:pPr>
            <a:r>
              <a:rPr lang="en"/>
              <a:t>名物狩り（めいぶつがり）</a:t>
            </a:r>
          </a:p>
          <a:p>
            <a:pPr marL="1371600" lvl="2" indent="-381000" rtl="0">
              <a:spcBef>
                <a:spcPts val="0"/>
              </a:spcBef>
              <a:buClr>
                <a:schemeClr val="dk2"/>
              </a:buClr>
              <a:buSzPct val="80000"/>
              <a:buFont typeface="Wingdings"/>
              <a:buChar char="§"/>
            </a:pPr>
            <a:r>
              <a:rPr lang="en"/>
              <a:t>家来に給料としてあげた</a:t>
            </a:r>
          </a:p>
          <a:p>
            <a:pPr marL="457200" lvl="0" indent="0" rtl="0">
              <a:spcBef>
                <a:spcPts val="0"/>
              </a:spcBef>
              <a:buNone/>
            </a:pPr>
            <a:r>
              <a:rPr lang="en"/>
              <a:t>一期一会</a:t>
            </a:r>
          </a:p>
        </p:txBody>
      </p:sp>
      <p:pic>
        <p:nvPicPr>
          <p:cNvPr id="57" name="Shape 57"/>
          <p:cNvPicPr preferRelativeResize="0"/>
          <p:nvPr/>
        </p:nvPicPr>
        <p:blipFill>
          <a:blip r:embed="rId3"/>
          <a:stretch>
            <a:fillRect/>
          </a:stretch>
        </p:blipFill>
        <p:spPr>
          <a:xfrm>
            <a:off x="6490425" y="1386277"/>
            <a:ext cx="2520050" cy="2947600"/>
          </a:xfrm>
          <a:prstGeom prst="rect">
            <a:avLst/>
          </a:prstGeom>
        </p:spPr>
      </p:pic>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千利休と豊臣秀吉</a:t>
            </a:r>
          </a:p>
        </p:txBody>
      </p:sp>
      <p:sp>
        <p:nvSpPr>
          <p:cNvPr id="63" name="Shape 6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a:t>秀吉の茶頭として</a:t>
            </a:r>
          </a:p>
          <a:p>
            <a:pPr marL="914400" lvl="1" indent="-381000" rtl="0">
              <a:spcBef>
                <a:spcPts val="0"/>
              </a:spcBef>
              <a:buClr>
                <a:schemeClr val="dk2"/>
              </a:buClr>
              <a:buSzPct val="80000"/>
              <a:buFont typeface="Courier New"/>
              <a:buChar char="o"/>
            </a:pPr>
            <a:r>
              <a:rPr lang="en"/>
              <a:t>機密事項（きみつじこう）</a:t>
            </a:r>
          </a:p>
          <a:p>
            <a:pPr marL="1371600" lvl="2" indent="-381000" rtl="0">
              <a:spcBef>
                <a:spcPts val="0"/>
              </a:spcBef>
              <a:buClr>
                <a:schemeClr val="dk2"/>
              </a:buClr>
              <a:buSzPct val="80000"/>
              <a:buFont typeface="Wingdings"/>
              <a:buChar char="§"/>
            </a:pPr>
            <a:r>
              <a:rPr lang="en"/>
              <a:t>Private Matters</a:t>
            </a:r>
          </a:p>
          <a:p>
            <a:pPr marL="914400" lvl="1" indent="-381000" rtl="0">
              <a:spcBef>
                <a:spcPts val="0"/>
              </a:spcBef>
              <a:buClr>
                <a:schemeClr val="dk2"/>
              </a:buClr>
              <a:buSzPct val="80000"/>
              <a:buFont typeface="Courier New"/>
              <a:buChar char="o"/>
            </a:pPr>
            <a:r>
              <a:rPr lang="en"/>
              <a:t>秀吉の息子に茶道を教えた</a:t>
            </a:r>
          </a:p>
          <a:p>
            <a:pPr marL="914400" lvl="1" indent="-381000" rtl="0">
              <a:spcBef>
                <a:spcPts val="0"/>
              </a:spcBef>
              <a:buClr>
                <a:schemeClr val="dk2"/>
              </a:buClr>
              <a:buSzPct val="80000"/>
              <a:buFont typeface="Courier New"/>
              <a:buChar char="o"/>
            </a:pPr>
            <a:r>
              <a:rPr lang="en"/>
              <a:t>秀吉の幕府に大影響を与えた</a:t>
            </a:r>
          </a:p>
          <a:p>
            <a:pPr>
              <a:spcBef>
                <a:spcPts val="0"/>
              </a:spcBef>
              <a:buNone/>
            </a:pPr>
            <a:endParaRPr/>
          </a:p>
        </p:txBody>
      </p:sp>
      <p:pic>
        <p:nvPicPr>
          <p:cNvPr id="64" name="Shape 64"/>
          <p:cNvPicPr preferRelativeResize="0"/>
          <p:nvPr/>
        </p:nvPicPr>
        <p:blipFill>
          <a:blip r:embed="rId3"/>
          <a:stretch>
            <a:fillRect/>
          </a:stretch>
        </p:blipFill>
        <p:spPr>
          <a:xfrm>
            <a:off x="5846080" y="518224"/>
            <a:ext cx="3190550" cy="3179674"/>
          </a:xfrm>
          <a:prstGeom prst="rect">
            <a:avLst/>
          </a:prstGeom>
        </p:spPr>
      </p:pic>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147725"/>
            <a:ext cx="8512199" cy="857400"/>
          </a:xfrm>
          <a:prstGeom prst="rect">
            <a:avLst/>
          </a:prstGeom>
        </p:spPr>
        <p:txBody>
          <a:bodyPr lIns="91425" tIns="91425" rIns="91425" bIns="91425" anchor="b" anchorCtr="0">
            <a:noAutofit/>
          </a:bodyPr>
          <a:lstStyle/>
          <a:p>
            <a:pPr>
              <a:spcBef>
                <a:spcPts val="0"/>
              </a:spcBef>
              <a:buNone/>
            </a:pPr>
            <a:r>
              <a:rPr lang="en"/>
              <a:t>死の原因</a:t>
            </a:r>
          </a:p>
        </p:txBody>
      </p:sp>
      <p:sp>
        <p:nvSpPr>
          <p:cNvPr id="70" name="Shape 7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a:t>色々な説がある。例えば：</a:t>
            </a:r>
          </a:p>
          <a:p>
            <a:pPr marL="457200" lvl="0" indent="-419100" rtl="0">
              <a:spcBef>
                <a:spcPts val="0"/>
              </a:spcBef>
              <a:buClr>
                <a:schemeClr val="dk2"/>
              </a:buClr>
              <a:buSzPct val="100000"/>
              <a:buFont typeface="Trebuchet MS"/>
              <a:buAutoNum type="arabicPeriod"/>
            </a:pPr>
            <a:r>
              <a:rPr lang="en"/>
              <a:t>自分の木像の下を秀吉に通らせたから</a:t>
            </a:r>
          </a:p>
          <a:p>
            <a:pPr marL="457200" lvl="0" indent="-419100" rtl="0">
              <a:spcBef>
                <a:spcPts val="0"/>
              </a:spcBef>
              <a:buClr>
                <a:schemeClr val="dk2"/>
              </a:buClr>
              <a:buSzPct val="100000"/>
              <a:buFont typeface="Trebuchet MS"/>
              <a:buAutoNum type="arabicPeriod"/>
            </a:pPr>
            <a:r>
              <a:rPr lang="en"/>
              <a:t>安いお茶の道具を高い値段で売り、自分の利益にしたから</a:t>
            </a:r>
          </a:p>
          <a:p>
            <a:pPr marL="457200" lvl="0" indent="-419100" rtl="0">
              <a:spcBef>
                <a:spcPts val="0"/>
              </a:spcBef>
              <a:buClr>
                <a:schemeClr val="dk2"/>
              </a:buClr>
              <a:buSzPct val="100000"/>
              <a:buFont typeface="Trebuchet MS"/>
              <a:buAutoNum type="arabicPeriod"/>
            </a:pPr>
            <a:r>
              <a:rPr lang="en"/>
              <a:t>天皇陵の石を勝手に盗んだから</a:t>
            </a:r>
          </a:p>
          <a:p>
            <a:pPr marL="457200" lvl="0" indent="-419100" rtl="0">
              <a:spcBef>
                <a:spcPts val="0"/>
              </a:spcBef>
              <a:buClr>
                <a:schemeClr val="dk2"/>
              </a:buClr>
              <a:buSzPct val="100000"/>
              <a:buFont typeface="Trebuchet MS"/>
              <a:buAutoNum type="arabicPeriod"/>
            </a:pPr>
            <a:r>
              <a:rPr lang="en"/>
              <a:t>秀吉と茶道に対する考え方で対立した疑いがあるから</a:t>
            </a:r>
          </a:p>
        </p:txBody>
      </p:sp>
      <p:sp>
        <p:nvSpPr>
          <p:cNvPr id="71" name="Shape 71"/>
          <p:cNvSpPr txBox="1"/>
          <p:nvPr/>
        </p:nvSpPr>
        <p:spPr>
          <a:xfrm>
            <a:off x="861300" y="4682525"/>
            <a:ext cx="7982100" cy="400199"/>
          </a:xfrm>
          <a:prstGeom prst="rect">
            <a:avLst/>
          </a:prstGeom>
        </p:spPr>
        <p:txBody>
          <a:bodyPr lIns="91425" tIns="91425" rIns="91425" bIns="91425" anchor="t" anchorCtr="0">
            <a:noAutofit/>
          </a:bodyPr>
          <a:lstStyle/>
          <a:p>
            <a:pPr>
              <a:spcBef>
                <a:spcPts val="0"/>
              </a:spcBef>
              <a:buNone/>
            </a:pPr>
            <a:r>
              <a:rPr lang="en"/>
              <a:t>木像：wooden statue　　</a:t>
            </a:r>
            <a:r>
              <a:rPr lang="en" sz="1200">
                <a:solidFill>
                  <a:schemeClr val="dk2"/>
                </a:solidFill>
                <a:latin typeface="Trebuchet MS"/>
                <a:ea typeface="Trebuchet MS"/>
                <a:cs typeface="Trebuchet MS"/>
                <a:sym typeface="Trebuchet MS"/>
              </a:rPr>
              <a:t>天皇陵：Emperor’s Grave</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利休死後のこうけいしゃ</a:t>
            </a:r>
          </a:p>
        </p:txBody>
      </p:sp>
      <p:sp>
        <p:nvSpPr>
          <p:cNvPr id="77" name="Shape 77"/>
          <p:cNvSpPr txBox="1">
            <a:spLocks noGrp="1"/>
          </p:cNvSpPr>
          <p:nvPr>
            <p:ph type="body" idx="1"/>
          </p:nvPr>
        </p:nvSpPr>
        <p:spPr>
          <a:xfrm>
            <a:off x="457200" y="1208950"/>
            <a:ext cx="8229600" cy="3679800"/>
          </a:xfrm>
          <a:prstGeom prst="rect">
            <a:avLst/>
          </a:prstGeom>
        </p:spPr>
        <p:txBody>
          <a:bodyPr lIns="91425" tIns="91425" rIns="91425" bIns="91425" anchor="t" anchorCtr="0">
            <a:noAutofit/>
          </a:bodyPr>
          <a:lstStyle/>
          <a:p>
            <a:pPr lvl="0" rtl="0">
              <a:spcBef>
                <a:spcPts val="0"/>
              </a:spcBef>
              <a:buNone/>
            </a:pPr>
            <a:endParaRPr/>
          </a:p>
          <a:p>
            <a:pPr marL="457200" lvl="0" indent="-419100" rtl="0">
              <a:spcBef>
                <a:spcPts val="0"/>
              </a:spcBef>
              <a:buClr>
                <a:schemeClr val="dk2"/>
              </a:buClr>
              <a:buSzPct val="100000"/>
              <a:buFont typeface="Arial"/>
              <a:buChar char="●"/>
            </a:pPr>
            <a:r>
              <a:rPr lang="en"/>
              <a:t>千利休の孫息子の「げんぱく•そたん」の三人の息子</a:t>
            </a:r>
          </a:p>
          <a:p>
            <a:pPr marL="914400" lvl="1" indent="-381000" rtl="0">
              <a:spcBef>
                <a:spcPts val="0"/>
              </a:spcBef>
              <a:buClr>
                <a:schemeClr val="dk2"/>
              </a:buClr>
              <a:buSzPct val="80000"/>
              <a:buFont typeface="Courier New"/>
              <a:buChar char="o"/>
            </a:pPr>
            <a:r>
              <a:rPr lang="en"/>
              <a:t>三千家（さんせんけ）</a:t>
            </a:r>
          </a:p>
          <a:p>
            <a:pPr marL="1371600" lvl="2" indent="-381000" rtl="0">
              <a:spcBef>
                <a:spcPts val="0"/>
              </a:spcBef>
              <a:buClr>
                <a:schemeClr val="dk2"/>
              </a:buClr>
              <a:buSzPct val="80000"/>
              <a:buFont typeface="Wingdings"/>
              <a:buChar char="§"/>
            </a:pPr>
            <a:r>
              <a:rPr lang="en"/>
              <a:t>表千家（おもてせんけ）</a:t>
            </a:r>
          </a:p>
          <a:p>
            <a:pPr marL="1371600" lvl="2" indent="-381000" rtl="0">
              <a:spcBef>
                <a:spcPts val="0"/>
              </a:spcBef>
              <a:buClr>
                <a:schemeClr val="dk2"/>
              </a:buClr>
              <a:buSzPct val="80000"/>
              <a:buFont typeface="Wingdings"/>
              <a:buChar char="§"/>
            </a:pPr>
            <a:r>
              <a:rPr lang="en"/>
              <a:t>裏千家（うらせんけ）</a:t>
            </a:r>
          </a:p>
          <a:p>
            <a:pPr marL="1371600" lvl="2" indent="-381000" rtl="0">
              <a:spcBef>
                <a:spcPts val="0"/>
              </a:spcBef>
              <a:buClr>
                <a:schemeClr val="dk2"/>
              </a:buClr>
              <a:buSzPct val="80000"/>
              <a:buFont typeface="Wingdings"/>
              <a:buChar char="§"/>
            </a:pPr>
            <a:r>
              <a:rPr lang="en"/>
              <a:t>武者小路千家（むしゃこうじせんけ）</a:t>
            </a:r>
          </a:p>
          <a:p>
            <a:pPr marL="914400" lvl="1" indent="-381000" rtl="0">
              <a:spcBef>
                <a:spcPts val="0"/>
              </a:spcBef>
              <a:buClr>
                <a:schemeClr val="dk2"/>
              </a:buClr>
              <a:buSzPct val="80000"/>
              <a:buFont typeface="Courier New"/>
              <a:buChar char="o"/>
            </a:pPr>
            <a:r>
              <a:rPr lang="en"/>
              <a:t>後継者のおかげで千利休の茶道が続いている。</a:t>
            </a:r>
          </a:p>
          <a:p>
            <a:pPr>
              <a:spcBef>
                <a:spcPts val="0"/>
              </a:spcBef>
              <a:buNone/>
            </a:pPr>
            <a:endParaRPr/>
          </a:p>
        </p:txBody>
      </p:sp>
      <p:pic>
        <p:nvPicPr>
          <p:cNvPr id="78" name="Shape 78"/>
          <p:cNvPicPr preferRelativeResize="0"/>
          <p:nvPr/>
        </p:nvPicPr>
        <p:blipFill>
          <a:blip r:embed="rId3"/>
          <a:stretch>
            <a:fillRect/>
          </a:stretch>
        </p:blipFill>
        <p:spPr>
          <a:xfrm>
            <a:off x="5888075" y="124849"/>
            <a:ext cx="3065600" cy="1761650"/>
          </a:xfrm>
          <a:prstGeom prst="rect">
            <a:avLst/>
          </a:prstGeom>
        </p:spPr>
      </p:pic>
    </p:spTree>
  </p:cSld>
  <p:clrMapOvr>
    <a:masterClrMapping/>
  </p:clrMapOvr>
  <p:transition xmlns:p14="http://schemas.microsoft.com/office/powerpoint/2010/main" spd="slow">
    <p:cut/>
  </p:transition>
</p:sld>
</file>

<file path=ppt/theme/theme1.xml><?xml version="1.0" encoding="utf-8"?>
<a:theme xmlns:a="http://schemas.openxmlformats.org/drawingml/2006/main"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289</Words>
  <Application>Microsoft Macintosh PowerPoint</Application>
  <PresentationFormat>On-screen Show (16:9)</PresentationFormat>
  <Paragraphs>56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khaki</vt:lpstr>
      <vt:lpstr>千利休（せんのりきゅう）</vt:lpstr>
      <vt:lpstr>千利休とは。。。</vt:lpstr>
      <vt:lpstr>千利休の侘び茶</vt:lpstr>
      <vt:lpstr>千利休と織田信長</vt:lpstr>
      <vt:lpstr>千利休と豊臣秀吉</vt:lpstr>
      <vt:lpstr>死の原因</vt:lpstr>
      <vt:lpstr>利休死後のこうけいしゃ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千利休（せんのりきゅう）</dc:title>
  <cp:lastModifiedBy>steven silbert</cp:lastModifiedBy>
  <cp:revision>1</cp:revision>
  <dcterms:modified xsi:type="dcterms:W3CDTF">2014-05-11T23:09:56Z</dcterms:modified>
</cp:coreProperties>
</file>